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8.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4" r:id="rId4"/>
    <p:sldMasterId id="2147483925" r:id="rId5"/>
    <p:sldMasterId id="2147483932" r:id="rId6"/>
    <p:sldMasterId id="2147483934" r:id="rId7"/>
    <p:sldMasterId id="2147483939" r:id="rId8"/>
    <p:sldMasterId id="2147483941" r:id="rId9"/>
    <p:sldMasterId id="2147483943" r:id="rId10"/>
    <p:sldMasterId id="2147483954" r:id="rId11"/>
    <p:sldMasterId id="2147483969" r:id="rId12"/>
    <p:sldMasterId id="2147483983" r:id="rId13"/>
    <p:sldMasterId id="2147483992" r:id="rId14"/>
  </p:sldMasterIdLst>
  <p:notesMasterIdLst>
    <p:notesMasterId r:id="rId35"/>
  </p:notesMasterIdLst>
  <p:handoutMasterIdLst>
    <p:handoutMasterId r:id="rId36"/>
  </p:handoutMasterIdLst>
  <p:sldIdLst>
    <p:sldId id="971" r:id="rId15"/>
    <p:sldId id="893" r:id="rId16"/>
    <p:sldId id="959" r:id="rId17"/>
    <p:sldId id="897" r:id="rId18"/>
    <p:sldId id="923" r:id="rId19"/>
    <p:sldId id="958" r:id="rId20"/>
    <p:sldId id="909" r:id="rId21"/>
    <p:sldId id="912" r:id="rId22"/>
    <p:sldId id="924" r:id="rId23"/>
    <p:sldId id="960" r:id="rId24"/>
    <p:sldId id="961" r:id="rId25"/>
    <p:sldId id="962" r:id="rId26"/>
    <p:sldId id="963" r:id="rId27"/>
    <p:sldId id="966" r:id="rId28"/>
    <p:sldId id="964" r:id="rId29"/>
    <p:sldId id="965" r:id="rId30"/>
    <p:sldId id="927" r:id="rId31"/>
    <p:sldId id="973" r:id="rId32"/>
    <p:sldId id="974" r:id="rId33"/>
    <p:sldId id="975" r:id="rId34"/>
  </p:sldIdLst>
  <p:sldSz cx="9144000" cy="5143500" type="screen16x9"/>
  <p:notesSz cx="7077075" cy="9363075"/>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2">
          <p15:clr>
            <a:srgbClr val="A4A3A4"/>
          </p15:clr>
        </p15:guide>
        <p15:guide id="2" orient="horz" pos="2531">
          <p15:clr>
            <a:srgbClr val="A4A3A4"/>
          </p15:clr>
        </p15:guide>
        <p15:guide id="3" orient="horz" pos="1135">
          <p15:clr>
            <a:srgbClr val="A4A3A4"/>
          </p15:clr>
        </p15:guide>
        <p15:guide id="4" orient="horz" pos="2039">
          <p15:clr>
            <a:srgbClr val="A4A3A4"/>
          </p15:clr>
        </p15:guide>
        <p15:guide id="5" pos="2797">
          <p15:clr>
            <a:srgbClr val="A4A3A4"/>
          </p15:clr>
        </p15:guide>
        <p15:guide id="6" pos="2332">
          <p15:clr>
            <a:srgbClr val="A4A3A4"/>
          </p15:clr>
        </p15:guide>
        <p15:guide id="7" pos="5432">
          <p15:clr>
            <a:srgbClr val="A4A3A4"/>
          </p15:clr>
        </p15:guide>
        <p15:guide id="8" pos="34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949">
          <p15:clr>
            <a:srgbClr val="A4A3A4"/>
          </p15:clr>
        </p15:guide>
        <p15:guide id="4" pos="222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itza Ruddy" initials="" lastIdx="3" clrIdx="0"/>
  <p:cmAuthor id="1" name="Karen Hochhauser" initials="HOCKA02" lastIdx="10" clrIdx="1"/>
  <p:cmAuthor id="2" name="McCallum, Dawn" initials="MD" lastIdx="1" clrIdx="2">
    <p:extLst/>
  </p:cmAuthor>
  <p:cmAuthor id="3" name="Coleman, Mayuri G" initials="CMG" lastIdx="23"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4285"/>
    <a:srgbClr val="401C37"/>
    <a:srgbClr val="662C58"/>
    <a:srgbClr val="7030A0"/>
    <a:srgbClr val="632B57"/>
    <a:srgbClr val="57257D"/>
    <a:srgbClr val="1D6576"/>
    <a:srgbClr val="53BBD4"/>
    <a:srgbClr val="2C97B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57" autoAdjust="0"/>
    <p:restoredTop sz="55304" autoAdjust="0"/>
  </p:normalViewPr>
  <p:slideViewPr>
    <p:cSldViewPr snapToGrid="0">
      <p:cViewPr varScale="1">
        <p:scale>
          <a:sx n="63" d="100"/>
          <a:sy n="63" d="100"/>
        </p:scale>
        <p:origin x="1248" y="48"/>
      </p:cViewPr>
      <p:guideLst>
        <p:guide orient="horz" pos="702"/>
        <p:guide orient="horz" pos="2531"/>
        <p:guide orient="horz" pos="1135"/>
        <p:guide orient="horz" pos="2039"/>
        <p:guide pos="2797"/>
        <p:guide pos="2332"/>
        <p:guide pos="5432"/>
        <p:guide pos="343"/>
      </p:guideLst>
    </p:cSldViewPr>
  </p:slideViewPr>
  <p:notesTextViewPr>
    <p:cViewPr>
      <p:scale>
        <a:sx n="100" d="100"/>
        <a:sy n="100" d="100"/>
      </p:scale>
      <p:origin x="0" y="0"/>
    </p:cViewPr>
  </p:notesTextViewPr>
  <p:sorterViewPr>
    <p:cViewPr>
      <p:scale>
        <a:sx n="200" d="100"/>
        <a:sy n="200" d="100"/>
      </p:scale>
      <p:origin x="0" y="6270"/>
    </p:cViewPr>
  </p:sorterViewPr>
  <p:notesViewPr>
    <p:cSldViewPr snapToGrid="0" showGuides="1">
      <p:cViewPr varScale="1">
        <p:scale>
          <a:sx n="80" d="100"/>
          <a:sy n="80" d="100"/>
        </p:scale>
        <p:origin x="-3246" y="-78"/>
      </p:cViewPr>
      <p:guideLst>
        <p:guide orient="horz" pos="2880"/>
        <p:guide pos="2160"/>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presProps" Target="presProps.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en-US"/>
          </a:p>
        </p:txBody>
      </p:sp>
      <p:sp>
        <p:nvSpPr>
          <p:cNvPr id="4" name="Footer Placeholder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4D39E9D8-FB85-48D9-9BE0-E471BB1EFF55}" type="slidenum">
              <a:rPr lang="en-US" smtClean="0"/>
              <a:t>‹#›</a:t>
            </a:fld>
            <a:endParaRPr lang="en-US"/>
          </a:p>
        </p:txBody>
      </p:sp>
      <p:pic>
        <p:nvPicPr>
          <p:cNvPr id="6" name="Picture 5" descr="ca_r_1cr_grey.eps"/>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6199022" y="162293"/>
            <a:ext cx="500610" cy="411975"/>
          </a:xfrm>
          <a:prstGeom prst="rect">
            <a:avLst/>
          </a:prstGeom>
        </p:spPr>
      </p:pic>
    </p:spTree>
    <p:extLst>
      <p:ext uri="{BB962C8B-B14F-4D97-AF65-F5344CB8AC3E}">
        <p14:creationId xmlns:p14="http://schemas.microsoft.com/office/powerpoint/2010/main" val="3853141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6" tIns="46968" rIns="93936" bIns="46968" rtlCol="0" anchor="ctr"/>
          <a:lstStyle/>
          <a:p>
            <a:endParaRPr lang="en-US" dirty="0"/>
          </a:p>
        </p:txBody>
      </p:sp>
      <p:sp>
        <p:nvSpPr>
          <p:cNvPr id="5" name="Notes Placeholder 4"/>
          <p:cNvSpPr>
            <a:spLocks noGrp="1"/>
          </p:cNvSpPr>
          <p:nvPr>
            <p:ph type="body" sz="quarter" idx="3"/>
          </p:nvPr>
        </p:nvSpPr>
        <p:spPr>
          <a:xfrm>
            <a:off x="707708" y="4447461"/>
            <a:ext cx="5661660" cy="4213384"/>
          </a:xfrm>
          <a:prstGeom prst="rect">
            <a:avLst/>
          </a:prstGeom>
        </p:spPr>
        <p:txBody>
          <a:bodyPr vert="horz" lIns="93936" tIns="46968" rIns="93936" bIns="4696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E09BE09F-839A-4E46-AA96-6B1F206C8913}" type="slidenum">
              <a:rPr lang="en-US" smtClean="0"/>
              <a:pPr/>
              <a:t>‹#›</a:t>
            </a:fld>
            <a:endParaRPr lang="en-US" dirty="0"/>
          </a:p>
        </p:txBody>
      </p:sp>
      <p:pic>
        <p:nvPicPr>
          <p:cNvPr id="8" name="Picture 7"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259702" y="149809"/>
            <a:ext cx="439929" cy="362039"/>
          </a:xfrm>
          <a:prstGeom prst="rect">
            <a:avLst/>
          </a:prstGeom>
        </p:spPr>
      </p:pic>
    </p:spTree>
    <p:extLst>
      <p:ext uri="{BB962C8B-B14F-4D97-AF65-F5344CB8AC3E}">
        <p14:creationId xmlns:p14="http://schemas.microsoft.com/office/powerpoint/2010/main" val="374705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4C1465-76C8-4610-B968-E64CE47E0FA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599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Continuous Delivery addresses all of these issues </a:t>
            </a:r>
          </a:p>
          <a:p>
            <a:endParaRPr lang="en-US" dirty="0" smtClean="0"/>
          </a:p>
          <a:p>
            <a:pPr lvl="0"/>
            <a:r>
              <a:rPr lang="en-US" dirty="0"/>
              <a:t>&lt;build 1&gt; With service virtualization, teams can rapidly build and configure new environment instances to keep pace with Agile development cycles. Virtualizing services and APIs removes critical dependencies from the development process to ensure teams have what they need, when they need it, reducing constraints so that teams can work in parallel, dramatically reducing both work and wait time.  This removes the developer deadlock and the environment constraints.</a:t>
            </a:r>
          </a:p>
          <a:p>
            <a:pPr lvl="0"/>
            <a:endParaRPr lang="en-US" dirty="0"/>
          </a:p>
          <a:p>
            <a:pPr lvl="0"/>
            <a:r>
              <a:rPr lang="en-US" dirty="0"/>
              <a:t>&lt;build 2&gt; Automatically generating test scripts speeds up the testing process and test data management solutions make it easy to create real-world ‘production-like’ environments, so testing is more thorough and more accurate, producing much higher quality results.  Defects and errors are found and resolved much earlier the cycle so there is far less re-work downstream. </a:t>
            </a:r>
          </a:p>
          <a:p>
            <a:pPr lvl="0"/>
            <a:endParaRPr lang="en-US" dirty="0"/>
          </a:p>
          <a:p>
            <a:pPr lvl="0"/>
            <a:r>
              <a:rPr lang="en-US" dirty="0"/>
              <a:t>&lt;build 3&gt; With the right release automation solution, teams can easily plan and create a comprehensive release plan that incorporates all the tasks performed by third party tools. And with test automation, promotion from one environment to the next is automated and orchestrated to streamline the entire process. </a:t>
            </a:r>
          </a:p>
          <a:p>
            <a:pPr lvl="0"/>
            <a:endParaRPr lang="en-US" dirty="0"/>
          </a:p>
          <a:p>
            <a:pPr lvl="0"/>
            <a:r>
              <a:rPr lang="en-US" dirty="0"/>
              <a:t>&lt;build 4&gt; Simplifying build and configuration of new environment instances means testing can occur early and often. Defects and errors are found sooner in the cycle to significantly reduce re-work .  Teams have easy access to the test data they need to  create real-world ‘production-like’ environments that enable more thorough testing and yield more accurate results, so errors or defects are discovered long before an app is deployed to production, so there’s no negative impact to customer experience or your brand. </a:t>
            </a:r>
          </a:p>
          <a:p>
            <a:endParaRPr lang="en-US" dirty="0" smtClean="0"/>
          </a:p>
        </p:txBody>
      </p:sp>
      <p:sp>
        <p:nvSpPr>
          <p:cNvPr id="4" name="Slide Number Placeholder 3"/>
          <p:cNvSpPr>
            <a:spLocks noGrp="1"/>
          </p:cNvSpPr>
          <p:nvPr>
            <p:ph type="sldNum" sz="quarter" idx="10"/>
          </p:nvPr>
        </p:nvSpPr>
        <p:spPr/>
        <p:txBody>
          <a:bodyPr/>
          <a:lstStyle/>
          <a:p>
            <a:fld id="{E09BE09F-839A-4E46-AA96-6B1F206C8913}" type="slidenum">
              <a:rPr lang="en-US" smtClean="0"/>
              <a:pPr/>
              <a:t>10</a:t>
            </a:fld>
            <a:endParaRPr lang="en-US" dirty="0"/>
          </a:p>
        </p:txBody>
      </p:sp>
    </p:spTree>
    <p:extLst>
      <p:ext uri="{BB962C8B-B14F-4D97-AF65-F5344CB8AC3E}">
        <p14:creationId xmlns:p14="http://schemas.microsoft.com/office/powerpoint/2010/main" val="1001601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development practices create a constant demand for new environment instances and configuration changes so that code builds can be tested and validated. (CA Service Virtualization) Service virtualization makes it possible to quickly create and deploy virtual services that accurately simulate constrained environments, eliminating dependencies and delays and e</a:t>
            </a:r>
            <a:r>
              <a:rPr lang="en-US" baseline="0" dirty="0" smtClean="0"/>
              <a:t>nabling </a:t>
            </a:r>
            <a:r>
              <a:rPr lang="en-US" dirty="0" smtClean="0"/>
              <a:t>concurrent, parallel work streams where different development teams can work on different features at the same time</a:t>
            </a:r>
            <a:r>
              <a:rPr lang="en-US" baseline="0" dirty="0" smtClean="0"/>
              <a:t>.</a:t>
            </a:r>
            <a:endParaRPr lang="en-US" dirty="0" smtClean="0"/>
          </a:p>
          <a:p>
            <a:endParaRPr lang="en-US" dirty="0" smtClean="0"/>
          </a:p>
          <a:p>
            <a:r>
              <a:rPr lang="en-US" baseline="0" dirty="0" smtClean="0"/>
              <a:t>After virtualizing the behavior of API’s and services (with CA Service Virtualization), adding API management solution (CA API Management) will make it easy for developers to access API’s that have been published and secured. W</a:t>
            </a:r>
            <a:r>
              <a:rPr lang="en-US" dirty="0" smtClean="0"/>
              <a:t>orking prototype APIs can be published and connected to virtualized backend web services, so developers can begin using as soon as they are available, rather than having to wait until</a:t>
            </a:r>
            <a:r>
              <a:rPr lang="en-AU" dirty="0" smtClean="0"/>
              <a:t> it is complete</a:t>
            </a:r>
            <a:r>
              <a:rPr lang="en-US" dirty="0" smtClean="0"/>
              <a:t> and teams can work in parallel rather than sequentially.</a:t>
            </a:r>
            <a:r>
              <a:rPr lang="en-US" baseline="0" dirty="0" smtClean="0"/>
              <a:t> </a:t>
            </a:r>
            <a:r>
              <a:rPr lang="en-AU" dirty="0" smtClean="0"/>
              <a:t>  </a:t>
            </a:r>
            <a:endParaRPr lang="en-US" dirty="0" smtClean="0"/>
          </a:p>
        </p:txBody>
      </p:sp>
      <p:sp>
        <p:nvSpPr>
          <p:cNvPr id="4" name="Slide Number Placeholder 3"/>
          <p:cNvSpPr>
            <a:spLocks noGrp="1"/>
          </p:cNvSpPr>
          <p:nvPr>
            <p:ph type="sldNum" sz="quarter" idx="10"/>
          </p:nvPr>
        </p:nvSpPr>
        <p:spPr/>
        <p:txBody>
          <a:bodyPr/>
          <a:lstStyle/>
          <a:p>
            <a:fld id="{E09BE09F-839A-4E46-AA96-6B1F206C8913}" type="slidenum">
              <a:rPr lang="en-US" smtClean="0"/>
              <a:pPr/>
              <a:t>11</a:t>
            </a:fld>
            <a:endParaRPr lang="en-US" dirty="0"/>
          </a:p>
        </p:txBody>
      </p:sp>
    </p:spTree>
    <p:extLst>
      <p:ext uri="{BB962C8B-B14F-4D97-AF65-F5344CB8AC3E}">
        <p14:creationId xmlns:p14="http://schemas.microsoft.com/office/powerpoint/2010/main" val="1126223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&lt;build 1&gt; (CA Application Insight) With the right analytics solution, one that observes the application to learn how it’s behaving, the knowledge can be used to automatically generate ‘production-like’ virtualized services that</a:t>
            </a:r>
            <a:r>
              <a:rPr lang="en-US" baseline="0" dirty="0" smtClean="0"/>
              <a:t> can be used for testing.</a:t>
            </a:r>
          </a:p>
          <a:p>
            <a:endParaRPr lang="en-US" baseline="0" dirty="0" smtClean="0"/>
          </a:p>
          <a:p>
            <a:r>
              <a:rPr lang="en-US" dirty="0" smtClean="0"/>
              <a:t>&lt;build 2&gt; </a:t>
            </a:r>
            <a:r>
              <a:rPr lang="en-US" baseline="0" dirty="0" smtClean="0"/>
              <a:t>These same analytics can be used </a:t>
            </a:r>
            <a:r>
              <a:rPr lang="en-US" dirty="0" smtClean="0"/>
              <a:t>to automatically generate test scripts</a:t>
            </a:r>
            <a:r>
              <a:rPr lang="en-US" baseline="0" dirty="0" smtClean="0"/>
              <a:t> that are not only more thorough to yield the most accurate results, they’re created much more quickly and without the extensive effort required to do it manually.  With test automation (CA Application Test) you can rapidly design and execute automated unit, functional, regression, integration, load and performance tests. </a:t>
            </a:r>
          </a:p>
          <a:p>
            <a:r>
              <a:rPr lang="en-US" dirty="0" smtClean="0"/>
              <a:t>&lt;build 3&gt; By simulating the behavior,</a:t>
            </a:r>
            <a:r>
              <a:rPr lang="en-US" baseline="0" dirty="0" smtClean="0"/>
              <a:t> data and performance of any system, you can create environments to test on any device or platform, mobile to mainframe </a:t>
            </a:r>
            <a:endParaRPr lang="en-US" dirty="0" smtClean="0"/>
          </a:p>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12</a:t>
            </a:fld>
            <a:endParaRPr lang="en-US" dirty="0"/>
          </a:p>
        </p:txBody>
      </p:sp>
    </p:spTree>
    <p:extLst>
      <p:ext uri="{BB962C8B-B14F-4D97-AF65-F5344CB8AC3E}">
        <p14:creationId xmlns:p14="http://schemas.microsoft.com/office/powerpoint/2010/main" val="224362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0"/>
            <a:r>
              <a:rPr lang="en-US" dirty="0"/>
              <a:t>&lt;build &gt; Dev teams use a variety of different tools to make their jobs easier…for example, repository managers like Nexus or </a:t>
            </a:r>
            <a:r>
              <a:rPr lang="en-US" dirty="0" err="1"/>
              <a:t>JFrog’s</a:t>
            </a:r>
            <a:r>
              <a:rPr lang="en-US" dirty="0"/>
              <a:t> </a:t>
            </a:r>
            <a:r>
              <a:rPr lang="en-US" dirty="0" err="1"/>
              <a:t>Artifactory</a:t>
            </a:r>
            <a:r>
              <a:rPr lang="en-US" dirty="0"/>
              <a:t>…</a:t>
            </a:r>
          </a:p>
          <a:p>
            <a:pPr lvl="0"/>
            <a:r>
              <a:rPr lang="en-US" dirty="0"/>
              <a:t>&lt;build &gt; or </a:t>
            </a:r>
            <a:r>
              <a:rPr lang="en-US" dirty="0" err="1"/>
              <a:t>Git</a:t>
            </a:r>
            <a:r>
              <a:rPr lang="en-US" dirty="0"/>
              <a:t> or TFS (Team Foundation Server) for file management and version control </a:t>
            </a:r>
          </a:p>
          <a:p>
            <a:r>
              <a:rPr lang="en-US" dirty="0"/>
              <a:t>&lt;build &gt; they might use a Continuous Integration (CI) system like Jenkins or </a:t>
            </a:r>
            <a:r>
              <a:rPr lang="en-US" dirty="0" err="1"/>
              <a:t>TeamCity</a:t>
            </a:r>
            <a:r>
              <a:rPr lang="en-US" dirty="0"/>
              <a:t> to monitor the SCM for changes, then launch the build process, taking the source code from the repository and running unit tests for validation. </a:t>
            </a:r>
          </a:p>
          <a:p>
            <a:r>
              <a:rPr lang="en-US" dirty="0"/>
              <a:t>&lt;build &gt; Some advanced development teams are using  container tools, like </a:t>
            </a:r>
            <a:r>
              <a:rPr lang="en-US" dirty="0" err="1"/>
              <a:t>Docker</a:t>
            </a:r>
            <a:r>
              <a:rPr lang="en-US" dirty="0"/>
              <a:t> to package code for quick assembly and hand-off to QA/Test and production release teams in order to make sure their apps will run consistently as they move through the release process. </a:t>
            </a:r>
          </a:p>
          <a:p>
            <a:r>
              <a:rPr lang="en-US" dirty="0"/>
              <a:t>&lt;build &gt; For test automation, they may use tools like Selenium or Perfecto Mobile</a:t>
            </a:r>
          </a:p>
          <a:p>
            <a:r>
              <a:rPr lang="en-US" dirty="0"/>
              <a:t>&lt;build &gt; or an automation platform like Chef or Puppet to configure their infrastructure </a:t>
            </a:r>
          </a:p>
          <a:p>
            <a:r>
              <a:rPr lang="en-US" dirty="0"/>
              <a:t>&lt;build &gt; and they may use public cloud services from AWS or MS Azure or</a:t>
            </a:r>
          </a:p>
          <a:p>
            <a:r>
              <a:rPr lang="en-US" dirty="0"/>
              <a:t>&lt;build &gt; tools like VMware for provisioning  </a:t>
            </a:r>
          </a:p>
          <a:p>
            <a:endParaRPr lang="en-US" dirty="0" smtClean="0"/>
          </a:p>
          <a:p>
            <a:r>
              <a:rPr lang="en-US" dirty="0"/>
              <a:t>&lt;build &gt; The right release automation solution allows you to incorporate all of these different tools into a streamlined release plan that fully automates deployment and promotion of changes across all environments to </a:t>
            </a:r>
            <a:r>
              <a:rPr lang="en-US" dirty="0" smtClean="0"/>
              <a:t>compress the release process timeframe, reduce the risk of configuration based errors and the number of people required to manage each deployment stage.</a:t>
            </a:r>
          </a:p>
          <a:p>
            <a:endParaRPr lang="en-US" dirty="0" smtClean="0"/>
          </a:p>
          <a:p>
            <a:r>
              <a:rPr lang="en-US" dirty="0"/>
              <a:t>&lt;build &gt; by integrating release automation with application performance management, you can establish continuous feedback loops of communication across teams; ops teams are alerted when code is deployed to production and receives a detailed description of the release, including who did what and when…so if an issue occurs, they’re able to easily see what changed when to quickly determine the root cause and remediate.  On the ops side, the APM solution can monitor applications and provide performance snapshots to different stakeholders across the delivery cycle, providing visibility and insight into application behavior.</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13</a:t>
            </a:fld>
            <a:endParaRPr lang="en-US" dirty="0"/>
          </a:p>
        </p:txBody>
      </p:sp>
    </p:spTree>
    <p:extLst>
      <p:ext uri="{BB962C8B-B14F-4D97-AF65-F5344CB8AC3E}">
        <p14:creationId xmlns:p14="http://schemas.microsoft.com/office/powerpoint/2010/main" val="1001601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lstStyle/>
          <a:p>
            <a:r>
              <a:rPr lang="en-US" dirty="0"/>
              <a:t>This slide needs to have a couple things done with it:</a:t>
            </a:r>
          </a:p>
          <a:p>
            <a:pPr marL="234841" indent="-234841">
              <a:buAutoNum type="arabicParenR"/>
            </a:pPr>
            <a:r>
              <a:rPr lang="en-US" dirty="0"/>
              <a:t>There needs to be a connection between “CA Release Automation” and “CA APM” to indicate a connection between the two – maybe double-end arrow? And some indication of “continuous loop”</a:t>
            </a:r>
          </a:p>
          <a:p>
            <a:pPr marL="234841" indent="-234841">
              <a:buAutoNum type="arabicParenR"/>
            </a:pPr>
            <a:r>
              <a:rPr lang="en-US" dirty="0"/>
              <a:t>Similar to above, there needs to be a connection between “CA Continuous Application  Insight” and “CA APM” to indicate a connection between the two and a “continuous loop”</a:t>
            </a:r>
          </a:p>
          <a:p>
            <a:pPr marL="234841" indent="-234841">
              <a:buAutoNum type="arabicParenR"/>
            </a:pPr>
            <a:r>
              <a:rPr lang="en-US" dirty="0"/>
              <a:t>Indicate “Dev/Test Integration” and “Production Data” are part of the “continuous loop”; this loop could be separate “continuous loop” than the “loops” you create in 1) and 2) above; it could be a double-ended arrow between the two text boxes, perhaps there’s some movement to imply the loop is ongoing?</a:t>
            </a:r>
            <a:endParaRPr lang="en-US" dirty="0" smtClean="0"/>
          </a:p>
        </p:txBody>
      </p:sp>
      <p:sp>
        <p:nvSpPr>
          <p:cNvPr id="4" name="Slide Number Placeholder 3"/>
          <p:cNvSpPr>
            <a:spLocks noGrp="1"/>
          </p:cNvSpPr>
          <p:nvPr>
            <p:ph type="sldNum" sz="quarter" idx="10"/>
          </p:nvPr>
        </p:nvSpPr>
        <p:spPr/>
        <p:txBody>
          <a:bodyPr/>
          <a:lstStyle/>
          <a:p>
            <a:fld id="{E09BE09F-839A-4E46-AA96-6B1F206C8913}" type="slidenum">
              <a:rPr lang="en-US" smtClean="0">
                <a:solidFill>
                  <a:prstClr val="black"/>
                </a:solidFill>
                <a:latin typeface="Calibri"/>
              </a:rPr>
              <a:pPr/>
              <a:t>14</a:t>
            </a:fld>
            <a:endParaRPr lang="en-US" dirty="0">
              <a:solidFill>
                <a:prstClr val="black"/>
              </a:solidFill>
              <a:latin typeface="Calibri"/>
            </a:endParaRPr>
          </a:p>
        </p:txBody>
      </p:sp>
    </p:spTree>
    <p:extLst>
      <p:ext uri="{BB962C8B-B14F-4D97-AF65-F5344CB8AC3E}">
        <p14:creationId xmlns:p14="http://schemas.microsoft.com/office/powerpoint/2010/main" val="279735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b="1" dirty="0" err="1" smtClean="0"/>
              <a:t>AutoTrader</a:t>
            </a:r>
            <a:r>
              <a:rPr lang="en-US" b="1" dirty="0" smtClean="0"/>
              <a:t> Avoids $300,000 in Testing Costs With CA Service Virtualization</a:t>
            </a:r>
          </a:p>
          <a:p>
            <a:pPr marL="176131" indent="-176131">
              <a:buFont typeface="Arial" panose="020B0604020202020204" pitchFamily="34" charset="0"/>
              <a:buChar char="•"/>
            </a:pPr>
            <a:r>
              <a:rPr lang="en-US" b="1" dirty="0" smtClean="0"/>
              <a:t>Business:</a:t>
            </a:r>
            <a:r>
              <a:rPr lang="en-US" dirty="0" smtClean="0"/>
              <a:t> </a:t>
            </a:r>
            <a:r>
              <a:rPr lang="en-US" dirty="0" err="1" smtClean="0"/>
              <a:t>AutoTrader</a:t>
            </a:r>
            <a:r>
              <a:rPr lang="en-US" dirty="0" smtClean="0"/>
              <a:t> sells advertising that allows private and trade buyers and sellers to exchange vehicles. More than 18 million people use AutoTrader.com each month.</a:t>
            </a:r>
          </a:p>
          <a:p>
            <a:pPr marL="176131" indent="-176131">
              <a:buFont typeface="Arial" panose="020B0604020202020204" pitchFamily="34" charset="0"/>
              <a:buChar char="•"/>
            </a:pPr>
            <a:r>
              <a:rPr lang="en-US" b="1" dirty="0" smtClean="0"/>
              <a:t>Challenge:</a:t>
            </a:r>
            <a:r>
              <a:rPr lang="en-US" dirty="0" smtClean="0"/>
              <a:t> To meet customer demand and provide a seamless service across different devices, </a:t>
            </a:r>
            <a:r>
              <a:rPr lang="en-US" dirty="0" err="1" smtClean="0"/>
              <a:t>AutoTrader</a:t>
            </a:r>
            <a:r>
              <a:rPr lang="en-US" dirty="0" smtClean="0"/>
              <a:t> must be able to release software updates on a weekly basis. Testing, however, had become complex, costly and time-consuming.</a:t>
            </a:r>
          </a:p>
          <a:p>
            <a:pPr marL="176131" indent="-176131">
              <a:buFont typeface="Arial" panose="020B0604020202020204" pitchFamily="34" charset="0"/>
              <a:buChar char="•"/>
            </a:pPr>
            <a:r>
              <a:rPr lang="en-US" b="1" dirty="0" smtClean="0"/>
              <a:t>Solution:</a:t>
            </a:r>
            <a:r>
              <a:rPr lang="en-US" dirty="0" smtClean="0"/>
              <a:t> CA Service Virtualization enables </a:t>
            </a:r>
            <a:r>
              <a:rPr lang="en-US" dirty="0" err="1" smtClean="0"/>
              <a:t>AutoTrader</a:t>
            </a:r>
            <a:r>
              <a:rPr lang="en-US" dirty="0" smtClean="0"/>
              <a:t> to virtualize and test new services and apps on a multitude of devices. </a:t>
            </a:r>
            <a:r>
              <a:rPr lang="en-US" dirty="0" err="1" smtClean="0"/>
              <a:t>AutoTrader</a:t>
            </a:r>
            <a:r>
              <a:rPr lang="en-US" dirty="0" smtClean="0"/>
              <a:t> can simulate both apps working normally and performance issues.</a:t>
            </a:r>
          </a:p>
          <a:p>
            <a:pPr marL="176131" indent="-176131">
              <a:buFont typeface="Arial" panose="020B0604020202020204" pitchFamily="34" charset="0"/>
              <a:buChar char="•"/>
            </a:pPr>
            <a:r>
              <a:rPr lang="en-US" b="1" dirty="0" smtClean="0"/>
              <a:t>Benefit:</a:t>
            </a:r>
            <a:r>
              <a:rPr lang="en-US" dirty="0" smtClean="0"/>
              <a:t> </a:t>
            </a:r>
            <a:r>
              <a:rPr lang="en-US" dirty="0" err="1" smtClean="0"/>
              <a:t>AutoTrader</a:t>
            </a:r>
            <a:r>
              <a:rPr lang="en-US" dirty="0" smtClean="0"/>
              <a:t> can deliver new features in a shorter timeframe and for a lower cost, which helps improve the customer experience and competitive advantage. It has reduced software defects by 25 percent and cut testing times by 99 percent. </a:t>
            </a:r>
          </a:p>
          <a:p>
            <a:r>
              <a:rPr lang="en-US" dirty="0" smtClean="0"/>
              <a:t>By using CA Service Virtualization AutoTrader.com has been able to:</a:t>
            </a:r>
          </a:p>
          <a:p>
            <a:pPr marL="176131" indent="-176131">
              <a:buFont typeface="Arial" panose="020B0604020202020204" pitchFamily="34" charset="0"/>
              <a:buChar char="•"/>
            </a:pPr>
            <a:r>
              <a:rPr lang="en-US" dirty="0" smtClean="0"/>
              <a:t>Cut integration time from three days to three hours</a:t>
            </a:r>
          </a:p>
          <a:p>
            <a:pPr marL="176131" indent="-176131">
              <a:buFont typeface="Arial" panose="020B0604020202020204" pitchFamily="34" charset="0"/>
              <a:buChar char="•"/>
            </a:pPr>
            <a:r>
              <a:rPr lang="en-US" dirty="0" smtClean="0"/>
              <a:t>Save an average</a:t>
            </a:r>
            <a:r>
              <a:rPr lang="en-US" baseline="0" dirty="0" smtClean="0"/>
              <a:t> of 576 man-hours – or 2.5 people – per release</a:t>
            </a:r>
          </a:p>
          <a:p>
            <a:pPr marL="176131" indent="-176131">
              <a:buFont typeface="Arial" panose="020B0604020202020204" pitchFamily="34" charset="0"/>
              <a:buChar char="•"/>
            </a:pPr>
            <a:r>
              <a:rPr lang="en-US" baseline="0" dirty="0" smtClean="0"/>
              <a:t>Avoid $300,000 in test hardware and software costs</a:t>
            </a:r>
          </a:p>
          <a:p>
            <a:pPr marL="176131" indent="-176131">
              <a:buFont typeface="Arial" panose="020B0604020202020204" pitchFamily="34" charset="0"/>
              <a:buChar char="•"/>
            </a:pPr>
            <a:r>
              <a:rPr lang="en-US" baseline="0" dirty="0" smtClean="0"/>
              <a:t>Decrease software defects by 25%</a:t>
            </a:r>
            <a:endParaRPr lang="en-US" dirty="0" smtClean="0"/>
          </a:p>
          <a:p>
            <a:endParaRPr lang="en-US" dirty="0" smtClean="0"/>
          </a:p>
          <a:p>
            <a:endParaRPr lang="en-US" i="1" dirty="0">
              <a:solidFill>
                <a:srgbClr val="98D6E5"/>
              </a:solidFill>
            </a:endParaRPr>
          </a:p>
          <a:p>
            <a:endParaRPr lang="en-US" b="1" i="1" dirty="0">
              <a:solidFill>
                <a:srgbClr val="98D6E5"/>
              </a:solidFill>
            </a:endParaRPr>
          </a:p>
          <a:p>
            <a:pPr defTabSz="939363">
              <a:defRPr/>
            </a:pPr>
            <a:r>
              <a:rPr lang="en-US" dirty="0" smtClean="0"/>
              <a:t>At Lloyds bank today 2500 developers are using our Service Virtualization solution. This has lead to 33% reduction of their software development process. </a:t>
            </a:r>
            <a:r>
              <a:rPr lang="en-AU" dirty="0"/>
              <a:t>Where it </a:t>
            </a:r>
            <a:r>
              <a:rPr lang="en-US" dirty="0"/>
              <a:t>used to take us five people days to do 20 tests. Now it takes one person and one minute to do the same. Furthermore they’re finding more defects in development, which like I said earlier is where they are cheaper to fix.</a:t>
            </a:r>
          </a:p>
          <a:p>
            <a:pPr defTabSz="939363">
              <a:defRPr/>
            </a:pPr>
            <a:endParaRPr lang="en-US" dirty="0"/>
          </a:p>
          <a:p>
            <a:r>
              <a:rPr lang="en-US" b="1" dirty="0" smtClean="0"/>
              <a:t>ING Bank Case Study: Improving time to market from 13 weeks to Less than 1 week with DevOps and Continuous Delivery practices</a:t>
            </a:r>
            <a:endParaRPr lang="en-US" i="1" dirty="0">
              <a:solidFill>
                <a:srgbClr val="98D6E5"/>
              </a:solidFill>
            </a:endParaRPr>
          </a:p>
          <a:p>
            <a:pPr marL="176131" indent="-176131">
              <a:buFont typeface="Arial" panose="020B0604020202020204" pitchFamily="34" charset="0"/>
              <a:buChar char="•"/>
            </a:pPr>
            <a:r>
              <a:rPr lang="en-US" i="1" dirty="0">
                <a:solidFill>
                  <a:srgbClr val="98D6E5"/>
                </a:solidFill>
              </a:rPr>
              <a:t>30,000 application deployments per month</a:t>
            </a:r>
          </a:p>
          <a:p>
            <a:pPr marL="176131" indent="-176131">
              <a:buFont typeface="Arial" panose="020B0604020202020204" pitchFamily="34" charset="0"/>
              <a:buChar char="•"/>
            </a:pPr>
            <a:r>
              <a:rPr lang="en-US" i="1" dirty="0">
                <a:solidFill>
                  <a:srgbClr val="98D6E5"/>
                </a:solidFill>
              </a:rPr>
              <a:t>5000 Agents deployed (managed systems)</a:t>
            </a:r>
          </a:p>
          <a:p>
            <a:pPr marL="176131" indent="-176131">
              <a:buFont typeface="Arial" panose="020B0604020202020204" pitchFamily="34" charset="0"/>
              <a:buChar char="•"/>
            </a:pPr>
            <a:r>
              <a:rPr lang="en-US" i="1" dirty="0">
                <a:solidFill>
                  <a:srgbClr val="98D6E5"/>
                </a:solidFill>
              </a:rPr>
              <a:t>Managing the deployment of approx. 300 applications with RA</a:t>
            </a:r>
          </a:p>
          <a:p>
            <a:endParaRPr lang="en-US" i="1" dirty="0">
              <a:solidFill>
                <a:srgbClr val="98D6E5"/>
              </a:solidFill>
            </a:endParaRPr>
          </a:p>
          <a:p>
            <a:r>
              <a:rPr lang="en-US" b="1" i="1" dirty="0">
                <a:solidFill>
                  <a:srgbClr val="98D6E5"/>
                </a:solidFill>
              </a:rPr>
              <a:t>Just 3 years ago, ING was doing 150 deployments per month and realized they needed to speed things up to stay competitive… to win, they had to dramatically improve.  They turned to CA. </a:t>
            </a:r>
          </a:p>
          <a:p>
            <a:r>
              <a:rPr lang="en-US" b="1" i="1" dirty="0">
                <a:solidFill>
                  <a:srgbClr val="98D6E5"/>
                </a:solidFill>
              </a:rPr>
              <a:t>ING is now innovating and winning…they’re doing 30,000 deployments per month, and that number is growing on a daily basis. They expect to be at 50,000 by the end of 2015. When you talk about a shift in competing in the digital era, this is it.  ING is now a high-performing organization that is able to continuously deliver innovation to the market.</a:t>
            </a:r>
          </a:p>
          <a:p>
            <a:endParaRPr lang="en-US" b="0" dirty="0" smtClean="0"/>
          </a:p>
          <a:p>
            <a:endParaRPr lang="en-US" b="0" dirty="0" smtClean="0"/>
          </a:p>
          <a:p>
            <a:pPr>
              <a:lnSpc>
                <a:spcPct val="114000"/>
              </a:lnSpc>
            </a:pPr>
            <a:r>
              <a:rPr lang="en-US" b="1" dirty="0"/>
              <a:t>Accelerated application release cycles from </a:t>
            </a:r>
            <a:r>
              <a:rPr lang="en-US" b="1" dirty="0">
                <a:solidFill>
                  <a:srgbClr val="FFC91C"/>
                </a:solidFill>
              </a:rPr>
              <a:t>Months to Minutes</a:t>
            </a:r>
          </a:p>
          <a:p>
            <a:pPr>
              <a:lnSpc>
                <a:spcPct val="114000"/>
              </a:lnSpc>
            </a:pPr>
            <a:r>
              <a:rPr lang="en-US" b="1" dirty="0"/>
              <a:t>Increased </a:t>
            </a:r>
            <a:r>
              <a:rPr lang="en-US" b="1" dirty="0">
                <a:solidFill>
                  <a:srgbClr val="FFC91C"/>
                </a:solidFill>
              </a:rPr>
              <a:t>frequency of releases </a:t>
            </a:r>
            <a:r>
              <a:rPr lang="en-US" b="1" dirty="0"/>
              <a:t>by up to </a:t>
            </a:r>
            <a:r>
              <a:rPr lang="en-US" b="1" dirty="0">
                <a:solidFill>
                  <a:srgbClr val="FFC91C"/>
                </a:solidFill>
              </a:rPr>
              <a:t>300%</a:t>
            </a:r>
          </a:p>
          <a:p>
            <a:pPr>
              <a:lnSpc>
                <a:spcPct val="114000"/>
              </a:lnSpc>
            </a:pPr>
            <a:r>
              <a:rPr lang="en-US" b="1" dirty="0"/>
              <a:t>Deployment resources Reduced from </a:t>
            </a:r>
            <a:r>
              <a:rPr lang="en-US" b="1" dirty="0">
                <a:solidFill>
                  <a:srgbClr val="FFC91C"/>
                </a:solidFill>
              </a:rPr>
              <a:t>15 to 1 </a:t>
            </a:r>
            <a:r>
              <a:rPr lang="en-US" b="1" dirty="0"/>
              <a:t>and </a:t>
            </a:r>
            <a:r>
              <a:rPr lang="en-US" b="1" dirty="0">
                <a:solidFill>
                  <a:srgbClr val="FFC91C"/>
                </a:solidFill>
              </a:rPr>
              <a:t>save $14M </a:t>
            </a:r>
            <a:r>
              <a:rPr lang="en-US" b="1" dirty="0"/>
              <a:t>annually</a:t>
            </a:r>
          </a:p>
          <a:p>
            <a:pPr>
              <a:lnSpc>
                <a:spcPct val="114000"/>
              </a:lnSpc>
            </a:pPr>
            <a:r>
              <a:rPr lang="en-US" b="1" dirty="0"/>
              <a:t>Over </a:t>
            </a:r>
            <a:r>
              <a:rPr lang="en-US" b="1" dirty="0">
                <a:solidFill>
                  <a:srgbClr val="FFC91C"/>
                </a:solidFill>
              </a:rPr>
              <a:t>120+ Integrations </a:t>
            </a:r>
            <a:r>
              <a:rPr lang="en-US" b="1" dirty="0"/>
              <a:t>covering </a:t>
            </a:r>
            <a:r>
              <a:rPr lang="en-US" b="1" dirty="0">
                <a:solidFill>
                  <a:srgbClr val="FFC91C"/>
                </a:solidFill>
              </a:rPr>
              <a:t>1300+ Actions</a:t>
            </a:r>
          </a:p>
          <a:p>
            <a:pPr>
              <a:lnSpc>
                <a:spcPct val="114000"/>
              </a:lnSpc>
            </a:pPr>
            <a:r>
              <a:rPr lang="en-US" b="1" dirty="0">
                <a:solidFill>
                  <a:srgbClr val="FFC91C"/>
                </a:solidFill>
              </a:rPr>
              <a:t>Largest market presence </a:t>
            </a:r>
            <a:r>
              <a:rPr lang="en-US" b="1" dirty="0"/>
              <a:t>in Application Release Automation market*</a:t>
            </a:r>
          </a:p>
          <a:p>
            <a:endParaRPr lang="en-US" b="0" dirty="0" smtClean="0"/>
          </a:p>
          <a:p>
            <a:endParaRPr lang="en-US" b="0" dirty="0" smtClean="0"/>
          </a:p>
          <a:p>
            <a:r>
              <a:rPr lang="en-US" b="1" dirty="0" smtClean="0"/>
              <a:t>Molina Medicaid Solutions (MMS) Reduces Application Release Deployment Times from Several Hours to Less than 45 Minutes with CA Release Automation</a:t>
            </a:r>
          </a:p>
          <a:p>
            <a:pPr marL="176131" indent="-176131">
              <a:buFont typeface="Arial" panose="020B0604020202020204" pitchFamily="34" charset="0"/>
              <a:buChar char="•"/>
            </a:pPr>
            <a:r>
              <a:rPr lang="en-US" b="1" dirty="0" smtClean="0"/>
              <a:t>Business:</a:t>
            </a:r>
            <a:r>
              <a:rPr lang="en-US" dirty="0" smtClean="0"/>
              <a:t> Molina Medicaid Solutions (MMS) is a wholly-owned subsidiary of Molina Healthcare providing business processing and IT administrative services to Medicaid agencies in five US states and one US territory.</a:t>
            </a:r>
          </a:p>
          <a:p>
            <a:pPr marL="176131" indent="-176131">
              <a:buFont typeface="Arial" panose="020B0604020202020204" pitchFamily="34" charset="0"/>
              <a:buChar char="•"/>
            </a:pPr>
            <a:r>
              <a:rPr lang="en-US" b="1" dirty="0" smtClean="0"/>
              <a:t>Challenge:</a:t>
            </a:r>
            <a:r>
              <a:rPr lang="en-US" dirty="0" smtClean="0"/>
              <a:t> To improve quality and reduce cost, MMS needed to automate application release deployments for critical customer-facing solutions. Errors and extensive project timelines were exhausting resources, and inhibiting desired growth in the area of customer service.</a:t>
            </a:r>
          </a:p>
          <a:p>
            <a:pPr marL="176131" indent="-176131">
              <a:buFont typeface="Arial" panose="020B0604020202020204" pitchFamily="34" charset="0"/>
              <a:buChar char="•"/>
            </a:pPr>
            <a:r>
              <a:rPr lang="en-US" b="1" dirty="0" smtClean="0"/>
              <a:t>Solution:</a:t>
            </a:r>
            <a:r>
              <a:rPr lang="en-US" dirty="0" smtClean="0"/>
              <a:t> CA Release Automation provides MMS with efficient, repeatable processes for application release and patch deployments to greater than 500 servers across 20+ complex software environments.</a:t>
            </a:r>
          </a:p>
          <a:p>
            <a:pPr marL="176131" indent="-176131">
              <a:buFont typeface="Arial" panose="020B0604020202020204" pitchFamily="34" charset="0"/>
              <a:buChar char="•"/>
            </a:pPr>
            <a:r>
              <a:rPr lang="en-US" b="1" dirty="0" smtClean="0"/>
              <a:t>Benefit:</a:t>
            </a:r>
            <a:r>
              <a:rPr lang="en-US" dirty="0" smtClean="0"/>
              <a:t> Deployment time has been consistently reduced from over 12 hours to less than 45 minutes, dramatically decreasing resource requirements, human error, and significantly improving customer service.</a:t>
            </a:r>
          </a:p>
          <a:p>
            <a:endParaRPr lang="en-US" dirty="0"/>
          </a:p>
          <a:p>
            <a:endParaRPr lang="en-US"/>
          </a:p>
          <a:p>
            <a:pPr defTabSz="939363">
              <a:defRPr/>
            </a:pPr>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15</a:t>
            </a:fld>
            <a:endParaRPr lang="en-US" dirty="0"/>
          </a:p>
        </p:txBody>
      </p:sp>
    </p:spTree>
    <p:extLst>
      <p:ext uri="{BB962C8B-B14F-4D97-AF65-F5344CB8AC3E}">
        <p14:creationId xmlns:p14="http://schemas.microsoft.com/office/powerpoint/2010/main" val="2621983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Realizing DevOps requires the solutions/the technology to help organizations create a continuous pipeline of digital innovation.  </a:t>
            </a:r>
          </a:p>
          <a:p>
            <a:r>
              <a:rPr lang="en-US" dirty="0"/>
              <a:t>To make this transformation, organizations need REDEFINED continuous delivery that eliminates development, environment, and testing constraints to enable parallel works streams and make testing faster and more efficient. And they need automation and orchestration across their entire toolset with continuous feedback with bi-directional communication capabilities.  </a:t>
            </a:r>
            <a:endParaRPr lang="en-US" dirty="0" smtClean="0"/>
          </a:p>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16</a:t>
            </a:fld>
            <a:endParaRPr lang="en-US" dirty="0"/>
          </a:p>
        </p:txBody>
      </p:sp>
    </p:spTree>
    <p:extLst>
      <p:ext uri="{BB962C8B-B14F-4D97-AF65-F5344CB8AC3E}">
        <p14:creationId xmlns:p14="http://schemas.microsoft.com/office/powerpoint/2010/main" val="153199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fontScale="92500" lnSpcReduction="10000"/>
          </a:bodyPr>
          <a:lstStyle/>
          <a:p>
            <a:r>
              <a:rPr lang="en-US" b="1" dirty="0" smtClean="0"/>
              <a:t>Industry Analyst Recognition</a:t>
            </a:r>
          </a:p>
          <a:p>
            <a:r>
              <a:rPr lang="en-US" dirty="0" smtClean="0"/>
              <a:t>3-4 years ago, we could hardly get an analyst to talk about SV or RA.  As the market matures, this technology is</a:t>
            </a:r>
            <a:r>
              <a:rPr lang="en-US" baseline="0" dirty="0" smtClean="0"/>
              <a:t> becoming central in the analyst community.   The analyst interest is a key validation.  Forrester, OVUM, and </a:t>
            </a:r>
            <a:r>
              <a:rPr lang="en-US" baseline="0" dirty="0" err="1" smtClean="0"/>
              <a:t>Voke</a:t>
            </a:r>
            <a:r>
              <a:rPr lang="en-US" baseline="0" dirty="0" smtClean="0"/>
              <a:t> have all recently published how our solutions must be short-listed to win in the application economy. </a:t>
            </a:r>
          </a:p>
          <a:p>
            <a:endParaRPr lang="en-US" baseline="0" dirty="0" smtClean="0"/>
          </a:p>
          <a:p>
            <a:r>
              <a:rPr lang="en-US" b="1" baseline="0" dirty="0" smtClean="0"/>
              <a:t>Comprehensive, integrated portfolio</a:t>
            </a:r>
          </a:p>
          <a:p>
            <a:r>
              <a:rPr lang="en-US" b="0" baseline="0" dirty="0" smtClean="0"/>
              <a:t>No other vendor can match the depth and breadth of our open, integrated portfolio of Continuous Delivery solutions</a:t>
            </a:r>
          </a:p>
          <a:p>
            <a:endParaRPr lang="en-US" b="1" baseline="0" dirty="0" smtClean="0"/>
          </a:p>
          <a:p>
            <a:r>
              <a:rPr lang="en-US" b="1" baseline="0" dirty="0" smtClean="0"/>
              <a:t>Strong Partnerships</a:t>
            </a:r>
          </a:p>
          <a:p>
            <a:r>
              <a:rPr lang="en-US" b="0" baseline="0" dirty="0" smtClean="0"/>
              <a:t>We are building strong partnerships with 8 of the 12 top Global Systems Integrators</a:t>
            </a:r>
            <a:endParaRPr lang="en-US" b="0" dirty="0" smtClean="0"/>
          </a:p>
          <a:p>
            <a:endParaRPr lang="en-US" dirty="0" smtClean="0"/>
          </a:p>
          <a:p>
            <a:r>
              <a:rPr lang="en-US" b="1" dirty="0" smtClean="0"/>
              <a:t>Customer Validation</a:t>
            </a:r>
          </a:p>
          <a:p>
            <a:r>
              <a:rPr lang="en-US" dirty="0" smtClean="0"/>
              <a:t>The</a:t>
            </a:r>
            <a:r>
              <a:rPr lang="en-US" baseline="0" dirty="0" smtClean="0"/>
              <a:t> passionate almost zealous commitment many of our customers have for us is truly inspiring. </a:t>
            </a:r>
          </a:p>
          <a:p>
            <a:endParaRPr lang="en-US" dirty="0" smtClean="0"/>
          </a:p>
          <a:p>
            <a:endParaRPr lang="en-US" dirty="0" smtClean="0"/>
          </a:p>
          <a:p>
            <a:endParaRPr lang="en-US" dirty="0" smtClean="0"/>
          </a:p>
          <a:p>
            <a:endParaRPr lang="en-US" dirty="0" smtClean="0"/>
          </a:p>
          <a:p>
            <a:r>
              <a:rPr lang="en-US" dirty="0" smtClean="0"/>
              <a:t>Forrester - https://www.ca.com/us/register/forms/collateral/the-forrester-wave-service-virtualization-and-testing-solutions-q1-2014.aspx ‘</a:t>
            </a:r>
          </a:p>
          <a:p>
            <a:endParaRPr lang="en-US" dirty="0" smtClean="0"/>
          </a:p>
          <a:p>
            <a:r>
              <a:rPr lang="en-US" dirty="0" smtClean="0"/>
              <a:t>OVUM - https://www.ca.com/us/register/forms/collateral/ovum-swot-assessment-ca-release-automation.aspx </a:t>
            </a:r>
          </a:p>
          <a:p>
            <a:endParaRPr lang="en-US" dirty="0" smtClean="0"/>
          </a:p>
          <a:p>
            <a:r>
              <a:rPr lang="en-US" dirty="0" err="1" smtClean="0"/>
              <a:t>Voke</a:t>
            </a:r>
            <a:r>
              <a:rPr lang="en-US" dirty="0" smtClean="0"/>
              <a:t> Research - https://www.ca.com/us/register/forms/collateral/voke-market-snapshot-report-service-virtualization.aspx </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17</a:t>
            </a:fld>
            <a:endParaRPr lang="en-US"/>
          </a:p>
        </p:txBody>
      </p:sp>
    </p:spTree>
    <p:extLst>
      <p:ext uri="{BB962C8B-B14F-4D97-AF65-F5344CB8AC3E}">
        <p14:creationId xmlns:p14="http://schemas.microsoft.com/office/powerpoint/2010/main" val="3166996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4C1465-76C8-4610-B968-E64CE47E0FA7}"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026887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92804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fontScale="70000" lnSpcReduction="20000"/>
          </a:bodyPr>
          <a:lstStyle/>
          <a:p>
            <a:pPr defTabSz="937827">
              <a:defRPr/>
            </a:pPr>
            <a:r>
              <a:rPr lang="en-US" dirty="0" smtClean="0">
                <a:solidFill>
                  <a:schemeClr val="accent3"/>
                </a:solidFill>
                <a:latin typeface="Calibri" pitchFamily="34" charset="0"/>
                <a:sym typeface="CA Sans" pitchFamily="2" charset="0"/>
              </a:rPr>
              <a:t>All organizations are thinking and becoming more like “tech” companies and digital business capabilities are beginning to dominate every industry. As</a:t>
            </a:r>
            <a:r>
              <a:rPr lang="en-US" baseline="0" dirty="0" smtClean="0">
                <a:solidFill>
                  <a:schemeClr val="accent3"/>
                </a:solidFill>
                <a:latin typeface="Calibri" pitchFamily="34" charset="0"/>
                <a:sym typeface="CA Sans" pitchFamily="2" charset="0"/>
              </a:rPr>
              <a:t> a result, e</a:t>
            </a:r>
            <a:r>
              <a:rPr lang="en-US" dirty="0" smtClean="0">
                <a:solidFill>
                  <a:schemeClr val="accent3"/>
                </a:solidFill>
                <a:latin typeface="Calibri" pitchFamily="34" charset="0"/>
                <a:sym typeface="CA Sans" pitchFamily="2" charset="0"/>
              </a:rPr>
              <a:t>verything</a:t>
            </a:r>
            <a:r>
              <a:rPr lang="en-US" baseline="0" dirty="0" smtClean="0">
                <a:solidFill>
                  <a:schemeClr val="accent3"/>
                </a:solidFill>
                <a:latin typeface="Calibri" pitchFamily="34" charset="0"/>
                <a:sym typeface="CA Sans" pitchFamily="2" charset="0"/>
              </a:rPr>
              <a:t> is moving more quickly</a:t>
            </a:r>
            <a:r>
              <a:rPr lang="en-US" dirty="0" smtClean="0">
                <a:solidFill>
                  <a:schemeClr val="accent3"/>
                </a:solidFill>
                <a:latin typeface="Calibri" pitchFamily="34" charset="0"/>
                <a:sym typeface="CA Sans" pitchFamily="2" charset="0"/>
              </a:rPr>
              <a:t> as companies try to achieve first-mover advantage or become fast followers.</a:t>
            </a:r>
            <a:endParaRPr lang="en-US" dirty="0"/>
          </a:p>
          <a:p>
            <a:pPr eaLnBrk="1"/>
            <a:r>
              <a:rPr lang="en-US" dirty="0" smtClean="0">
                <a:ea typeface="ＭＳ Ｐゴシック" pitchFamily="34" charset="-128"/>
              </a:rPr>
              <a:t>Ever</a:t>
            </a:r>
            <a:r>
              <a:rPr lang="en-US" baseline="0" dirty="0" smtClean="0">
                <a:ea typeface="ＭＳ Ｐゴシック" pitchFamily="34" charset="-128"/>
              </a:rPr>
              <a:t>y company in order to survive and grow will need to become a technology company.</a:t>
            </a:r>
          </a:p>
          <a:p>
            <a:pPr eaLnBrk="1"/>
            <a:r>
              <a:rPr lang="en-US" baseline="0" dirty="0" smtClean="0">
                <a:ea typeface="ＭＳ Ｐゴシック" pitchFamily="34" charset="-128"/>
              </a:rPr>
              <a:t>Every business will need to become a digital business.</a:t>
            </a:r>
          </a:p>
          <a:p>
            <a:pPr defTabSz="937827">
              <a:defRPr/>
            </a:pPr>
            <a:endParaRPr lang="en-US" dirty="0"/>
          </a:p>
          <a:p>
            <a:pPr defTabSz="937827">
              <a:defRPr/>
            </a:pPr>
            <a:endParaRPr lang="en-US" dirty="0"/>
          </a:p>
          <a:p>
            <a:r>
              <a:rPr lang="en-AU" dirty="0"/>
              <a:t>In today’s application economy, every business is a digital business – whether that’s retail, media and entertainment, finance and banking, communications or healthcare – literally everything is driven by an always connected, mobile, application-based world, where consumers are far more likely to experience your brand and engage with your enterprise through a software application than a person. And of course it’s also happening in the public sector, where government agencies are building citizen-centric applications and services….</a:t>
            </a:r>
            <a:endParaRPr lang="en-US" dirty="0"/>
          </a:p>
          <a:p>
            <a:r>
              <a:rPr lang="en-AU" dirty="0"/>
              <a:t>So welcome to the </a:t>
            </a:r>
            <a:r>
              <a:rPr lang="en-AU" b="1" dirty="0"/>
              <a:t>Application Economy</a:t>
            </a:r>
            <a:endParaRPr lang="en-US" dirty="0"/>
          </a:p>
          <a:p>
            <a:r>
              <a:rPr lang="en-US" b="1" dirty="0"/>
              <a:t>&lt;&lt;Click&gt;&gt; </a:t>
            </a:r>
            <a:r>
              <a:rPr lang="en-US" dirty="0"/>
              <a:t>In 2011, leading venture capitalist and co-founder of Netscape, Marc Andreessen wrote a seminal paper for the Wall Street Journal. Titled “</a:t>
            </a:r>
            <a:r>
              <a:rPr lang="en-US" i="1" dirty="0"/>
              <a:t>Software is Eating the World</a:t>
            </a:r>
            <a:r>
              <a:rPr lang="en-US" dirty="0"/>
              <a:t>”, Andreessen argued </a:t>
            </a:r>
            <a:r>
              <a:rPr lang="en-AU" dirty="0"/>
              <a:t>that more and more major businesses and industries are being run on software and delivered as online services—from movies to agriculture to national </a:t>
            </a:r>
            <a:r>
              <a:rPr lang="en-AU" dirty="0" err="1"/>
              <a:t>defense</a:t>
            </a:r>
            <a:r>
              <a:rPr lang="en-AU" dirty="0"/>
              <a:t>. </a:t>
            </a:r>
            <a:endParaRPr lang="en-US" dirty="0"/>
          </a:p>
          <a:p>
            <a:r>
              <a:rPr lang="en-AU" dirty="0"/>
              <a:t>He argued that with lower start-up costs and a vastly expanded market for online services, we’ve arrived at a global economy that for the first time will be fully digitally wired— the </a:t>
            </a:r>
            <a:r>
              <a:rPr lang="en-AU" b="1" dirty="0"/>
              <a:t>Application Economy</a:t>
            </a:r>
            <a:endParaRPr lang="en-US" dirty="0"/>
          </a:p>
          <a:p>
            <a:r>
              <a:rPr lang="en-AU" dirty="0"/>
              <a:t>….he wasn’t wrong</a:t>
            </a:r>
            <a:endParaRPr lang="en-US" dirty="0"/>
          </a:p>
          <a:p>
            <a:endParaRPr lang="en-US" dirty="0"/>
          </a:p>
          <a:p>
            <a:r>
              <a:rPr lang="en-AU" dirty="0"/>
              <a:t>So what’s driving this new world – what can make every business, even yours – a software business </a:t>
            </a:r>
            <a:r>
              <a:rPr lang="en-AU" b="1" dirty="0"/>
              <a:t>&lt;&lt;Click&gt;&gt;</a:t>
            </a:r>
            <a:endParaRPr lang="en-US" dirty="0"/>
          </a:p>
          <a:p>
            <a:r>
              <a:rPr lang="en-AU" dirty="0"/>
              <a:t>Well, firstly the cloud of course which has lowered the cost of entry. Fifteen years ago the cost of running a basic internet based software application was more than $100,000 a month, now with the cloud, I can run same application for less than $500 – and what’s more I only pay or what I use. Little wonder that spending on public cloud services exceeded $177B billion worldwide in 2015</a:t>
            </a:r>
          </a:p>
          <a:p>
            <a:endParaRPr lang="en-US" dirty="0"/>
          </a:p>
          <a:p>
            <a:r>
              <a:rPr lang="en-AU" dirty="0"/>
              <a:t>What’s also exciting is how APIs have become a primary customer interface for technology-driven products and services and a key channel for driving revenue and brand engagement. Many leading companies have recognized this of course, like for example saleforce.com who generates half of its revenue through API’s and not traditional user interfaces – they’re not alone – Twitter processes 15 billion transactions every day through API’s and Amazon close to a trillion. Perhaps no surprise then that by 2016 analysts predicts that half of B2B collaboration will be driven by through API’s</a:t>
            </a:r>
            <a:endParaRPr lang="en-US" dirty="0"/>
          </a:p>
          <a:p>
            <a:r>
              <a:rPr lang="en-US" dirty="0"/>
              <a:t>Add to this, the estimated 268 billion mobile apps that will be downloaded by 2017 ( and we have a perfect storm – low cost cloud services and extreme mobility – where every </a:t>
            </a:r>
            <a:r>
              <a:rPr lang="en-AU" dirty="0"/>
              <a:t>individual with smart phone can access the full power of the Internet and potentially engage with your brand, every moment of every day.</a:t>
            </a:r>
            <a:endParaRPr lang="en-US" dirty="0"/>
          </a:p>
          <a:p>
            <a:r>
              <a:rPr lang="en-US" dirty="0"/>
              <a:t>To thrive in this new reality, developing and delivering applications that drive superior user experiences and engage your customers and staff is the new business imperative.</a:t>
            </a:r>
          </a:p>
          <a:p>
            <a:endParaRPr lang="en-US" b="1" dirty="0">
              <a:solidFill>
                <a:schemeClr val="bg1"/>
              </a:solidFill>
              <a:effectLst>
                <a:outerShdw blurRad="38100" dist="38100" dir="2700000" algn="tl">
                  <a:srgbClr val="000000">
                    <a:alpha val="43137"/>
                  </a:srgbClr>
                </a:outerShdw>
              </a:effectLst>
            </a:endParaRPr>
          </a:p>
          <a:p>
            <a:pPr defTabSz="937827">
              <a:defRPr/>
            </a:pPr>
            <a:r>
              <a:rPr lang="en-US" dirty="0"/>
              <a:t> </a:t>
            </a:r>
            <a:endParaRPr lang="en-AU" baseline="0" dirty="0" smtClean="0"/>
          </a:p>
        </p:txBody>
      </p:sp>
      <p:sp>
        <p:nvSpPr>
          <p:cNvPr id="4" name="Slide Number Placeholder 3"/>
          <p:cNvSpPr>
            <a:spLocks noGrp="1"/>
          </p:cNvSpPr>
          <p:nvPr>
            <p:ph type="sldNum" sz="quarter" idx="10"/>
          </p:nvPr>
        </p:nvSpPr>
        <p:spPr/>
        <p:txBody>
          <a:bodyPr/>
          <a:lstStyle/>
          <a:p>
            <a:fld id="{E09BE09F-839A-4E46-AA96-6B1F206C8913}" type="slidenum">
              <a:rPr lang="en-US" smtClean="0">
                <a:solidFill>
                  <a:prstClr val="black"/>
                </a:solidFill>
                <a:latin typeface="Calibri"/>
              </a:rPr>
              <a:pPr/>
              <a:t>2</a:t>
            </a:fld>
            <a:endParaRPr lang="en-US" dirty="0">
              <a:solidFill>
                <a:prstClr val="black"/>
              </a:solidFill>
              <a:latin typeface="Calibri"/>
            </a:endParaRPr>
          </a:p>
        </p:txBody>
      </p:sp>
    </p:spTree>
    <p:extLst>
      <p:ext uri="{BB962C8B-B14F-4D97-AF65-F5344CB8AC3E}">
        <p14:creationId xmlns:p14="http://schemas.microsoft.com/office/powerpoint/2010/main" val="2432360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928043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0000" lnSpcReduction="20000"/>
          </a:bodyPr>
          <a:lstStyle/>
          <a:p>
            <a:pPr marL="350631" indent="-350631" defTabSz="468051">
              <a:lnSpc>
                <a:spcPct val="90000"/>
              </a:lnSpc>
              <a:spcBef>
                <a:spcPct val="0"/>
              </a:spcBef>
              <a:spcAft>
                <a:spcPts val="1233"/>
              </a:spcAft>
              <a:buClr>
                <a:srgbClr val="0064AF"/>
              </a:buClr>
            </a:pPr>
            <a:r>
              <a:rPr lang="en-US" altLang="en-US" sz="1700" dirty="0">
                <a:solidFill>
                  <a:srgbClr val="444444"/>
                </a:solidFill>
              </a:rPr>
              <a:t>Examples of this new application economy are everywhere, and they are changing the world of business. </a:t>
            </a:r>
          </a:p>
          <a:p>
            <a:pPr marL="350631" indent="-350631" defTabSz="468051">
              <a:lnSpc>
                <a:spcPct val="90000"/>
              </a:lnSpc>
              <a:spcBef>
                <a:spcPct val="0"/>
              </a:spcBef>
              <a:spcAft>
                <a:spcPts val="1233"/>
              </a:spcAft>
              <a:buClr>
                <a:srgbClr val="0064AF"/>
              </a:buClr>
            </a:pPr>
            <a:endParaRPr lang="en-US" altLang="en-US" sz="1700" dirty="0">
              <a:solidFill>
                <a:srgbClr val="444444"/>
              </a:solidFill>
            </a:endParaRPr>
          </a:p>
          <a:p>
            <a:pPr marL="350631" indent="-350631" defTabSz="468051">
              <a:lnSpc>
                <a:spcPct val="90000"/>
              </a:lnSpc>
              <a:spcBef>
                <a:spcPct val="0"/>
              </a:spcBef>
              <a:spcAft>
                <a:spcPts val="1233"/>
              </a:spcAft>
              <a:buClr>
                <a:srgbClr val="0064AF"/>
              </a:buClr>
              <a:defRPr/>
            </a:pPr>
            <a:r>
              <a:rPr lang="en-US" altLang="en-US" sz="1700" dirty="0">
                <a:solidFill>
                  <a:srgbClr val="444444"/>
                </a:solidFill>
              </a:rPr>
              <a:t>I</a:t>
            </a:r>
            <a:r>
              <a:rPr lang="en-US" altLang="en-US" sz="1400" dirty="0">
                <a:solidFill>
                  <a:srgbClr val="444444"/>
                </a:solidFill>
              </a:rPr>
              <a:t>n the entertainment industry, applications like Netflix and Hulu have already transformed video, and are becoming the new standards. </a:t>
            </a:r>
            <a:r>
              <a:rPr lang="en-US" altLang="en-US" sz="1400" b="1" dirty="0">
                <a:solidFill>
                  <a:srgbClr val="444444"/>
                </a:solidFill>
              </a:rPr>
              <a:t>According to research from Cisco, </a:t>
            </a:r>
            <a:r>
              <a:rPr lang="en-US" b="1" dirty="0"/>
              <a:t>Video will may make up 84 percent of internet traffic by 2018</a:t>
            </a:r>
          </a:p>
          <a:p>
            <a:pPr marL="350631" indent="-350631" defTabSz="468051">
              <a:lnSpc>
                <a:spcPct val="90000"/>
              </a:lnSpc>
              <a:spcBef>
                <a:spcPct val="0"/>
              </a:spcBef>
              <a:spcAft>
                <a:spcPts val="1233"/>
              </a:spcAft>
              <a:buClr>
                <a:srgbClr val="0064AF"/>
              </a:buClr>
            </a:pPr>
            <a:endParaRPr lang="en-US" altLang="en-US" sz="1400" dirty="0">
              <a:solidFill>
                <a:srgbClr val="444444"/>
              </a:solidFill>
            </a:endParaRPr>
          </a:p>
          <a:p>
            <a:pPr marL="350631" indent="-350631" defTabSz="468051">
              <a:lnSpc>
                <a:spcPct val="90000"/>
              </a:lnSpc>
              <a:spcBef>
                <a:spcPct val="0"/>
              </a:spcBef>
              <a:spcAft>
                <a:spcPts val="1233"/>
              </a:spcAft>
              <a:buClr>
                <a:srgbClr val="0064AF"/>
              </a:buClr>
            </a:pPr>
            <a:endParaRPr lang="en-US" altLang="en-US" sz="1400" dirty="0">
              <a:solidFill>
                <a:srgbClr val="444444"/>
              </a:solidFill>
            </a:endParaRPr>
          </a:p>
          <a:p>
            <a:pPr marL="350631" indent="-350631" defTabSz="468051">
              <a:lnSpc>
                <a:spcPct val="90000"/>
              </a:lnSpc>
              <a:spcBef>
                <a:spcPct val="0"/>
              </a:spcBef>
              <a:spcAft>
                <a:spcPts val="1233"/>
              </a:spcAft>
              <a:buClr>
                <a:srgbClr val="0064AF"/>
              </a:buClr>
            </a:pPr>
            <a:r>
              <a:rPr lang="en-US" altLang="en-US" sz="1400" dirty="0">
                <a:solidFill>
                  <a:srgbClr val="444444"/>
                </a:solidFill>
              </a:rPr>
              <a:t>In the payments industry, smartphone applications like Square and Google Wallet are challenging the dominance of traditional banks and credit cards. </a:t>
            </a:r>
            <a:r>
              <a:rPr lang="en-US" altLang="en-US" sz="1400" b="1" dirty="0">
                <a:solidFill>
                  <a:srgbClr val="444444"/>
                </a:solidFill>
              </a:rPr>
              <a:t>According to analyst research (Forrester) – the volume of US mobile-based payments is expected to reach $142 Billion by 2017 – up from the $50billion today</a:t>
            </a:r>
          </a:p>
          <a:p>
            <a:pPr marL="350631" indent="-350631" defTabSz="468051">
              <a:lnSpc>
                <a:spcPct val="90000"/>
              </a:lnSpc>
              <a:spcBef>
                <a:spcPct val="0"/>
              </a:spcBef>
              <a:spcAft>
                <a:spcPts val="1233"/>
              </a:spcAft>
              <a:buClr>
                <a:srgbClr val="0064AF"/>
              </a:buClr>
            </a:pPr>
            <a:endParaRPr lang="en-US" altLang="en-US" sz="1400" b="1" dirty="0">
              <a:solidFill>
                <a:schemeClr val="bg1"/>
              </a:solidFill>
            </a:endParaRPr>
          </a:p>
          <a:p>
            <a:pPr marL="350631" indent="-350631" defTabSz="468051">
              <a:lnSpc>
                <a:spcPct val="90000"/>
              </a:lnSpc>
              <a:spcBef>
                <a:spcPct val="0"/>
              </a:spcBef>
              <a:spcAft>
                <a:spcPts val="1233"/>
              </a:spcAft>
              <a:buClr>
                <a:srgbClr val="0064AF"/>
              </a:buClr>
            </a:pPr>
            <a:r>
              <a:rPr lang="en-US" altLang="en-US" sz="1400" dirty="0">
                <a:solidFill>
                  <a:srgbClr val="444444"/>
                </a:solidFill>
              </a:rPr>
              <a:t>In the transportation industry, software-driven services like Uber and </a:t>
            </a:r>
            <a:r>
              <a:rPr lang="en-US" altLang="en-US" sz="1400" dirty="0" err="1">
                <a:solidFill>
                  <a:srgbClr val="444444"/>
                </a:solidFill>
              </a:rPr>
              <a:t>Lyft</a:t>
            </a:r>
            <a:r>
              <a:rPr lang="en-US" altLang="en-US" sz="1400" dirty="0">
                <a:solidFill>
                  <a:srgbClr val="444444"/>
                </a:solidFill>
              </a:rPr>
              <a:t> are rewriting the world of taxi and limo services. </a:t>
            </a:r>
            <a:r>
              <a:rPr lang="en-US" altLang="en-US" sz="1400" b="1" dirty="0">
                <a:solidFill>
                  <a:srgbClr val="444444"/>
                </a:solidFill>
              </a:rPr>
              <a:t>Last year for example there were approximately 140 million Uber rides…that’s driven by software eating traditional taxi call-center based services</a:t>
            </a:r>
          </a:p>
          <a:p>
            <a:pPr marL="350631" indent="-350631" defTabSz="468051">
              <a:lnSpc>
                <a:spcPct val="90000"/>
              </a:lnSpc>
              <a:spcBef>
                <a:spcPct val="0"/>
              </a:spcBef>
              <a:spcAft>
                <a:spcPts val="1233"/>
              </a:spcAft>
              <a:buClr>
                <a:srgbClr val="0064AF"/>
              </a:buClr>
            </a:pPr>
            <a:endParaRPr lang="en-US" altLang="en-US" sz="1400" dirty="0">
              <a:solidFill>
                <a:srgbClr val="444444"/>
              </a:solidFill>
            </a:endParaRPr>
          </a:p>
          <a:p>
            <a:pPr marL="350631" indent="-350631" defTabSz="468051">
              <a:lnSpc>
                <a:spcPct val="90000"/>
              </a:lnSpc>
              <a:spcBef>
                <a:spcPct val="0"/>
              </a:spcBef>
              <a:spcAft>
                <a:spcPts val="1233"/>
              </a:spcAft>
              <a:buClr>
                <a:srgbClr val="0064AF"/>
              </a:buClr>
            </a:pPr>
            <a:r>
              <a:rPr lang="en-US" altLang="en-US" sz="1400" dirty="0">
                <a:solidFill>
                  <a:srgbClr val="444444"/>
                </a:solidFill>
              </a:rPr>
              <a:t>In the hospitality industry, services like </a:t>
            </a:r>
            <a:r>
              <a:rPr lang="en-US" altLang="en-US" sz="1400" dirty="0" err="1">
                <a:solidFill>
                  <a:srgbClr val="444444"/>
                </a:solidFill>
              </a:rPr>
              <a:t>AirBnB</a:t>
            </a:r>
            <a:r>
              <a:rPr lang="en-US" altLang="en-US" sz="1400" dirty="0">
                <a:solidFill>
                  <a:srgbClr val="444444"/>
                </a:solidFill>
              </a:rPr>
              <a:t> and </a:t>
            </a:r>
            <a:r>
              <a:rPr lang="en-US" altLang="en-US" sz="1400" dirty="0" err="1">
                <a:solidFill>
                  <a:srgbClr val="444444"/>
                </a:solidFill>
              </a:rPr>
              <a:t>Homeaway</a:t>
            </a:r>
            <a:r>
              <a:rPr lang="en-US" altLang="en-US" sz="1400" dirty="0">
                <a:solidFill>
                  <a:srgbClr val="444444"/>
                </a:solidFill>
              </a:rPr>
              <a:t> are upending the tradition hotel and accommodation business – </a:t>
            </a:r>
            <a:r>
              <a:rPr lang="en-US" altLang="en-US" sz="1400" b="1" dirty="0">
                <a:solidFill>
                  <a:srgbClr val="444444"/>
                </a:solidFill>
              </a:rPr>
              <a:t>for example the current valuation of AirBNB is said to be $13B – that’s more </a:t>
            </a:r>
            <a:r>
              <a:rPr lang="en-US" b="1" dirty="0"/>
              <a:t>than two of the largest publicly-traded hotel chains. Wyndham Worldwide has a market capitalization of $9.8 billion and Hyatt Hotels Corp. is worth $9.2 billion….not bad for a company founded in 2008</a:t>
            </a:r>
            <a:endParaRPr lang="en-US" altLang="en-US" sz="1400" b="1" dirty="0">
              <a:solidFill>
                <a:srgbClr val="444444"/>
              </a:solidFill>
            </a:endParaRPr>
          </a:p>
          <a:p>
            <a:pPr marL="696369" lvl="1" indent="-291921" defTabSz="468051">
              <a:lnSpc>
                <a:spcPct val="90000"/>
              </a:lnSpc>
              <a:spcBef>
                <a:spcPct val="0"/>
              </a:spcBef>
              <a:spcAft>
                <a:spcPts val="1233"/>
              </a:spcAft>
              <a:buClr>
                <a:srgbClr val="0064AF"/>
              </a:buClr>
              <a:buFont typeface="Arial" pitchFamily="34" charset="0"/>
              <a:buChar char="–"/>
            </a:pPr>
            <a:endParaRPr lang="en-US" altLang="en-US" sz="1400" dirty="0">
              <a:solidFill>
                <a:srgbClr val="444444"/>
              </a:solidFill>
            </a:endParaRPr>
          </a:p>
          <a:p>
            <a:pPr marL="350631" indent="-350631" defTabSz="468051">
              <a:lnSpc>
                <a:spcPct val="80000"/>
              </a:lnSpc>
              <a:spcBef>
                <a:spcPct val="0"/>
              </a:spcBef>
              <a:buFontTx/>
              <a:buChar char="•"/>
            </a:pPr>
            <a:endParaRPr lang="en-US" altLang="en-US" sz="800" dirty="0"/>
          </a:p>
          <a:p>
            <a:pPr marL="350631" indent="-350631" defTabSz="468051">
              <a:lnSpc>
                <a:spcPct val="80000"/>
              </a:lnSpc>
              <a:spcBef>
                <a:spcPct val="0"/>
              </a:spcBef>
            </a:pPr>
            <a:endParaRPr lang="en-US" altLang="en-US" sz="800" dirty="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63233" indent="-293551">
              <a:defRPr>
                <a:solidFill>
                  <a:schemeClr val="tx1"/>
                </a:solidFill>
                <a:latin typeface="Calibri" pitchFamily="34" charset="0"/>
              </a:defRPr>
            </a:lvl2pPr>
            <a:lvl3pPr marL="1174204" indent="-234841">
              <a:defRPr>
                <a:solidFill>
                  <a:schemeClr val="tx1"/>
                </a:solidFill>
                <a:latin typeface="Calibri" pitchFamily="34" charset="0"/>
              </a:defRPr>
            </a:lvl3pPr>
            <a:lvl4pPr marL="1643885" indent="-234841">
              <a:defRPr>
                <a:solidFill>
                  <a:schemeClr val="tx1"/>
                </a:solidFill>
                <a:latin typeface="Calibri" pitchFamily="34" charset="0"/>
              </a:defRPr>
            </a:lvl4pPr>
            <a:lvl5pPr marL="2113567" indent="-234841">
              <a:defRPr>
                <a:solidFill>
                  <a:schemeClr val="tx1"/>
                </a:solidFill>
                <a:latin typeface="Calibri" pitchFamily="34" charset="0"/>
              </a:defRPr>
            </a:lvl5pPr>
            <a:lvl6pPr marL="2583249" indent="-234841" defTabSz="469682" eaLnBrk="0" fontAlgn="base" hangingPunct="0">
              <a:spcBef>
                <a:spcPct val="0"/>
              </a:spcBef>
              <a:spcAft>
                <a:spcPct val="0"/>
              </a:spcAft>
              <a:defRPr>
                <a:solidFill>
                  <a:schemeClr val="tx1"/>
                </a:solidFill>
                <a:latin typeface="Calibri" pitchFamily="34" charset="0"/>
              </a:defRPr>
            </a:lvl6pPr>
            <a:lvl7pPr marL="3052930" indent="-234841" defTabSz="469682" eaLnBrk="0" fontAlgn="base" hangingPunct="0">
              <a:spcBef>
                <a:spcPct val="0"/>
              </a:spcBef>
              <a:spcAft>
                <a:spcPct val="0"/>
              </a:spcAft>
              <a:defRPr>
                <a:solidFill>
                  <a:schemeClr val="tx1"/>
                </a:solidFill>
                <a:latin typeface="Calibri" pitchFamily="34" charset="0"/>
              </a:defRPr>
            </a:lvl7pPr>
            <a:lvl8pPr marL="3522612" indent="-234841" defTabSz="469682" eaLnBrk="0" fontAlgn="base" hangingPunct="0">
              <a:spcBef>
                <a:spcPct val="0"/>
              </a:spcBef>
              <a:spcAft>
                <a:spcPct val="0"/>
              </a:spcAft>
              <a:defRPr>
                <a:solidFill>
                  <a:schemeClr val="tx1"/>
                </a:solidFill>
                <a:latin typeface="Calibri" pitchFamily="34" charset="0"/>
              </a:defRPr>
            </a:lvl8pPr>
            <a:lvl9pPr marL="3992293" indent="-234841" defTabSz="469682" eaLnBrk="0" fontAlgn="base" hangingPunct="0">
              <a:spcBef>
                <a:spcPct val="0"/>
              </a:spcBef>
              <a:spcAft>
                <a:spcPct val="0"/>
              </a:spcAft>
              <a:defRPr>
                <a:solidFill>
                  <a:schemeClr val="tx1"/>
                </a:solidFill>
                <a:latin typeface="Calibri" pitchFamily="34" charset="0"/>
              </a:defRPr>
            </a:lvl9pPr>
          </a:lstStyle>
          <a:p>
            <a:fld id="{DE8ED0DA-9E0F-4BC5-9B51-1876C874589A}" type="slidenum">
              <a:rPr lang="en-US" altLang="en-US"/>
              <a:pPr/>
              <a:t>3</a:t>
            </a:fld>
            <a:endParaRPr lang="en-US" altLang="en-US"/>
          </a:p>
        </p:txBody>
      </p:sp>
    </p:spTree>
    <p:extLst>
      <p:ext uri="{BB962C8B-B14F-4D97-AF65-F5344CB8AC3E}">
        <p14:creationId xmlns:p14="http://schemas.microsoft.com/office/powerpoint/2010/main" val="426944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6131" indent="-176131">
              <a:spcBef>
                <a:spcPct val="0"/>
              </a:spcBef>
              <a:buFontTx/>
              <a:buChar char="•"/>
            </a:pPr>
            <a:r>
              <a:rPr lang="en-US" altLang="en-US" dirty="0" smtClean="0"/>
              <a:t>The application economy means new and unprecedented demands for IT organizations and expectations continue to grow. Living up to these expectations is a tremendous struggle for many, and may require updating, revising or replacing infrastructure, app design, service delivery, IT skills, technology assets or even business models.</a:t>
            </a:r>
          </a:p>
          <a:p>
            <a:pPr marL="176131" indent="-176131">
              <a:spcBef>
                <a:spcPct val="0"/>
              </a:spcBef>
              <a:buFontTx/>
              <a:buChar char="•"/>
            </a:pPr>
            <a:r>
              <a:rPr lang="en-US" altLang="en-US" dirty="0" smtClean="0"/>
              <a:t>Customers expect to connect with companies via software for fast easy access to products, services, and information. </a:t>
            </a:r>
          </a:p>
          <a:p>
            <a:pPr marL="176131" indent="-176131">
              <a:spcBef>
                <a:spcPct val="0"/>
              </a:spcBef>
              <a:buFontTx/>
              <a:buChar char="•"/>
            </a:pPr>
            <a:r>
              <a:rPr lang="en-US" altLang="en-US" dirty="0" smtClean="0"/>
              <a:t>If your company isn’t meeting these expectations, your customers are likely to go elsewhere.  </a:t>
            </a:r>
          </a:p>
          <a:p>
            <a:pPr marL="176131" indent="-176131">
              <a:spcBef>
                <a:spcPct val="0"/>
              </a:spcBef>
              <a:buFontTx/>
              <a:buChar char="•"/>
            </a:pPr>
            <a:r>
              <a:rPr lang="en-US" altLang="en-US" dirty="0" smtClean="0"/>
              <a:t>In the application economy, external, revenue-generating customers are the most influential stakeholders.  </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63233" indent="-293551">
              <a:defRPr>
                <a:solidFill>
                  <a:schemeClr val="tx1"/>
                </a:solidFill>
                <a:latin typeface="Calibri" pitchFamily="34" charset="0"/>
              </a:defRPr>
            </a:lvl2pPr>
            <a:lvl3pPr marL="1174204" indent="-234841">
              <a:defRPr>
                <a:solidFill>
                  <a:schemeClr val="tx1"/>
                </a:solidFill>
                <a:latin typeface="Calibri" pitchFamily="34" charset="0"/>
              </a:defRPr>
            </a:lvl3pPr>
            <a:lvl4pPr marL="1643885" indent="-234841">
              <a:defRPr>
                <a:solidFill>
                  <a:schemeClr val="tx1"/>
                </a:solidFill>
                <a:latin typeface="Calibri" pitchFamily="34" charset="0"/>
              </a:defRPr>
            </a:lvl4pPr>
            <a:lvl5pPr marL="2113567" indent="-234841">
              <a:defRPr>
                <a:solidFill>
                  <a:schemeClr val="tx1"/>
                </a:solidFill>
                <a:latin typeface="Calibri" pitchFamily="34" charset="0"/>
              </a:defRPr>
            </a:lvl5pPr>
            <a:lvl6pPr marL="2583249" indent="-234841" defTabSz="469682" eaLnBrk="0" fontAlgn="base" hangingPunct="0">
              <a:spcBef>
                <a:spcPct val="0"/>
              </a:spcBef>
              <a:spcAft>
                <a:spcPct val="0"/>
              </a:spcAft>
              <a:defRPr>
                <a:solidFill>
                  <a:schemeClr val="tx1"/>
                </a:solidFill>
                <a:latin typeface="Calibri" pitchFamily="34" charset="0"/>
              </a:defRPr>
            </a:lvl6pPr>
            <a:lvl7pPr marL="3052930" indent="-234841" defTabSz="469682" eaLnBrk="0" fontAlgn="base" hangingPunct="0">
              <a:spcBef>
                <a:spcPct val="0"/>
              </a:spcBef>
              <a:spcAft>
                <a:spcPct val="0"/>
              </a:spcAft>
              <a:defRPr>
                <a:solidFill>
                  <a:schemeClr val="tx1"/>
                </a:solidFill>
                <a:latin typeface="Calibri" pitchFamily="34" charset="0"/>
              </a:defRPr>
            </a:lvl7pPr>
            <a:lvl8pPr marL="3522612" indent="-234841" defTabSz="469682" eaLnBrk="0" fontAlgn="base" hangingPunct="0">
              <a:spcBef>
                <a:spcPct val="0"/>
              </a:spcBef>
              <a:spcAft>
                <a:spcPct val="0"/>
              </a:spcAft>
              <a:defRPr>
                <a:solidFill>
                  <a:schemeClr val="tx1"/>
                </a:solidFill>
                <a:latin typeface="Calibri" pitchFamily="34" charset="0"/>
              </a:defRPr>
            </a:lvl8pPr>
            <a:lvl9pPr marL="3992293" indent="-234841" defTabSz="469682" eaLnBrk="0" fontAlgn="base" hangingPunct="0">
              <a:spcBef>
                <a:spcPct val="0"/>
              </a:spcBef>
              <a:spcAft>
                <a:spcPct val="0"/>
              </a:spcAft>
              <a:defRPr>
                <a:solidFill>
                  <a:schemeClr val="tx1"/>
                </a:solidFill>
                <a:latin typeface="Calibri" pitchFamily="34" charset="0"/>
              </a:defRPr>
            </a:lvl9pPr>
          </a:lstStyle>
          <a:p>
            <a:fld id="{3506D72F-A332-4A3F-9EB1-5B197835D943}" type="slidenum">
              <a:rPr lang="en-US" altLang="en-US"/>
              <a:pPr/>
              <a:t>4</a:t>
            </a:fld>
            <a:endParaRPr lang="en-US" altLang="en-US"/>
          </a:p>
        </p:txBody>
      </p:sp>
    </p:spTree>
    <p:extLst>
      <p:ext uri="{BB962C8B-B14F-4D97-AF65-F5344CB8AC3E}">
        <p14:creationId xmlns:p14="http://schemas.microsoft.com/office/powerpoint/2010/main" val="2346422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fontScale="85000" lnSpcReduction="20000"/>
          </a:bodyPr>
          <a:lstStyle/>
          <a:p>
            <a:pPr defTabSz="939363">
              <a:defRPr/>
            </a:pPr>
            <a:r>
              <a:rPr lang="en-US" dirty="0"/>
              <a:t>The application economy means new and unprecedented demands for IT organizations and expectations continue to grow. Living up to these expectations is a tremendous struggle for many, and may require updating, revising or replacing infrastructure,</a:t>
            </a:r>
            <a:r>
              <a:rPr lang="en-US" dirty="0" smtClean="0">
                <a:effectLst/>
              </a:rPr>
              <a:t> app design, service delivery, IT skills, technology assets or even business models</a:t>
            </a:r>
            <a:r>
              <a:rPr lang="en-US" dirty="0"/>
              <a:t>.</a:t>
            </a:r>
          </a:p>
          <a:p>
            <a:pPr defTabSz="939363">
              <a:defRPr/>
            </a:pPr>
            <a:endParaRPr lang="en-US" dirty="0"/>
          </a:p>
          <a:p>
            <a:pPr defTabSz="939363">
              <a:defRPr/>
            </a:pPr>
            <a:r>
              <a:rPr lang="en-US" dirty="0"/>
              <a:t>Application Economy Leaders have figured out how to make the necessary transformations.  They are able to rapidly deliver apps – in some cases they deploy code 30 times more frequently than their lower-performing counterparts.  And they deploy more resilient, high-quality apps that enable them to win, keep and serve their customers to achieve 106% higher revenue growth and 68% higher growth in profit.</a:t>
            </a:r>
          </a:p>
          <a:p>
            <a:pPr defTabSz="939363">
              <a:defRPr/>
            </a:pPr>
            <a:endParaRPr lang="en-US" dirty="0"/>
          </a:p>
          <a:p>
            <a:pPr defTabSz="939363">
              <a:defRPr/>
            </a:pPr>
            <a:r>
              <a:rPr lang="en-US" dirty="0"/>
              <a:t>Leaders in the Application Economy are significantly out-performing laggards across all business metrics</a:t>
            </a:r>
          </a:p>
          <a:p>
            <a:pPr defTabSz="939363">
              <a:defRPr/>
            </a:pPr>
            <a:endParaRPr lang="en-US" dirty="0"/>
          </a:p>
          <a:p>
            <a:pPr defTabSz="939363">
              <a:defRPr/>
            </a:pPr>
            <a:r>
              <a:rPr lang="en-US" dirty="0">
                <a:solidFill>
                  <a:srgbClr val="58676D"/>
                </a:solidFill>
              </a:rPr>
              <a:t>*Leaders and Laggards were determined by CA and Vanson Bourne based on respondents’ answers to three survey questions: </a:t>
            </a:r>
          </a:p>
          <a:p>
            <a:pPr marL="234841" indent="-234841" defTabSz="939363">
              <a:buFontTx/>
              <a:buAutoNum type="arabicParenR"/>
              <a:defRPr/>
            </a:pPr>
            <a:r>
              <a:rPr lang="en-US" dirty="0">
                <a:solidFill>
                  <a:srgbClr val="58676D"/>
                </a:solidFill>
              </a:rPr>
              <a:t>Whether they feel their organization is very/highly effective in managing the challenges of the application economy</a:t>
            </a:r>
          </a:p>
          <a:p>
            <a:pPr marL="234841" indent="-234841" defTabSz="939363">
              <a:buFontTx/>
              <a:buAutoNum type="arabicParenR"/>
              <a:defRPr/>
            </a:pPr>
            <a:r>
              <a:rPr lang="en-US" dirty="0">
                <a:solidFill>
                  <a:srgbClr val="58676D"/>
                </a:solidFill>
              </a:rPr>
              <a:t>Number of customer-facing applications developed in the past year </a:t>
            </a:r>
          </a:p>
          <a:p>
            <a:pPr marL="234841" indent="-234841" defTabSz="939363">
              <a:buFontTx/>
              <a:buAutoNum type="arabicParenR"/>
              <a:defRPr/>
            </a:pPr>
            <a:r>
              <a:rPr lang="en-US" dirty="0">
                <a:solidFill>
                  <a:srgbClr val="58676D"/>
                </a:solidFill>
              </a:rPr>
              <a:t>Whether they had already acquired or have near-term plans to acquire a software company to gain needed expertise. </a:t>
            </a:r>
          </a:p>
          <a:p>
            <a:pPr defTabSz="939363">
              <a:defRPr/>
            </a:pPr>
            <a:r>
              <a:rPr lang="en-US" dirty="0">
                <a:solidFill>
                  <a:srgbClr val="58676D"/>
                </a:solidFill>
              </a:rPr>
              <a:t>We found a distribution of 24% leaders, 16% laggards, and 60% in the middle.</a:t>
            </a:r>
          </a:p>
          <a:p>
            <a:pPr defTabSz="939363">
              <a:defRPr/>
            </a:pPr>
            <a:endParaRPr lang="en-US" dirty="0"/>
          </a:p>
          <a:p>
            <a:pPr defTabSz="939363">
              <a:defRPr/>
            </a:pPr>
            <a:endParaRPr lang="en-US" baseline="30000" dirty="0"/>
          </a:p>
          <a:p>
            <a:pPr defTabSz="939363">
              <a:defRPr/>
            </a:pPr>
            <a:r>
              <a:rPr lang="en-US" baseline="30000" dirty="0"/>
              <a:t>1 </a:t>
            </a:r>
            <a:r>
              <a:rPr lang="en-US" dirty="0"/>
              <a:t>Source: </a:t>
            </a:r>
          </a:p>
          <a:p>
            <a:pPr defTabSz="939363">
              <a:defRPr/>
            </a:pPr>
            <a:endParaRPr lang="en-US" dirty="0"/>
          </a:p>
          <a:p>
            <a:pPr defTabSz="939363">
              <a:defRPr/>
            </a:pPr>
            <a:r>
              <a:rPr lang="en-US" dirty="0"/>
              <a:t>Leaders:</a:t>
            </a:r>
          </a:p>
          <a:p>
            <a:pPr marL="176131" indent="-176131" defTabSz="939363">
              <a:buFont typeface="Arial" panose="020B0604020202020204" pitchFamily="34" charset="0"/>
              <a:buChar char="•"/>
              <a:defRPr/>
            </a:pPr>
            <a:r>
              <a:rPr lang="en-US" dirty="0"/>
              <a:t>Revenue growth= 35% (106% higher than 17%)</a:t>
            </a:r>
          </a:p>
          <a:p>
            <a:pPr marL="176131" indent="-176131" defTabSz="939363">
              <a:buFont typeface="Arial" panose="020B0604020202020204" pitchFamily="34" charset="0"/>
              <a:buChar char="•"/>
              <a:defRPr/>
            </a:pPr>
            <a:r>
              <a:rPr lang="en-US" dirty="0"/>
              <a:t>Profit growth = 32% (68% higher than 19%)</a:t>
            </a:r>
          </a:p>
          <a:p>
            <a:pPr marL="176131" indent="-176131" defTabSz="939363">
              <a:buFont typeface="Arial" panose="020B0604020202020204" pitchFamily="34" charset="0"/>
              <a:buChar char="•"/>
              <a:defRPr/>
            </a:pPr>
            <a:r>
              <a:rPr lang="en-US" dirty="0"/>
              <a:t>% New business = 36% (50% higher than 24%)</a:t>
            </a:r>
          </a:p>
          <a:p>
            <a:pPr defTabSz="939363">
              <a:defRPr/>
            </a:pPr>
            <a:r>
              <a:rPr lang="en-US" dirty="0"/>
              <a:t>   </a:t>
            </a:r>
          </a:p>
          <a:p>
            <a:pPr defTabSz="939363">
              <a:defRPr/>
            </a:pPr>
            <a:r>
              <a:rPr lang="en-US" dirty="0"/>
              <a:t>Laggards:</a:t>
            </a:r>
          </a:p>
          <a:p>
            <a:pPr marL="176131" indent="-176131" defTabSz="939363">
              <a:buFont typeface="Arial" panose="020B0604020202020204" pitchFamily="34" charset="0"/>
              <a:buChar char="•"/>
              <a:defRPr/>
            </a:pPr>
            <a:r>
              <a:rPr lang="en-US" dirty="0"/>
              <a:t>Revenue growth= 17%</a:t>
            </a:r>
          </a:p>
          <a:p>
            <a:pPr marL="176131" indent="-176131" defTabSz="939363">
              <a:buFont typeface="Arial" panose="020B0604020202020204" pitchFamily="34" charset="0"/>
              <a:buChar char="•"/>
              <a:defRPr/>
            </a:pPr>
            <a:r>
              <a:rPr lang="en-US" dirty="0"/>
              <a:t>Profit growth = 19%</a:t>
            </a:r>
          </a:p>
          <a:p>
            <a:pPr marL="176131" indent="-176131" defTabSz="939363">
              <a:buFont typeface="Arial" panose="020B0604020202020204" pitchFamily="34" charset="0"/>
              <a:buChar char="•"/>
              <a:defRPr/>
            </a:pPr>
            <a:r>
              <a:rPr lang="en-US" dirty="0"/>
              <a:t>% New business = 24%</a:t>
            </a:r>
          </a:p>
          <a:p>
            <a:pPr defTabSz="939363">
              <a:defRPr/>
            </a:pPr>
            <a:endParaRPr lang="en-US" dirty="0"/>
          </a:p>
        </p:txBody>
      </p:sp>
      <p:sp>
        <p:nvSpPr>
          <p:cNvPr id="4" name="Slide Number Placeholder 3"/>
          <p:cNvSpPr>
            <a:spLocks noGrp="1"/>
          </p:cNvSpPr>
          <p:nvPr>
            <p:ph type="sldNum" sz="quarter" idx="10"/>
          </p:nvPr>
        </p:nvSpPr>
        <p:spPr/>
        <p:txBody>
          <a:bodyPr/>
          <a:lstStyle/>
          <a:p>
            <a:fld id="{7C90AF6A-53A8-4742-8E5B-588DBE3F6D79}"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3780993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normAutofit fontScale="70000" lnSpcReduction="20000"/>
          </a:bodyPr>
          <a:lstStyle/>
          <a:p>
            <a:r>
              <a:rPr lang="en-US" b="1" dirty="0" smtClean="0"/>
              <a:t>Pete’s additional</a:t>
            </a:r>
            <a:r>
              <a:rPr lang="en-US" b="1" baseline="0" dirty="0" smtClean="0"/>
              <a:t> </a:t>
            </a:r>
            <a:r>
              <a:rPr lang="en-US" b="1" dirty="0" smtClean="0"/>
              <a:t>notes:</a:t>
            </a:r>
          </a:p>
          <a:p>
            <a:r>
              <a:rPr lang="en-US" b="1" dirty="0" smtClean="0"/>
              <a:t>High performing</a:t>
            </a:r>
            <a:r>
              <a:rPr lang="en-US" b="1" baseline="0" dirty="0" smtClean="0"/>
              <a:t> organizations are doing three things:</a:t>
            </a:r>
          </a:p>
          <a:p>
            <a:r>
              <a:rPr lang="en-US" b="1" baseline="0" dirty="0" smtClean="0"/>
              <a:t>1) Producing massive VOLUMES of code to differentiate their products and services. Like for example Mercedes, where the Model S Class of vehicle has 20 million lines of code for just for the onboard navigation system (that’s more than the new Boeing 787 Dreamliner with a ‘lazy’ 6.5 million lines). And like General Motors who have over 8,000 software developers….</a:t>
            </a:r>
            <a:r>
              <a:rPr lang="en-US" b="1" dirty="0" smtClean="0"/>
              <a:t> </a:t>
            </a:r>
          </a:p>
          <a:p>
            <a:endParaRPr lang="en-US" b="1" dirty="0" smtClean="0"/>
          </a:p>
          <a:p>
            <a:endParaRPr lang="en-US" b="1" dirty="0" smtClean="0"/>
          </a:p>
          <a:p>
            <a:r>
              <a:rPr lang="en-US" b="1" dirty="0" smtClean="0"/>
              <a:t>2) High</a:t>
            </a:r>
            <a:r>
              <a:rPr lang="en-US" b="1" baseline="0" dirty="0" smtClean="0"/>
              <a:t> performance isn’t just measured by the quantity of software produced, it’s also measured by VELOCITY – or  the ability to deploy it quickly and efficiently….like for example Amazon</a:t>
            </a:r>
            <a:endParaRPr lang="en-US" b="1" dirty="0" smtClean="0"/>
          </a:p>
          <a:p>
            <a:endParaRPr lang="en-US" b="1" dirty="0" smtClean="0"/>
          </a:p>
          <a:p>
            <a:r>
              <a:rPr lang="en-US" b="1" dirty="0" smtClean="0"/>
              <a:t>Amazon is a great example when it comes to the power of efficient application delivery and</a:t>
            </a:r>
            <a:r>
              <a:rPr lang="en-US" b="1" baseline="0" dirty="0" smtClean="0"/>
              <a:t> the shift to CONTINUOS DELIVERY of code</a:t>
            </a:r>
            <a:r>
              <a:rPr lang="en-US" b="1" dirty="0" smtClean="0"/>
              <a:t>.</a:t>
            </a:r>
          </a:p>
          <a:p>
            <a:endParaRPr lang="en-US" dirty="0" smtClean="0"/>
          </a:p>
          <a:p>
            <a:r>
              <a:rPr lang="en-US" dirty="0" smtClean="0"/>
              <a:t>You are</a:t>
            </a:r>
            <a:r>
              <a:rPr lang="en-US" baseline="0" dirty="0" smtClean="0"/>
              <a:t> all familiar with </a:t>
            </a:r>
            <a:r>
              <a:rPr lang="en-US" dirty="0" smtClean="0"/>
              <a:t>Amazon’s personalized</a:t>
            </a:r>
            <a:r>
              <a:rPr lang="en-US" baseline="0" dirty="0" smtClean="0"/>
              <a:t> </a:t>
            </a:r>
            <a:r>
              <a:rPr lang="en-US" dirty="0" smtClean="0"/>
              <a:t>recommendation</a:t>
            </a:r>
            <a:r>
              <a:rPr lang="en-US" baseline="0" dirty="0" smtClean="0"/>
              <a:t> service. When they initiated it was seen the epitome of the power of digital coupled with big data. Capturing a customer’s history and activity it allowed Amazon to a deliver a service that was highly personalized, relevant, contextual and immediate..  It’s accounted for billions of dollars in additional revenue and captured sales.  To do this Amazon releases code into </a:t>
            </a:r>
            <a:r>
              <a:rPr lang="en-US" baseline="0" dirty="0" err="1" smtClean="0"/>
              <a:t>it’s</a:t>
            </a:r>
            <a:r>
              <a:rPr lang="en-US" baseline="0" dirty="0" smtClean="0"/>
              <a:t> production environment </a:t>
            </a:r>
            <a:r>
              <a:rPr lang="en-US" b="1" baseline="0" dirty="0" smtClean="0">
                <a:solidFill>
                  <a:srgbClr val="FFC91C"/>
                </a:solidFill>
              </a:rPr>
              <a:t>e</a:t>
            </a:r>
            <a:r>
              <a:rPr lang="en-US" b="1" dirty="0" smtClean="0">
                <a:solidFill>
                  <a:srgbClr val="FFC91C"/>
                </a:solidFill>
              </a:rPr>
              <a:t>very 11.6 seconds.</a:t>
            </a:r>
            <a:r>
              <a:rPr lang="en-US" b="1" baseline="0" dirty="0" smtClean="0">
                <a:solidFill>
                  <a:srgbClr val="FFC91C"/>
                </a:solidFill>
              </a:rPr>
              <a:t>  </a:t>
            </a:r>
          </a:p>
          <a:p>
            <a:endParaRPr lang="en-US" b="1" baseline="0" dirty="0" smtClean="0">
              <a:solidFill>
                <a:srgbClr val="FFC91C"/>
              </a:solidFill>
            </a:endParaRPr>
          </a:p>
          <a:p>
            <a:r>
              <a:rPr lang="en-US" b="1" baseline="0" dirty="0" smtClean="0">
                <a:solidFill>
                  <a:srgbClr val="FFC91C"/>
                </a:solidFill>
              </a:rPr>
              <a:t>Continuously delivering changing code into their production systems  - they are doing 1000s of deployments an hour, missing out traditional pre-prod staging environments on the way.  It</a:t>
            </a:r>
            <a:r>
              <a:rPr lang="fr-FR" b="1" baseline="0" dirty="0" smtClean="0">
                <a:solidFill>
                  <a:srgbClr val="FFC91C"/>
                </a:solidFill>
              </a:rPr>
              <a:t>’</a:t>
            </a:r>
            <a:r>
              <a:rPr lang="en-US" b="1" baseline="0" dirty="0" smtClean="0">
                <a:solidFill>
                  <a:srgbClr val="FFC91C"/>
                </a:solidFill>
              </a:rPr>
              <a:t>s services like this that are forcing the whole SDLC to change and become one of Continuous Delivery.</a:t>
            </a:r>
            <a:r>
              <a:rPr lang="en-US" b="0" baseline="0" dirty="0" smtClean="0">
                <a:solidFill>
                  <a:srgbClr val="FFC91C"/>
                </a:solidFill>
              </a:rPr>
              <a:t> It’s all about getting an idea/innovation converted into customer experience in the shortest time possible. </a:t>
            </a:r>
          </a:p>
          <a:p>
            <a:endParaRPr lang="en-US" b="0" baseline="0" dirty="0" smtClean="0">
              <a:solidFill>
                <a:srgbClr val="FFC91C"/>
              </a:solidFill>
            </a:endParaRPr>
          </a:p>
          <a:p>
            <a:r>
              <a:rPr lang="en-US" b="0" baseline="0" dirty="0" smtClean="0">
                <a:solidFill>
                  <a:srgbClr val="FFC91C"/>
                </a:solidFill>
              </a:rPr>
              <a:t>Facebook is another great example. </a:t>
            </a:r>
            <a:r>
              <a:rPr lang="en-US" dirty="0"/>
              <a:t>A custom Web page is built every time you visit. It pores over all the actions your friends have taken—their photos, their friends, the songs they listen to, the products they like—and determines in two-hundredths of a second which items you might wish to see, and in what order. </a:t>
            </a:r>
          </a:p>
          <a:p>
            <a:endParaRPr lang="en-US" dirty="0"/>
          </a:p>
          <a:p>
            <a:pPr defTabSz="939363">
              <a:defRPr/>
            </a:pPr>
            <a:r>
              <a:rPr lang="en-US" dirty="0"/>
              <a:t>Facebook is continuously introducing new features and functionality. Arguments about whether or not a feature idea is worth doing or not generally get resolved by just spending a week implementing it and then testing it on a sample of users, e.g., 1% of Nevada users.</a:t>
            </a:r>
          </a:p>
          <a:p>
            <a:endParaRPr lang="en-US" dirty="0"/>
          </a:p>
          <a:p>
            <a:r>
              <a:rPr lang="en-US" dirty="0"/>
              <a:t>Facebook is also </a:t>
            </a:r>
            <a:r>
              <a:rPr lang="en-US" b="0" baseline="0" dirty="0" smtClean="0">
                <a:solidFill>
                  <a:srgbClr val="FFC91C"/>
                </a:solidFill>
              </a:rPr>
              <a:t>obsessed with A/B testing, where engineers compare one version of a Web page to another to see which generates the most interest. You might make one version of a menu red and another blue, then run data analysis to gauge their performance. At any given moment, Facebook has tens of thousands of A/B tests running. It may be trying to decide which version of an ad plays best to a particular crowd or how to word the options in a menu. This is how Facebook discovered that people got stressed out and left the site when they were asked if they wanted to “reject” a friend request. The engineers found the noncommittal “not now” kept people logged on.</a:t>
            </a:r>
          </a:p>
          <a:p>
            <a:endParaRPr lang="en-US" b="0" baseline="0" dirty="0" smtClean="0">
              <a:solidFill>
                <a:srgbClr val="FFC91C"/>
              </a:solidFill>
            </a:endParaRPr>
          </a:p>
          <a:p>
            <a:endParaRPr lang="en-US" b="0" baseline="0" dirty="0" smtClean="0">
              <a:solidFill>
                <a:srgbClr val="FFC91C"/>
              </a:solidFill>
            </a:endParaRPr>
          </a:p>
          <a:p>
            <a:r>
              <a:rPr lang="en-US" b="1" baseline="0" dirty="0" smtClean="0">
                <a:solidFill>
                  <a:srgbClr val="FF0000"/>
                </a:solidFill>
              </a:rPr>
              <a:t>….and finally, high performance organizations take this ability to code and deliver rapidly to grow and disrupt their markets. Like for example Expedia who generate $2Billion a year in revenue through software APIs….that’s 90% of their business…and Twitter where the amount of traffic reaching their business from API’s is 10X that of the Web.</a:t>
            </a:r>
          </a:p>
          <a:p>
            <a:endParaRPr lang="en-US" b="1" baseline="0" dirty="0" smtClean="0">
              <a:solidFill>
                <a:srgbClr val="FF0000"/>
              </a:solidFill>
            </a:endParaRPr>
          </a:p>
          <a:p>
            <a:endParaRPr lang="en-US" b="1" baseline="0" dirty="0" smtClean="0">
              <a:solidFill>
                <a:srgbClr val="FF0000"/>
              </a:solidFill>
            </a:endParaRPr>
          </a:p>
          <a:p>
            <a:endParaRPr lang="en-US" b="0" baseline="0" dirty="0" smtClean="0">
              <a:solidFill>
                <a:srgbClr val="FFC91C"/>
              </a:solidFill>
            </a:endParaRPr>
          </a:p>
          <a:p>
            <a:endParaRPr lang="en-US" b="0" baseline="0" dirty="0" smtClean="0">
              <a:solidFill>
                <a:srgbClr val="FFC91C"/>
              </a:solidFill>
            </a:endParaRPr>
          </a:p>
        </p:txBody>
      </p:sp>
      <p:sp>
        <p:nvSpPr>
          <p:cNvPr id="4" name="Slide Number Placeholder 3"/>
          <p:cNvSpPr>
            <a:spLocks noGrp="1"/>
          </p:cNvSpPr>
          <p:nvPr>
            <p:ph type="sldNum" sz="quarter" idx="10"/>
          </p:nvPr>
        </p:nvSpPr>
        <p:spPr/>
        <p:txBody>
          <a:bodyPr/>
          <a:lstStyle/>
          <a:p>
            <a:fld id="{E09BE09F-839A-4E46-AA96-6B1F206C8913}" type="slidenum">
              <a:rPr lang="en-US" smtClean="0"/>
              <a:pPr/>
              <a:t>6</a:t>
            </a:fld>
            <a:endParaRPr lang="en-US" dirty="0"/>
          </a:p>
        </p:txBody>
      </p:sp>
    </p:spTree>
    <p:extLst>
      <p:ext uri="{BB962C8B-B14F-4D97-AF65-F5344CB8AC3E}">
        <p14:creationId xmlns:p14="http://schemas.microsoft.com/office/powerpoint/2010/main" val="3372744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most organizations are not as progressive as Amazon or Facebook.  In any organization with a separate operations department, and especially those with  an independent QA or testing function…most of the pain in getting software delivered is caused by poor communication between these groups, exacerbated by a cultural divide</a:t>
            </a:r>
            <a:r>
              <a:rPr lang="en-US" baseline="0" dirty="0" smtClean="0"/>
              <a:t> and conflicting goals.  Dev teams are measured on speed and throughput, and ops teams are measured according to stability. Testing  and release management teams are often caught in the crossfire between </a:t>
            </a:r>
            <a:r>
              <a:rPr lang="en-US" baseline="0" dirty="0" err="1" smtClean="0"/>
              <a:t>dev</a:t>
            </a:r>
            <a:r>
              <a:rPr lang="en-US" baseline="0" dirty="0" smtClean="0"/>
              <a:t> and ops teams. </a:t>
            </a:r>
          </a:p>
          <a:p>
            <a:endParaRPr lang="en-US" baseline="0" dirty="0" smtClean="0"/>
          </a:p>
          <a:p>
            <a:r>
              <a:rPr lang="en-US" baseline="0" dirty="0" smtClean="0"/>
              <a:t>Ultimately, everyone is trying to accomplish the same goal, to create business value through software - but everyone needs to get better at working together toward this goal rather than trying to optimize our own domain.  </a:t>
            </a:r>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7</a:t>
            </a:fld>
            <a:endParaRPr lang="en-US" dirty="0"/>
          </a:p>
        </p:txBody>
      </p:sp>
    </p:spTree>
    <p:extLst>
      <p:ext uri="{BB962C8B-B14F-4D97-AF65-F5344CB8AC3E}">
        <p14:creationId xmlns:p14="http://schemas.microsoft.com/office/powerpoint/2010/main" val="251013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defRPr/>
            </a:pPr>
            <a:r>
              <a:rPr lang="en-US" dirty="0"/>
              <a:t>DevOps challenges the traditional view that development’s primary role is to add new features, and operations’ primary role is to make sure the environment is stable, and fast. The premise of DevOps’ philosophy is that the goal of both development and operations is to make sure their business thrives in the application economy.</a:t>
            </a:r>
          </a:p>
          <a:p>
            <a:endParaRPr lang="en-US" dirty="0"/>
          </a:p>
          <a:p>
            <a:r>
              <a:rPr lang="en-US" dirty="0"/>
              <a:t>Connecting development, test and ops teams by establishing shared responsibilities, common goals and engineering practices are critical hurdles, but having the right tools in place is equally essential to delivering high quality software, fast.  </a:t>
            </a:r>
            <a:r>
              <a:rPr lang="en-US" baseline="0" dirty="0" smtClean="0"/>
              <a:t>Unfortunately, most organizations aren't set up for success…</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E09BE09F-839A-4E46-AA96-6B1F206C8913}" type="slidenum">
              <a:rPr lang="en-US" smtClean="0"/>
              <a:pPr/>
              <a:t>8</a:t>
            </a:fld>
            <a:endParaRPr lang="en-US" dirty="0"/>
          </a:p>
        </p:txBody>
      </p:sp>
    </p:spTree>
    <p:extLst>
      <p:ext uri="{BB962C8B-B14F-4D97-AF65-F5344CB8AC3E}">
        <p14:creationId xmlns:p14="http://schemas.microsoft.com/office/powerpoint/2010/main" val="2575456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Nearly every organization today is struggling to deliver what the business needs, when the business needs it.  The</a:t>
            </a:r>
            <a:r>
              <a:rPr lang="en-US" baseline="0" dirty="0" smtClean="0"/>
              <a:t> traditional “software factory” or process for transforming an idea a customer experience</a:t>
            </a:r>
            <a:r>
              <a:rPr lang="en-US" dirty="0" smtClean="0"/>
              <a:t> is throttled by a number of bottlenecks in the delivery pipeline.  </a:t>
            </a:r>
          </a:p>
          <a:p>
            <a:endParaRPr lang="en-US" dirty="0" smtClean="0"/>
          </a:p>
          <a:p>
            <a:pPr lvl="0"/>
            <a:r>
              <a:rPr lang="en-US" dirty="0"/>
              <a:t>&lt;build 1&gt;  Different development teams typically work on different interdependent parts of the app, so </a:t>
            </a:r>
            <a:r>
              <a:rPr lang="en-US" dirty="0" err="1"/>
              <a:t>dev</a:t>
            </a:r>
            <a:r>
              <a:rPr lang="en-US" dirty="0"/>
              <a:t> teams often sit idle waiting for other components to be completed.</a:t>
            </a:r>
          </a:p>
          <a:p>
            <a:pPr lvl="0"/>
            <a:endParaRPr lang="en-US" dirty="0"/>
          </a:p>
          <a:p>
            <a:pPr lvl="0"/>
            <a:r>
              <a:rPr lang="en-US" dirty="0"/>
              <a:t>&lt;build 2&gt; As development teams crank out multiple CI builds every day, these builds also need to be tested and validated so that they can move through the pipeline.  Manually creating and configuring the necessary environments takes a lot of time and effort, creating a bottleneck in the process.</a:t>
            </a:r>
          </a:p>
          <a:p>
            <a:pPr lvl="0"/>
            <a:endParaRPr lang="en-US" dirty="0"/>
          </a:p>
          <a:p>
            <a:pPr lvl="0"/>
            <a:r>
              <a:rPr lang="en-US" dirty="0"/>
              <a:t>&lt;build 3&gt; Constrained environments can force difficult decisions, rather than delay the project, teams are often forced to move forward anyway, delaying testing until the end of the cycle, when errors and defects require significantly more re-work than if they’re found early in the cycle.  Test environments are rarely provisioned with the necessary test data  to create a real-world ‘production-like’ environment. So even when the environments are available, they may not yield the most accurate results and testing is done manually, which means further delays.</a:t>
            </a:r>
          </a:p>
          <a:p>
            <a:pPr lvl="0"/>
            <a:endParaRPr lang="en-US" dirty="0"/>
          </a:p>
          <a:p>
            <a:pPr lvl="0"/>
            <a:r>
              <a:rPr lang="en-US" dirty="0"/>
              <a:t>&lt;build 4&gt; There are multiple teams involved in the delivery process – </a:t>
            </a:r>
            <a:r>
              <a:rPr lang="en-US" dirty="0" err="1"/>
              <a:t>dev</a:t>
            </a:r>
            <a:r>
              <a:rPr lang="en-US" dirty="0"/>
              <a:t>, test, release management, operations – and each has their own  set favorite tools they use to perform their tasks.  These tools are constantly changing and new ones emerge on a regular basis.</a:t>
            </a:r>
          </a:p>
          <a:p>
            <a:pPr marL="645812" lvl="1" indent="-176131">
              <a:buFont typeface="Arial" panose="020B0604020202020204" pitchFamily="34" charset="0"/>
              <a:buChar char="•"/>
            </a:pPr>
            <a:r>
              <a:rPr lang="en-US" dirty="0"/>
              <a:t>Dev teams may use SCM tools like </a:t>
            </a:r>
            <a:r>
              <a:rPr lang="en-US" dirty="0" err="1"/>
              <a:t>Git</a:t>
            </a:r>
            <a:r>
              <a:rPr lang="en-US" dirty="0"/>
              <a:t> or TFS for file management and version control  and Continuous Integration (CI) servers like Jenkins or Team Foundation Server (TFS) to monitor the SCM for changes and then launch the build process, as well as Nexus or </a:t>
            </a:r>
            <a:r>
              <a:rPr lang="en-US" dirty="0" err="1"/>
              <a:t>Artifactory</a:t>
            </a:r>
            <a:r>
              <a:rPr lang="en-US" dirty="0"/>
              <a:t> as a repository for managing artifacts. Some advanced development teams are using  container tools, like </a:t>
            </a:r>
            <a:r>
              <a:rPr lang="en-US" dirty="0" err="1"/>
              <a:t>Docker</a:t>
            </a:r>
            <a:r>
              <a:rPr lang="en-US" dirty="0"/>
              <a:t> to package code for quick assembly and hand-off.</a:t>
            </a:r>
          </a:p>
          <a:p>
            <a:pPr marL="645812" lvl="1" indent="-176131">
              <a:buFont typeface="Arial" panose="020B0604020202020204" pitchFamily="34" charset="0"/>
              <a:buChar char="•"/>
            </a:pPr>
            <a:r>
              <a:rPr lang="en-US" dirty="0"/>
              <a:t>QA/Test teams use a variety of different testing tools to manage test data or to automate some aspects of testing. </a:t>
            </a:r>
          </a:p>
          <a:p>
            <a:pPr marL="645812" lvl="1" indent="-176131">
              <a:buFont typeface="Arial" panose="020B0604020202020204" pitchFamily="34" charset="0"/>
              <a:buChar char="•"/>
            </a:pPr>
            <a:r>
              <a:rPr lang="en-US" dirty="0"/>
              <a:t>Release Management or ops teams use configuration tools like Chef and Puppet, and many use cloud management tools and/or provisioning tools.  </a:t>
            </a:r>
          </a:p>
          <a:p>
            <a:pPr marL="469682" lvl="1"/>
            <a:endParaRPr lang="en-US" dirty="0"/>
          </a:p>
          <a:p>
            <a:r>
              <a:rPr lang="en-US" dirty="0"/>
              <a:t>&lt;build 5&gt; These different tools don’t just automatically work together, so orchestrating all of the interdependent functions and writing manual scripts to manage how  the tools interact, may actually take more time than they are meant to save. </a:t>
            </a:r>
          </a:p>
          <a:p>
            <a:pPr lvl="0"/>
            <a:endParaRPr lang="en-US" dirty="0"/>
          </a:p>
          <a:p>
            <a:pPr lvl="0"/>
            <a:r>
              <a:rPr lang="en-US" dirty="0"/>
              <a:t>&lt;build 6&gt; Time-to-market isn’t the only thing that is impacted by all this inefficiency – when errors or defects aren’t discovered until after an app is deployed to production, customer experience suffers, potentially damaging your brand. </a:t>
            </a:r>
          </a:p>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9</a:t>
            </a:fld>
            <a:endParaRPr lang="en-US" dirty="0"/>
          </a:p>
        </p:txBody>
      </p:sp>
    </p:spTree>
    <p:extLst>
      <p:ext uri="{BB962C8B-B14F-4D97-AF65-F5344CB8AC3E}">
        <p14:creationId xmlns:p14="http://schemas.microsoft.com/office/powerpoint/2010/main" val="1001601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4658"/>
            <a:ext cx="6456114" cy="1102519"/>
          </a:xfrm>
          <a:prstGeom prst="rect">
            <a:avLst/>
          </a:prstGeom>
        </p:spPr>
        <p:txBody>
          <a:bodyPr>
            <a:noAutofit/>
          </a:bodyPr>
          <a:lstStyle>
            <a:lvl1pPr algn="l">
              <a:defRPr sz="3600">
                <a:solidFill>
                  <a:schemeClr val="bg1"/>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4178"/>
            <a:ext cx="6456116" cy="571499"/>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07620"/>
            <a:ext cx="6456116" cy="488255"/>
          </a:xfrm>
          <a:prstGeom prst="rect">
            <a:avLst/>
          </a:prstGeom>
        </p:spPr>
        <p:txBody>
          <a:bodyPr>
            <a:noAutofit/>
          </a:bodyPr>
          <a:lstStyle>
            <a:lvl1pPr marL="0" indent="0">
              <a:buNone/>
              <a:defRPr sz="1200" b="1">
                <a:solidFill>
                  <a:schemeClr val="bg1"/>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8178799" y="4310413"/>
            <a:ext cx="677334" cy="561236"/>
          </a:xfrm>
          <a:prstGeom prst="rect">
            <a:avLst/>
          </a:prstGeom>
        </p:spPr>
      </p:pic>
    </p:spTree>
    <p:extLst>
      <p:ext uri="{BB962C8B-B14F-4D97-AF65-F5344CB8AC3E}">
        <p14:creationId xmlns:p14="http://schemas.microsoft.com/office/powerpoint/2010/main" val="24762226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8"/>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6" name="Text Placeholder 4"/>
          <p:cNvSpPr>
            <a:spLocks noGrp="1"/>
          </p:cNvSpPr>
          <p:nvPr>
            <p:ph type="body" sz="quarter" idx="10"/>
          </p:nvPr>
        </p:nvSpPr>
        <p:spPr>
          <a:xfrm>
            <a:off x="459670" y="980182"/>
            <a:ext cx="8229600" cy="33521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1600941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9"/>
            <a:ext cx="8229600" cy="41019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980481"/>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526" y="514349"/>
            <a:ext cx="8178803" cy="289322"/>
          </a:xfrm>
        </p:spPr>
        <p:txBody>
          <a:bodyPr vert="horz" lIns="91426" tIns="45713" rIns="91426" bIns="45713" rtlCol="0" anchor="t">
            <a:noAutofit/>
          </a:bodyPr>
          <a:lstStyle>
            <a:lvl1pPr algn="l" defTabSz="457132"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132"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8220152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57264"/>
            <a:ext cx="4038600" cy="3394473"/>
          </a:xfrm>
          <a:prstGeom prst="rect">
            <a:avLst/>
          </a:prstGeom>
        </p:spPr>
        <p:txBody>
          <a:bodyPr/>
          <a:lstStyle>
            <a:lvl1pPr>
              <a:lnSpc>
                <a:spcPts val="2880"/>
              </a:lnSpc>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57264"/>
            <a:ext cx="4038600" cy="3394473"/>
          </a:xfrm>
          <a:prstGeom prst="rect">
            <a:avLst/>
          </a:prstGeom>
        </p:spPr>
        <p:txBody>
          <a:bodyPr/>
          <a:lstStyle>
            <a:lvl1pPr>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89547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52"/>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205811463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
            <a:ext cx="9144000" cy="5143500"/>
          </a:xfrm>
        </p:spPr>
        <p:txBody>
          <a:bodyPr vert="horz" lIns="91426" tIns="45713" rIns="91426" bIns="1279968" rtlCol="0" anchor="ctr" anchorCtr="0">
            <a:normAutofit/>
          </a:bodyPr>
          <a:lstStyle>
            <a:lvl1pPr marL="342849" indent="-342849" algn="ctr" defTabSz="457132"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6" name="Title 1"/>
          <p:cNvSpPr>
            <a:spLocks noGrp="1"/>
          </p:cNvSpPr>
          <p:nvPr>
            <p:ph type="title" hasCustomPrompt="1"/>
          </p:nvPr>
        </p:nvSpPr>
        <p:spPr bwMode="black">
          <a:xfrm>
            <a:off x="5960787" y="0"/>
            <a:ext cx="2167128" cy="3672487"/>
          </a:xfrm>
          <a:prstGeom prst="rect">
            <a:avLst/>
          </a:prstGeom>
          <a:solidFill>
            <a:srgbClr val="22475C">
              <a:alpha val="95000"/>
            </a:srgbClr>
          </a:solidFill>
        </p:spPr>
        <p:txBody>
          <a:bodyPr vert="horz" lIns="182853" tIns="182853" rIns="91426" bIns="182853" rtlCol="0" anchor="b" anchorCtr="0">
            <a:noAutofit/>
          </a:bodyPr>
          <a:lstStyle>
            <a:lvl1pPr algn="l" defTabSz="457132" rtl="0" eaLnBrk="1" latinLnBrk="0" hangingPunct="1">
              <a:lnSpc>
                <a:spcPct val="90000"/>
              </a:lnSpc>
              <a:spcBef>
                <a:spcPct val="0"/>
              </a:spcBef>
              <a:buNone/>
              <a:defRPr lang="en-US" sz="2800" b="0" kern="1200" dirty="0">
                <a:solidFill>
                  <a:schemeClr val="bg1"/>
                </a:solidFill>
                <a:latin typeface="+mj-lt"/>
                <a:ea typeface="+mj-ea"/>
                <a:cs typeface="+mj-cs"/>
              </a:defRPr>
            </a:lvl1pPr>
          </a:lstStyle>
          <a:p>
            <a:pPr marL="0" marR="0" lvl="0" indent="0" algn="l" defTabSz="45713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Title - Title Case, Calibri 28 pt bold</a:t>
            </a:r>
            <a:br>
              <a:rPr kumimoji="0" lang="en-US" sz="28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2 Line Max</a:t>
            </a:r>
            <a:endParaRPr kumimoji="0" lang="en-US" sz="2800" b="0" i="0" u="none" strike="noStrike" kern="1200" cap="none" spc="0" normalizeH="0" baseline="0" noProof="0" dirty="0">
              <a:ln>
                <a:noFill/>
              </a:ln>
              <a:solidFill>
                <a:srgbClr val="FFFFFF"/>
              </a:solidFill>
              <a:effectLst/>
              <a:uLnTx/>
              <a:uFillTx/>
              <a:latin typeface="Calibri"/>
              <a:ea typeface="+mj-ea"/>
              <a:cs typeface="+mj-cs"/>
            </a:endParaRPr>
          </a:p>
        </p:txBody>
      </p:sp>
    </p:spTree>
    <p:extLst>
      <p:ext uri="{BB962C8B-B14F-4D97-AF65-F5344CB8AC3E}">
        <p14:creationId xmlns:p14="http://schemas.microsoft.com/office/powerpoint/2010/main" val="29227815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
            <a:ext cx="9144000" cy="5143500"/>
          </a:xfrm>
        </p:spPr>
        <p:txBody>
          <a:bodyPr vert="horz" lIns="91426" tIns="45713" rIns="91426" bIns="1279968" rtlCol="0" anchor="ctr" anchorCtr="0">
            <a:normAutofit/>
          </a:bodyPr>
          <a:lstStyle>
            <a:lvl1pPr marL="342849" indent="-342849" algn="ctr" defTabSz="457132"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2" name="Title 1"/>
          <p:cNvSpPr>
            <a:spLocks noGrp="1"/>
          </p:cNvSpPr>
          <p:nvPr>
            <p:ph type="title"/>
          </p:nvPr>
        </p:nvSpPr>
        <p:spPr>
          <a:xfrm>
            <a:off x="457200" y="157735"/>
            <a:ext cx="8229600" cy="161649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5515226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56632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8"/>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5" name="Text Placeholder 4"/>
          <p:cNvSpPr>
            <a:spLocks noGrp="1"/>
          </p:cNvSpPr>
          <p:nvPr>
            <p:ph type="body" sz="quarter" idx="10"/>
          </p:nvPr>
        </p:nvSpPr>
        <p:spPr>
          <a:xfrm>
            <a:off x="453176" y="1001693"/>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408994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9"/>
            <a:ext cx="8229600" cy="41019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53176" y="1001693"/>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444526" y="514349"/>
            <a:ext cx="8178803" cy="289322"/>
          </a:xfrm>
        </p:spPr>
        <p:txBody>
          <a:bodyPr vert="horz" lIns="91426" tIns="45713" rIns="91426" bIns="45713" rtlCol="0" anchor="t">
            <a:noAutofit/>
          </a:bodyPr>
          <a:lstStyle>
            <a:lvl1pPr algn="l" defTabSz="457132"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132"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75792497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
            <a:ext cx="9144000" cy="5143500"/>
          </a:xfrm>
        </p:spPr>
        <p:txBody>
          <a:bodyPr lIns="274279" tIns="365705" rIns="91426" bIns="1279968" anchor="t" anchorCtr="0"/>
          <a:lstStyle>
            <a:lvl1pPr algn="l">
              <a:buNone/>
              <a:defRPr/>
            </a:lvl1pPr>
          </a:lstStyle>
          <a:p>
            <a:r>
              <a:rPr lang="en-US" dirty="0" smtClean="0"/>
              <a:t>INSERT PHOTO HERE</a:t>
            </a:r>
            <a:endParaRPr lang="en-US" dirty="0"/>
          </a:p>
        </p:txBody>
      </p:sp>
      <p:sp>
        <p:nvSpPr>
          <p:cNvPr id="6" name="Title 1"/>
          <p:cNvSpPr>
            <a:spLocks noGrp="1"/>
          </p:cNvSpPr>
          <p:nvPr>
            <p:ph type="title" hasCustomPrompt="1"/>
          </p:nvPr>
        </p:nvSpPr>
        <p:spPr>
          <a:xfrm>
            <a:off x="5960787" y="0"/>
            <a:ext cx="2167128" cy="3672487"/>
          </a:xfrm>
          <a:solidFill>
            <a:schemeClr val="accent3">
              <a:alpha val="95000"/>
            </a:schemeClr>
          </a:solidFill>
        </p:spPr>
        <p:txBody>
          <a:bodyPr vert="horz" lIns="182853" tIns="182853" rIns="91426" bIns="182853" rtlCol="0" anchor="b" anchorCtr="0">
            <a:noAutofit/>
          </a:bodyPr>
          <a:lstStyle>
            <a:lvl1pPr algn="l" defTabSz="457132"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58580515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58"/>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6" name="Text Placeholder 4"/>
          <p:cNvSpPr>
            <a:spLocks noGrp="1"/>
          </p:cNvSpPr>
          <p:nvPr>
            <p:ph type="body" sz="quarter" idx="10"/>
          </p:nvPr>
        </p:nvSpPr>
        <p:spPr>
          <a:xfrm>
            <a:off x="459670" y="980193"/>
            <a:ext cx="8229600" cy="33521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7"/>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5" name="Text Placeholder 4"/>
          <p:cNvSpPr>
            <a:spLocks noGrp="1"/>
          </p:cNvSpPr>
          <p:nvPr>
            <p:ph type="body" sz="quarter" idx="10"/>
          </p:nvPr>
        </p:nvSpPr>
        <p:spPr>
          <a:xfrm>
            <a:off x="453176" y="1001692"/>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85816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8"/>
            <a:ext cx="8229600" cy="41019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53176" y="1001692"/>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444525" y="514349"/>
            <a:ext cx="8178803" cy="289322"/>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44494429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lIns="274320" tIns="365760" rIns="91440" bIns="1280160" anchor="t" anchorCtr="0"/>
          <a:lstStyle>
            <a:lvl1pPr algn="l">
              <a:buNone/>
              <a:defRPr/>
            </a:lvl1pPr>
          </a:lstStyle>
          <a:p>
            <a:r>
              <a:rPr lang="en-US" dirty="0" smtClean="0"/>
              <a:t>INSERT PHOTO HERE</a:t>
            </a:r>
            <a:endParaRPr lang="en-US" dirty="0"/>
          </a:p>
        </p:txBody>
      </p:sp>
      <p:sp>
        <p:nvSpPr>
          <p:cNvPr id="6" name="Title 1"/>
          <p:cNvSpPr>
            <a:spLocks noGrp="1"/>
          </p:cNvSpPr>
          <p:nvPr>
            <p:ph type="title" hasCustomPrompt="1"/>
          </p:nvPr>
        </p:nvSpPr>
        <p:spPr>
          <a:xfrm>
            <a:off x="5960787" y="0"/>
            <a:ext cx="2167128" cy="3672487"/>
          </a:xfrm>
          <a:solidFill>
            <a:schemeClr val="accent3">
              <a:alpha val="95000"/>
            </a:schemeClr>
          </a:solidFill>
        </p:spPr>
        <p:txBody>
          <a:bodyPr vert="horz" lIns="182880" tIns="182880" rIns="91440" bIns="182880" rtlCol="0" anchor="b" anchorCtr="0">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47051948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54"/>
            <a:ext cx="8229600" cy="875111"/>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80043924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3"/>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6" name="Text Placeholder 4"/>
          <p:cNvSpPr>
            <a:spLocks noGrp="1"/>
          </p:cNvSpPr>
          <p:nvPr>
            <p:ph type="body" sz="quarter" idx="10"/>
          </p:nvPr>
        </p:nvSpPr>
        <p:spPr>
          <a:xfrm>
            <a:off x="459670" y="980177"/>
            <a:ext cx="8229600" cy="33521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937672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4"/>
            <a:ext cx="8229600" cy="41019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980476"/>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516" y="514349"/>
            <a:ext cx="8178803" cy="289322"/>
          </a:xfrm>
        </p:spPr>
        <p:txBody>
          <a:bodyPr vert="horz" lIns="91426" tIns="45713" rIns="91426" bIns="45713" rtlCol="0" anchor="t">
            <a:noAutofit/>
          </a:bodyPr>
          <a:lstStyle>
            <a:lvl1pPr algn="l" defTabSz="457132"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132"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74000364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57259"/>
            <a:ext cx="4038600" cy="3394473"/>
          </a:xfrm>
          <a:prstGeom prst="rect">
            <a:avLst/>
          </a:prstGeom>
        </p:spPr>
        <p:txBody>
          <a:bodyPr/>
          <a:lstStyle>
            <a:lvl1pPr>
              <a:lnSpc>
                <a:spcPts val="2880"/>
              </a:lnSpc>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57259"/>
            <a:ext cx="4038600" cy="3394473"/>
          </a:xfrm>
          <a:prstGeom prst="rect">
            <a:avLst/>
          </a:prstGeom>
        </p:spPr>
        <p:txBody>
          <a:bodyPr/>
          <a:lstStyle>
            <a:lvl1pPr>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91891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7"/>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414969462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
            <a:ext cx="9144000" cy="5143500"/>
          </a:xfrm>
        </p:spPr>
        <p:txBody>
          <a:bodyPr vert="horz" lIns="91426" tIns="45713" rIns="91426" bIns="1279968" rtlCol="0" anchor="ctr" anchorCtr="0">
            <a:normAutofit/>
          </a:bodyPr>
          <a:lstStyle>
            <a:lvl1pPr marL="342849" indent="-342849" algn="ctr" defTabSz="457132"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6" name="Title 1"/>
          <p:cNvSpPr>
            <a:spLocks noGrp="1"/>
          </p:cNvSpPr>
          <p:nvPr>
            <p:ph type="title" hasCustomPrompt="1"/>
          </p:nvPr>
        </p:nvSpPr>
        <p:spPr bwMode="black">
          <a:xfrm>
            <a:off x="5960787" y="0"/>
            <a:ext cx="2167128" cy="3672487"/>
          </a:xfrm>
          <a:prstGeom prst="rect">
            <a:avLst/>
          </a:prstGeom>
          <a:solidFill>
            <a:srgbClr val="22475C">
              <a:alpha val="95000"/>
            </a:srgbClr>
          </a:solidFill>
        </p:spPr>
        <p:txBody>
          <a:bodyPr vert="horz" lIns="182853" tIns="182853" rIns="91426" bIns="182853" rtlCol="0" anchor="b" anchorCtr="0">
            <a:noAutofit/>
          </a:bodyPr>
          <a:lstStyle>
            <a:lvl1pPr algn="l" defTabSz="457132" rtl="0" eaLnBrk="1" latinLnBrk="0" hangingPunct="1">
              <a:lnSpc>
                <a:spcPct val="90000"/>
              </a:lnSpc>
              <a:spcBef>
                <a:spcPct val="0"/>
              </a:spcBef>
              <a:buNone/>
              <a:defRPr lang="en-US" sz="2800" b="0" kern="1200" dirty="0">
                <a:solidFill>
                  <a:schemeClr val="bg1"/>
                </a:solidFill>
                <a:latin typeface="+mj-lt"/>
                <a:ea typeface="+mj-ea"/>
                <a:cs typeface="+mj-cs"/>
              </a:defRPr>
            </a:lvl1pPr>
          </a:lstStyle>
          <a:p>
            <a:pPr marL="0" marR="0" lvl="0" indent="0" algn="l" defTabSz="45713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Title - Title Case, Calibri 28 pt bold</a:t>
            </a:r>
            <a:br>
              <a:rPr kumimoji="0" lang="en-US" sz="28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2 Line Max</a:t>
            </a:r>
            <a:endParaRPr kumimoji="0" lang="en-US" sz="2800" b="0" i="0" u="none" strike="noStrike" kern="1200" cap="none" spc="0" normalizeH="0" baseline="0" noProof="0" dirty="0">
              <a:ln>
                <a:noFill/>
              </a:ln>
              <a:solidFill>
                <a:srgbClr val="FFFFFF"/>
              </a:solidFill>
              <a:effectLst/>
              <a:uLnTx/>
              <a:uFillTx/>
              <a:latin typeface="Calibri"/>
              <a:ea typeface="+mj-ea"/>
              <a:cs typeface="+mj-cs"/>
            </a:endParaRPr>
          </a:p>
        </p:txBody>
      </p:sp>
    </p:spTree>
    <p:extLst>
      <p:ext uri="{BB962C8B-B14F-4D97-AF65-F5344CB8AC3E}">
        <p14:creationId xmlns:p14="http://schemas.microsoft.com/office/powerpoint/2010/main" val="409871272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
            <a:ext cx="9144000" cy="5143500"/>
          </a:xfrm>
        </p:spPr>
        <p:txBody>
          <a:bodyPr vert="horz" lIns="91426" tIns="45713" rIns="91426" bIns="1279968" rtlCol="0" anchor="ctr" anchorCtr="0">
            <a:normAutofit/>
          </a:bodyPr>
          <a:lstStyle>
            <a:lvl1pPr marL="342849" indent="-342849" algn="ctr" defTabSz="457132"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2" name="Title 1"/>
          <p:cNvSpPr>
            <a:spLocks noGrp="1"/>
          </p:cNvSpPr>
          <p:nvPr>
            <p:ph type="title"/>
          </p:nvPr>
        </p:nvSpPr>
        <p:spPr>
          <a:xfrm>
            <a:off x="457200" y="157735"/>
            <a:ext cx="8229600" cy="161649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53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59"/>
            <a:ext cx="8229600" cy="41019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980486"/>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547" y="514351"/>
            <a:ext cx="8178803" cy="289322"/>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82302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3"/>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5" name="Text Placeholder 4"/>
          <p:cNvSpPr>
            <a:spLocks noGrp="1"/>
          </p:cNvSpPr>
          <p:nvPr>
            <p:ph type="body" sz="quarter" idx="10"/>
          </p:nvPr>
        </p:nvSpPr>
        <p:spPr>
          <a:xfrm>
            <a:off x="453176" y="1001688"/>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152507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4"/>
            <a:ext cx="8229600" cy="41019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53176" y="1001688"/>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444516" y="514349"/>
            <a:ext cx="8178803" cy="289322"/>
          </a:xfrm>
        </p:spPr>
        <p:txBody>
          <a:bodyPr vert="horz" lIns="91426" tIns="45713" rIns="91426" bIns="45713" rtlCol="0" anchor="t">
            <a:noAutofit/>
          </a:bodyPr>
          <a:lstStyle>
            <a:lvl1pPr algn="l" defTabSz="457132"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132"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312305668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
            <a:ext cx="9144000" cy="5143500"/>
          </a:xfrm>
        </p:spPr>
        <p:txBody>
          <a:bodyPr lIns="274279" tIns="365705" rIns="91426" bIns="1279968" anchor="t" anchorCtr="0"/>
          <a:lstStyle>
            <a:lvl1pPr algn="l">
              <a:buNone/>
              <a:defRPr/>
            </a:lvl1pPr>
          </a:lstStyle>
          <a:p>
            <a:r>
              <a:rPr lang="en-US" dirty="0" smtClean="0"/>
              <a:t>INSERT PHOTO HERE</a:t>
            </a:r>
            <a:endParaRPr lang="en-US" dirty="0"/>
          </a:p>
        </p:txBody>
      </p:sp>
      <p:sp>
        <p:nvSpPr>
          <p:cNvPr id="6" name="Title 1"/>
          <p:cNvSpPr>
            <a:spLocks noGrp="1"/>
          </p:cNvSpPr>
          <p:nvPr>
            <p:ph type="title" hasCustomPrompt="1"/>
          </p:nvPr>
        </p:nvSpPr>
        <p:spPr>
          <a:xfrm>
            <a:off x="5960787" y="0"/>
            <a:ext cx="2167128" cy="3672487"/>
          </a:xfrm>
          <a:solidFill>
            <a:schemeClr val="accent3">
              <a:alpha val="95000"/>
            </a:schemeClr>
          </a:solidFill>
        </p:spPr>
        <p:txBody>
          <a:bodyPr vert="horz" lIns="182853" tIns="182853" rIns="91426" bIns="182853" rtlCol="0" anchor="b" anchorCtr="0">
            <a:noAutofit/>
          </a:bodyPr>
          <a:lstStyle>
            <a:lvl1pPr algn="l" defTabSz="457132"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94688631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2"/>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5" name="Text Placeholder 4"/>
          <p:cNvSpPr>
            <a:spLocks noGrp="1"/>
          </p:cNvSpPr>
          <p:nvPr>
            <p:ph type="body" sz="quarter" idx="10"/>
          </p:nvPr>
        </p:nvSpPr>
        <p:spPr>
          <a:xfrm>
            <a:off x="453176" y="1001687"/>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609819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43"/>
            <a:ext cx="8229600" cy="41019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53176" y="1001687"/>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444515" y="514349"/>
            <a:ext cx="8178803" cy="289322"/>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393821448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lIns="274320" tIns="365760" rIns="91440" bIns="1280160" anchor="t" anchorCtr="0"/>
          <a:lstStyle>
            <a:lvl1pPr algn="l">
              <a:buNone/>
              <a:defRPr/>
            </a:lvl1pPr>
          </a:lstStyle>
          <a:p>
            <a:r>
              <a:rPr lang="en-US" dirty="0" smtClean="0"/>
              <a:t>INSERT PHOTO HERE</a:t>
            </a:r>
            <a:endParaRPr lang="en-US" dirty="0"/>
          </a:p>
        </p:txBody>
      </p:sp>
      <p:sp>
        <p:nvSpPr>
          <p:cNvPr id="6" name="Title 1"/>
          <p:cNvSpPr>
            <a:spLocks noGrp="1"/>
          </p:cNvSpPr>
          <p:nvPr>
            <p:ph type="title" hasCustomPrompt="1"/>
          </p:nvPr>
        </p:nvSpPr>
        <p:spPr>
          <a:xfrm>
            <a:off x="5960787" y="0"/>
            <a:ext cx="2167128" cy="3672487"/>
          </a:xfrm>
          <a:solidFill>
            <a:schemeClr val="accent3">
              <a:alpha val="95000"/>
            </a:schemeClr>
          </a:solidFill>
        </p:spPr>
        <p:txBody>
          <a:bodyPr vert="horz" lIns="182880" tIns="182880" rIns="91440" bIns="182880" rtlCol="0" anchor="b" anchorCtr="0">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412428259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58"/>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6" name="Text Placeholder 4"/>
          <p:cNvSpPr>
            <a:spLocks noGrp="1"/>
          </p:cNvSpPr>
          <p:nvPr>
            <p:ph type="body" sz="quarter" idx="10"/>
          </p:nvPr>
        </p:nvSpPr>
        <p:spPr>
          <a:xfrm>
            <a:off x="459670" y="980193"/>
            <a:ext cx="8229600" cy="33521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107893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59"/>
            <a:ext cx="8229600" cy="41019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980486"/>
            <a:ext cx="8170124"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547" y="514351"/>
            <a:ext cx="8178803" cy="289322"/>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77650143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57270"/>
            <a:ext cx="4038600" cy="3394473"/>
          </a:xfrm>
          <a:prstGeom prst="rect">
            <a:avLst/>
          </a:prstGeom>
        </p:spPr>
        <p:txBody>
          <a:bodyPr/>
          <a:lstStyle>
            <a:lvl1pPr>
              <a:lnSpc>
                <a:spcPts val="2880"/>
              </a:lnSpc>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857270"/>
            <a:ext cx="4038600" cy="3394473"/>
          </a:xfrm>
          <a:prstGeom prst="rect">
            <a:avLst/>
          </a:prstGeom>
        </p:spPr>
        <p:txBody>
          <a:bodyPr/>
          <a:lstStyle>
            <a:lvl1pPr>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85359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57270"/>
            <a:ext cx="4038600" cy="3394473"/>
          </a:xfrm>
          <a:prstGeom prst="rect">
            <a:avLst/>
          </a:prstGeom>
        </p:spPr>
        <p:txBody>
          <a:bodyPr/>
          <a:lstStyle>
            <a:lvl1pPr>
              <a:lnSpc>
                <a:spcPts val="2880"/>
              </a:lnSpc>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857270"/>
            <a:ext cx="4038600" cy="3394473"/>
          </a:xfrm>
          <a:prstGeom prst="rect">
            <a:avLst/>
          </a:prstGeom>
        </p:spPr>
        <p:txBody>
          <a:bodyPr/>
          <a:lstStyle>
            <a:lvl1pPr>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546098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62"/>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339737193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vert="horz" lIns="91440" tIns="45720" rIns="91440" bIns="1280160" rtlCol="0" anchor="ctr" anchorCtr="0">
            <a:normAutofit/>
          </a:bodyPr>
          <a:lstStyle>
            <a:lvl1pPr marL="342900" indent="-342900" algn="ctr" defTabSz="457200"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6" name="Title 1"/>
          <p:cNvSpPr>
            <a:spLocks noGrp="1"/>
          </p:cNvSpPr>
          <p:nvPr>
            <p:ph type="title" hasCustomPrompt="1"/>
          </p:nvPr>
        </p:nvSpPr>
        <p:spPr bwMode="black">
          <a:xfrm>
            <a:off x="5960787" y="6"/>
            <a:ext cx="2167128" cy="3672487"/>
          </a:xfrm>
          <a:prstGeom prst="rect">
            <a:avLst/>
          </a:prstGeom>
          <a:solidFill>
            <a:srgbClr val="22475C">
              <a:alpha val="95000"/>
            </a:srgbClr>
          </a:solidFill>
        </p:spPr>
        <p:txBody>
          <a:bodyPr vert="horz" lIns="182880" tIns="182880" rIns="91440" bIns="182880" rtlCol="0" anchor="b" anchorCtr="0">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Title - Title Case, Calibri 28 pt bold</a:t>
            </a:r>
            <a:br>
              <a:rPr kumimoji="0" lang="en-US" sz="28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2 Line Max</a:t>
            </a:r>
            <a:endParaRPr kumimoji="0" lang="en-US" sz="2800" b="0" i="0" u="none" strike="noStrike" kern="1200" cap="none" spc="0" normalizeH="0" baseline="0" noProof="0" dirty="0">
              <a:ln>
                <a:noFill/>
              </a:ln>
              <a:solidFill>
                <a:srgbClr val="FFFFFF"/>
              </a:solidFill>
              <a:effectLst/>
              <a:uLnTx/>
              <a:uFillTx/>
              <a:latin typeface="Calibri"/>
              <a:ea typeface="+mj-ea"/>
              <a:cs typeface="+mj-cs"/>
            </a:endParaRPr>
          </a:p>
        </p:txBody>
      </p:sp>
    </p:spTree>
    <p:extLst>
      <p:ext uri="{BB962C8B-B14F-4D97-AF65-F5344CB8AC3E}">
        <p14:creationId xmlns:p14="http://schemas.microsoft.com/office/powerpoint/2010/main" val="253229721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92392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157757"/>
            <a:ext cx="8229601"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5" name="Text Placeholder 4"/>
          <p:cNvSpPr>
            <a:spLocks noGrp="1"/>
          </p:cNvSpPr>
          <p:nvPr>
            <p:ph type="body" sz="quarter" idx="10"/>
          </p:nvPr>
        </p:nvSpPr>
        <p:spPr>
          <a:xfrm>
            <a:off x="453210" y="1001702"/>
            <a:ext cx="8170123"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966453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157746"/>
            <a:ext cx="8229601"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6" name="Text Placeholder 4"/>
          <p:cNvSpPr>
            <a:spLocks noGrp="1"/>
          </p:cNvSpPr>
          <p:nvPr>
            <p:ph type="body" sz="quarter" idx="10"/>
          </p:nvPr>
        </p:nvSpPr>
        <p:spPr>
          <a:xfrm>
            <a:off x="459678" y="980181"/>
            <a:ext cx="8229601" cy="33521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857052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157747"/>
            <a:ext cx="8229601" cy="41019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85" y="980479"/>
            <a:ext cx="8170123"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524" y="514349"/>
            <a:ext cx="8178803" cy="289322"/>
          </a:xfrm>
        </p:spPr>
        <p:txBody>
          <a:bodyPr vert="horz" lIns="91426" tIns="45713" rIns="91426" bIns="45713" rtlCol="0" anchor="t">
            <a:noAutofit/>
          </a:bodyPr>
          <a:lstStyle>
            <a:lvl1pPr algn="l" defTabSz="457132"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132"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032725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57262"/>
            <a:ext cx="4038600" cy="3394473"/>
          </a:xfrm>
          <a:prstGeom prst="rect">
            <a:avLst/>
          </a:prstGeom>
        </p:spPr>
        <p:txBody>
          <a:bodyPr/>
          <a:lstStyle>
            <a:lvl1pPr>
              <a:lnSpc>
                <a:spcPts val="2880"/>
              </a:lnSpc>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57262"/>
            <a:ext cx="4038600" cy="3394473"/>
          </a:xfrm>
          <a:prstGeom prst="rect">
            <a:avLst/>
          </a:prstGeom>
        </p:spPr>
        <p:txBody>
          <a:bodyPr/>
          <a:lstStyle>
            <a:lvl1pPr>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097900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157750"/>
            <a:ext cx="8229601"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77237662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2"/>
            <a:ext cx="9144000" cy="5143500"/>
          </a:xfrm>
        </p:spPr>
        <p:txBody>
          <a:bodyPr vert="horz" lIns="91426" tIns="45713" rIns="91426" bIns="1279968" rtlCol="0" anchor="ctr" anchorCtr="0">
            <a:normAutofit/>
          </a:bodyPr>
          <a:lstStyle>
            <a:lvl1pPr marL="342849" indent="-342849" algn="ctr" defTabSz="457132"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6" name="Title 1"/>
          <p:cNvSpPr>
            <a:spLocks noGrp="1"/>
          </p:cNvSpPr>
          <p:nvPr>
            <p:ph type="title" hasCustomPrompt="1"/>
          </p:nvPr>
        </p:nvSpPr>
        <p:spPr bwMode="black">
          <a:xfrm>
            <a:off x="5960788" y="0"/>
            <a:ext cx="2167127" cy="3672487"/>
          </a:xfrm>
          <a:prstGeom prst="rect">
            <a:avLst/>
          </a:prstGeom>
          <a:solidFill>
            <a:srgbClr val="22475C">
              <a:alpha val="95000"/>
            </a:srgbClr>
          </a:solidFill>
        </p:spPr>
        <p:txBody>
          <a:bodyPr vert="horz" lIns="182853" tIns="182853" rIns="91426" bIns="182853" rtlCol="0" anchor="b" anchorCtr="0">
            <a:noAutofit/>
          </a:bodyPr>
          <a:lstStyle>
            <a:lvl1pPr algn="l" defTabSz="457132" rtl="0" eaLnBrk="1" latinLnBrk="0" hangingPunct="1">
              <a:lnSpc>
                <a:spcPct val="90000"/>
              </a:lnSpc>
              <a:spcBef>
                <a:spcPct val="0"/>
              </a:spcBef>
              <a:buNone/>
              <a:defRPr lang="en-US" sz="2800" b="0" kern="1200" dirty="0">
                <a:solidFill>
                  <a:schemeClr val="bg1"/>
                </a:solidFill>
                <a:latin typeface="+mj-lt"/>
                <a:ea typeface="+mj-ea"/>
                <a:cs typeface="+mj-cs"/>
              </a:defRPr>
            </a:lvl1pPr>
          </a:lstStyle>
          <a:p>
            <a:pPr marL="0" marR="0" lvl="0" indent="0" algn="l" defTabSz="45713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Title - Title Case, Calibri 28 pt bold</a:t>
            </a:r>
            <a:br>
              <a:rPr kumimoji="0" lang="en-US" sz="28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2 Line Max</a:t>
            </a:r>
            <a:endParaRPr kumimoji="0" lang="en-US" sz="2800" b="0" i="0" u="none" strike="noStrike" kern="1200" cap="none" spc="0" normalizeH="0" baseline="0" noProof="0" dirty="0">
              <a:ln>
                <a:noFill/>
              </a:ln>
              <a:solidFill>
                <a:srgbClr val="FFFFFF"/>
              </a:solidFill>
              <a:effectLst/>
              <a:uLnTx/>
              <a:uFillTx/>
              <a:latin typeface="Calibri"/>
              <a:ea typeface="+mj-ea"/>
              <a:cs typeface="+mj-cs"/>
            </a:endParaRPr>
          </a:p>
        </p:txBody>
      </p:sp>
    </p:spTree>
    <p:extLst>
      <p:ext uri="{BB962C8B-B14F-4D97-AF65-F5344CB8AC3E}">
        <p14:creationId xmlns:p14="http://schemas.microsoft.com/office/powerpoint/2010/main" val="196103194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2"/>
            <a:ext cx="9144000" cy="5143500"/>
          </a:xfrm>
        </p:spPr>
        <p:txBody>
          <a:bodyPr vert="horz" lIns="91426" tIns="45713" rIns="91426" bIns="1279968" rtlCol="0" anchor="ctr" anchorCtr="0">
            <a:normAutofit/>
          </a:bodyPr>
          <a:lstStyle>
            <a:lvl1pPr marL="342849" indent="-342849" algn="ctr" defTabSz="457132"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2" name="Title 1"/>
          <p:cNvSpPr>
            <a:spLocks noGrp="1"/>
          </p:cNvSpPr>
          <p:nvPr>
            <p:ph type="title"/>
          </p:nvPr>
        </p:nvSpPr>
        <p:spPr>
          <a:xfrm>
            <a:off x="457212" y="157736"/>
            <a:ext cx="8229601" cy="161649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63572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762"/>
            <a:ext cx="8229600"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408808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157746"/>
            <a:ext cx="8229601"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5" name="Text Placeholder 4"/>
          <p:cNvSpPr>
            <a:spLocks noGrp="1"/>
          </p:cNvSpPr>
          <p:nvPr>
            <p:ph type="body" sz="quarter" idx="10"/>
          </p:nvPr>
        </p:nvSpPr>
        <p:spPr>
          <a:xfrm>
            <a:off x="453198" y="1001691"/>
            <a:ext cx="8170123"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7700319"/>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157747"/>
            <a:ext cx="8229601" cy="41019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53198" y="1001691"/>
            <a:ext cx="8170123"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444524" y="514349"/>
            <a:ext cx="8178803" cy="289322"/>
          </a:xfrm>
        </p:spPr>
        <p:txBody>
          <a:bodyPr vert="horz" lIns="91426" tIns="45713" rIns="91426" bIns="45713" rtlCol="0" anchor="t">
            <a:noAutofit/>
          </a:bodyPr>
          <a:lstStyle>
            <a:lvl1pPr algn="l" defTabSz="457132"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132"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132"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74801165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2"/>
            <a:ext cx="9144000" cy="5143500"/>
          </a:xfrm>
        </p:spPr>
        <p:txBody>
          <a:bodyPr lIns="274279" tIns="365705" rIns="91426" bIns="1279968" anchor="t" anchorCtr="0"/>
          <a:lstStyle>
            <a:lvl1pPr algn="l">
              <a:buNone/>
              <a:defRPr/>
            </a:lvl1pPr>
          </a:lstStyle>
          <a:p>
            <a:r>
              <a:rPr lang="en-US" dirty="0" smtClean="0"/>
              <a:t>INSERT PHOTO HERE</a:t>
            </a:r>
            <a:endParaRPr lang="en-US" dirty="0"/>
          </a:p>
        </p:txBody>
      </p:sp>
      <p:sp>
        <p:nvSpPr>
          <p:cNvPr id="6" name="Title 1"/>
          <p:cNvSpPr>
            <a:spLocks noGrp="1"/>
          </p:cNvSpPr>
          <p:nvPr>
            <p:ph type="title" hasCustomPrompt="1"/>
          </p:nvPr>
        </p:nvSpPr>
        <p:spPr>
          <a:xfrm>
            <a:off x="5960788" y="0"/>
            <a:ext cx="2167127" cy="3672487"/>
          </a:xfrm>
          <a:solidFill>
            <a:schemeClr val="accent3">
              <a:alpha val="95000"/>
            </a:schemeClr>
          </a:solidFill>
        </p:spPr>
        <p:txBody>
          <a:bodyPr vert="horz" lIns="182853" tIns="182853" rIns="91426" bIns="182853" rtlCol="0" anchor="b" anchorCtr="0">
            <a:noAutofit/>
          </a:bodyPr>
          <a:lstStyle>
            <a:lvl1pPr algn="l" defTabSz="457132"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3869911180"/>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157745"/>
            <a:ext cx="8229601" cy="818515"/>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5" name="Text Placeholder 4"/>
          <p:cNvSpPr>
            <a:spLocks noGrp="1"/>
          </p:cNvSpPr>
          <p:nvPr>
            <p:ph type="body" sz="quarter" idx="10"/>
          </p:nvPr>
        </p:nvSpPr>
        <p:spPr>
          <a:xfrm>
            <a:off x="453198" y="1001690"/>
            <a:ext cx="8170123"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512259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157746"/>
            <a:ext cx="8229601" cy="41019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53198" y="1001690"/>
            <a:ext cx="8170123" cy="327515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444522" y="514349"/>
            <a:ext cx="8178803" cy="289322"/>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20669324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1"/>
            <a:ext cx="9144000" cy="5143500"/>
          </a:xfrm>
        </p:spPr>
        <p:txBody>
          <a:bodyPr lIns="274320" tIns="365760" rIns="91440" bIns="1280160" anchor="t" anchorCtr="0"/>
          <a:lstStyle>
            <a:lvl1pPr algn="l">
              <a:buNone/>
              <a:defRPr/>
            </a:lvl1pPr>
          </a:lstStyle>
          <a:p>
            <a:r>
              <a:rPr lang="en-US" dirty="0" smtClean="0"/>
              <a:t>INSERT PHOTO HERE</a:t>
            </a:r>
            <a:endParaRPr lang="en-US" dirty="0"/>
          </a:p>
        </p:txBody>
      </p:sp>
      <p:sp>
        <p:nvSpPr>
          <p:cNvPr id="6" name="Title 1"/>
          <p:cNvSpPr>
            <a:spLocks noGrp="1"/>
          </p:cNvSpPr>
          <p:nvPr>
            <p:ph type="title" hasCustomPrompt="1"/>
          </p:nvPr>
        </p:nvSpPr>
        <p:spPr>
          <a:xfrm>
            <a:off x="5960788" y="0"/>
            <a:ext cx="2167127" cy="3672487"/>
          </a:xfrm>
          <a:solidFill>
            <a:schemeClr val="accent3">
              <a:alpha val="95000"/>
            </a:schemeClr>
          </a:solidFill>
        </p:spPr>
        <p:txBody>
          <a:bodyPr vert="horz" lIns="182880" tIns="182880" rIns="91440" bIns="182880" rtlCol="0" anchor="b" anchorCtr="0">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23178430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vert="horz" lIns="91440" tIns="45720" rIns="91440" bIns="1280160" rtlCol="0" anchor="ctr" anchorCtr="0">
            <a:normAutofit/>
          </a:bodyPr>
          <a:lstStyle>
            <a:lvl1pPr marL="342900" indent="-342900" algn="ctr" defTabSz="457200"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6" name="Title 1"/>
          <p:cNvSpPr>
            <a:spLocks noGrp="1"/>
          </p:cNvSpPr>
          <p:nvPr>
            <p:ph type="title" hasCustomPrompt="1"/>
          </p:nvPr>
        </p:nvSpPr>
        <p:spPr bwMode="black">
          <a:xfrm>
            <a:off x="5960787" y="6"/>
            <a:ext cx="2167128" cy="3672487"/>
          </a:xfrm>
          <a:prstGeom prst="rect">
            <a:avLst/>
          </a:prstGeom>
          <a:solidFill>
            <a:srgbClr val="22475C">
              <a:alpha val="95000"/>
            </a:srgbClr>
          </a:solidFill>
        </p:spPr>
        <p:txBody>
          <a:bodyPr vert="horz" lIns="182880" tIns="182880" rIns="91440" bIns="182880" rtlCol="0" anchor="b" anchorCtr="0">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Title - Title Case, Calibri 28 pt bold</a:t>
            </a:r>
            <a:br>
              <a:rPr kumimoji="0" lang="en-US" sz="28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2 Line Max</a:t>
            </a:r>
            <a:endParaRPr kumimoji="0" lang="en-US" sz="2800" b="0" i="0" u="none" strike="noStrike" kern="1200" cap="none" spc="0" normalizeH="0" baseline="0" noProof="0" dirty="0">
              <a:ln>
                <a:noFill/>
              </a:ln>
              <a:solidFill>
                <a:srgbClr val="FFFFFF"/>
              </a:solidFill>
              <a:effectLst/>
              <a:uLnTx/>
              <a:uFillTx/>
              <a:latin typeface="Calibri"/>
              <a:ea typeface="+mj-ea"/>
              <a:cs typeface="+mj-cs"/>
            </a:endParaRPr>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0290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6" name="Text Placeholder 22"/>
          <p:cNvSpPr>
            <a:spLocks noGrp="1"/>
          </p:cNvSpPr>
          <p:nvPr>
            <p:ph type="body" sz="quarter" idx="16" hasCustomPrompt="1"/>
          </p:nvPr>
        </p:nvSpPr>
        <p:spPr bwMode="black">
          <a:xfrm>
            <a:off x="5029628" y="1948580"/>
            <a:ext cx="3182112" cy="182394"/>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Title Goes Here</a:t>
            </a:r>
          </a:p>
        </p:txBody>
      </p:sp>
      <p:sp>
        <p:nvSpPr>
          <p:cNvPr id="7" name="Text Placeholder 22"/>
          <p:cNvSpPr>
            <a:spLocks noGrp="1"/>
          </p:cNvSpPr>
          <p:nvPr>
            <p:ph type="body" sz="quarter" idx="17" hasCustomPrompt="1"/>
          </p:nvPr>
        </p:nvSpPr>
        <p:spPr bwMode="black">
          <a:xfrm>
            <a:off x="5029628" y="2137361"/>
            <a:ext cx="3182112" cy="182394"/>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First.Last@ca.com</a:t>
            </a:r>
          </a:p>
        </p:txBody>
      </p:sp>
      <p:sp>
        <p:nvSpPr>
          <p:cNvPr id="8" name="Text Placeholder 22"/>
          <p:cNvSpPr>
            <a:spLocks noGrp="1"/>
          </p:cNvSpPr>
          <p:nvPr>
            <p:ph type="body" sz="quarter" idx="18" hasCustomPrompt="1"/>
          </p:nvPr>
        </p:nvSpPr>
        <p:spPr bwMode="black">
          <a:xfrm>
            <a:off x="5289576" y="2417643"/>
            <a:ext cx="3182112" cy="182394"/>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a:t>
            </a:r>
            <a:r>
              <a:rPr lang="en-US" dirty="0" err="1" smtClean="0"/>
              <a:t>cainc</a:t>
            </a:r>
            <a:endParaRPr lang="en-US" dirty="0" smtClean="0"/>
          </a:p>
        </p:txBody>
      </p:sp>
      <p:sp>
        <p:nvSpPr>
          <p:cNvPr id="9" name="Text Placeholder 22"/>
          <p:cNvSpPr>
            <a:spLocks noGrp="1"/>
          </p:cNvSpPr>
          <p:nvPr>
            <p:ph type="body" sz="quarter" idx="19" hasCustomPrompt="1"/>
          </p:nvPr>
        </p:nvSpPr>
        <p:spPr bwMode="black">
          <a:xfrm>
            <a:off x="5289576" y="2668485"/>
            <a:ext cx="3182112" cy="182394"/>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slideshare.net/</a:t>
            </a:r>
            <a:r>
              <a:rPr lang="en-US" dirty="0" err="1" smtClean="0"/>
              <a:t>CAinc</a:t>
            </a:r>
            <a:endParaRPr lang="en-US" dirty="0" smtClean="0"/>
          </a:p>
        </p:txBody>
      </p:sp>
      <p:sp>
        <p:nvSpPr>
          <p:cNvPr id="10" name="Text Placeholder 22"/>
          <p:cNvSpPr>
            <a:spLocks noGrp="1"/>
          </p:cNvSpPr>
          <p:nvPr>
            <p:ph type="body" sz="quarter" idx="20" hasCustomPrompt="1"/>
          </p:nvPr>
        </p:nvSpPr>
        <p:spPr bwMode="black">
          <a:xfrm>
            <a:off x="5289576" y="2911205"/>
            <a:ext cx="3182112" cy="182394"/>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linkedin.com/company/ca-technologies</a:t>
            </a:r>
          </a:p>
        </p:txBody>
      </p:sp>
      <p:sp>
        <p:nvSpPr>
          <p:cNvPr id="11" name="Text Placeholder 29"/>
          <p:cNvSpPr>
            <a:spLocks noGrp="1"/>
          </p:cNvSpPr>
          <p:nvPr>
            <p:ph type="body" sz="quarter" idx="21" hasCustomPrompt="1"/>
          </p:nvPr>
        </p:nvSpPr>
        <p:spPr bwMode="black">
          <a:xfrm>
            <a:off x="5018614" y="3317148"/>
            <a:ext cx="1224057" cy="206578"/>
          </a:xfrm>
          <a:prstGeom prst="rect">
            <a:avLst/>
          </a:prstGeom>
        </p:spPr>
        <p:txBody>
          <a:bodyPr lIns="0" tIns="0" rIns="0" bIns="0"/>
          <a:lstStyle>
            <a:lvl1pPr>
              <a:buNone/>
              <a:defRPr sz="1400" b="1">
                <a:solidFill>
                  <a:schemeClr val="tx1"/>
                </a:solidFill>
              </a:defRPr>
            </a:lvl1pPr>
          </a:lstStyle>
          <a:p>
            <a:pPr lvl="0"/>
            <a:r>
              <a:rPr lang="en-US" dirty="0" smtClean="0"/>
              <a:t>ca.com</a:t>
            </a:r>
            <a:endParaRPr lang="en-US" dirty="0"/>
          </a:p>
        </p:txBody>
      </p:sp>
      <p:cxnSp>
        <p:nvCxnSpPr>
          <p:cNvPr id="12" name="Straight Connector 11"/>
          <p:cNvCxnSpPr/>
          <p:nvPr userDrawn="1"/>
        </p:nvCxnSpPr>
        <p:spPr bwMode="gray">
          <a:xfrm flipV="1">
            <a:off x="4321832" y="1360173"/>
            <a:ext cx="33246" cy="2832017"/>
          </a:xfrm>
          <a:prstGeom prst="line">
            <a:avLst/>
          </a:prstGeom>
          <a:noFill/>
          <a:ln w="25400" cap="flat" cmpd="sng" algn="ctr">
            <a:gradFill flip="none" rotWithShape="1">
              <a:gsLst>
                <a:gs pos="0">
                  <a:sysClr val="window" lastClr="FFFFFF"/>
                </a:gs>
                <a:gs pos="100000">
                  <a:prstClr val="white"/>
                </a:gs>
                <a:gs pos="47000">
                  <a:sysClr val="window" lastClr="FFFFFF">
                    <a:lumMod val="85000"/>
                  </a:sysClr>
                </a:gs>
              </a:gsLst>
              <a:lin ang="16200000" scaled="0"/>
              <a:tileRect/>
            </a:gradFill>
            <a:prstDash val="solid"/>
          </a:ln>
          <a:effectLst/>
        </p:spPr>
      </p:cxnSp>
      <p:sp>
        <p:nvSpPr>
          <p:cNvPr id="14" name="Text Placeholder 16"/>
          <p:cNvSpPr>
            <a:spLocks noGrp="1"/>
          </p:cNvSpPr>
          <p:nvPr>
            <p:ph type="body" sz="quarter" idx="22" hasCustomPrompt="1"/>
          </p:nvPr>
        </p:nvSpPr>
        <p:spPr bwMode="black">
          <a:xfrm>
            <a:off x="5029200" y="1677926"/>
            <a:ext cx="3200400" cy="228600"/>
          </a:xfrm>
          <a:prstGeom prst="rect">
            <a:avLst/>
          </a:prstGeom>
        </p:spPr>
        <p:txBody>
          <a:bodyPr lIns="0" tIns="0" rIns="0" bIns="0"/>
          <a:lstStyle>
            <a:lvl1pPr>
              <a:buNone/>
              <a:defRPr sz="1600" b="1">
                <a:solidFill>
                  <a:schemeClr val="tx1"/>
                </a:solidFill>
              </a:defRPr>
            </a:lvl1pPr>
            <a:lvl2pPr>
              <a:buNone/>
              <a:defRPr sz="1800" b="1"/>
            </a:lvl2pPr>
            <a:lvl3pPr>
              <a:buNone/>
              <a:defRPr sz="1600" b="1"/>
            </a:lvl3pPr>
            <a:lvl4pPr>
              <a:buNone/>
              <a:defRPr sz="1400" b="1"/>
            </a:lvl4pPr>
            <a:lvl5pPr>
              <a:buNone/>
              <a:defRPr sz="1400" b="1"/>
            </a:lvl5pPr>
          </a:lstStyle>
          <a:p>
            <a:r>
              <a:rPr lang="en-US" dirty="0" err="1" smtClean="0"/>
              <a:t>Firstname</a:t>
            </a:r>
            <a:r>
              <a:rPr lang="en-US" dirty="0" smtClean="0"/>
              <a:t> </a:t>
            </a:r>
            <a:r>
              <a:rPr lang="en-US" dirty="0" err="1" smtClean="0"/>
              <a:t>Lastname</a:t>
            </a:r>
            <a:endParaRPr lang="en-US" dirty="0" smtClean="0"/>
          </a:p>
        </p:txBody>
      </p:sp>
      <p:pic>
        <p:nvPicPr>
          <p:cNvPr id="18" name="Picture 17" descr="ca_r_1cr.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2423253" y="1701310"/>
            <a:ext cx="1683644" cy="1499435"/>
          </a:xfrm>
          <a:prstGeom prst="rect">
            <a:avLst/>
          </a:prstGeom>
        </p:spPr>
      </p:pic>
      <p:pic>
        <p:nvPicPr>
          <p:cNvPr id="19" name="Picture Placeholder 2"/>
          <p:cNvPicPr>
            <a:picLocks/>
          </p:cNvPicPr>
          <p:nvPr userDrawn="1"/>
        </p:nvPicPr>
        <p:blipFill>
          <a:blip r:embed="rId3">
            <a:extLst>
              <a:ext uri="{28A0092B-C50C-407E-A947-70E740481C1C}">
                <a14:useLocalDpi xmlns:a14="http://schemas.microsoft.com/office/drawing/2010/main" val="0"/>
              </a:ext>
            </a:extLst>
          </a:blip>
          <a:stretch>
            <a:fillRect/>
          </a:stretch>
        </p:blipFill>
        <p:spPr bwMode="black">
          <a:xfrm>
            <a:off x="5015137" y="2440294"/>
            <a:ext cx="185512" cy="196033"/>
          </a:xfrm>
          <a:prstGeom prst="rect">
            <a:avLst/>
          </a:prstGeom>
        </p:spPr>
      </p:pic>
      <p:pic>
        <p:nvPicPr>
          <p:cNvPr id="20" name="Picture Placeholder 6"/>
          <p:cNvPicPr>
            <a:picLocks/>
          </p:cNvPicPr>
          <p:nvPr userDrawn="1"/>
        </p:nvPicPr>
        <p:blipFill>
          <a:blip r:embed="rId4">
            <a:extLst>
              <a:ext uri="{28A0092B-C50C-407E-A947-70E740481C1C}">
                <a14:useLocalDpi xmlns:a14="http://schemas.microsoft.com/office/drawing/2010/main" val="0"/>
              </a:ext>
            </a:extLst>
          </a:blip>
          <a:stretch>
            <a:fillRect/>
          </a:stretch>
        </p:blipFill>
        <p:spPr bwMode="black">
          <a:xfrm>
            <a:off x="5024664" y="2681603"/>
            <a:ext cx="213505" cy="225613"/>
          </a:xfrm>
          <a:prstGeom prst="rect">
            <a:avLst/>
          </a:prstGeom>
        </p:spPr>
      </p:pic>
      <p:pic>
        <p:nvPicPr>
          <p:cNvPr id="21" name="Picture Placeholder 11"/>
          <p:cNvPicPr>
            <a:picLocks/>
          </p:cNvPicPr>
          <p:nvPr userDrawn="1"/>
        </p:nvPicPr>
        <p:blipFill>
          <a:blip r:embed="rId5">
            <a:extLst>
              <a:ext uri="{28A0092B-C50C-407E-A947-70E740481C1C}">
                <a14:useLocalDpi xmlns:a14="http://schemas.microsoft.com/office/drawing/2010/main" val="0"/>
              </a:ext>
            </a:extLst>
          </a:blip>
          <a:stretch>
            <a:fillRect/>
          </a:stretch>
        </p:blipFill>
        <p:spPr bwMode="black">
          <a:xfrm>
            <a:off x="5015137" y="2914333"/>
            <a:ext cx="209325" cy="221197"/>
          </a:xfrm>
          <a:prstGeom prst="rect">
            <a:avLst/>
          </a:prstGeom>
        </p:spPr>
      </p:pic>
    </p:spTree>
    <p:extLst>
      <p:ext uri="{BB962C8B-B14F-4D97-AF65-F5344CB8AC3E}">
        <p14:creationId xmlns:p14="http://schemas.microsoft.com/office/powerpoint/2010/main" val="79512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8.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8" name="Picture 7" descr="ca_r_1cr.eps"/>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black">
          <a:xfrm>
            <a:off x="8178799" y="4310413"/>
            <a:ext cx="677334" cy="561236"/>
          </a:xfrm>
          <a:prstGeom prst="rect">
            <a:avLst/>
          </a:prstGeom>
        </p:spPr>
      </p:pic>
    </p:spTree>
    <p:extLst>
      <p:ext uri="{BB962C8B-B14F-4D97-AF65-F5344CB8AC3E}">
        <p14:creationId xmlns:p14="http://schemas.microsoft.com/office/powerpoint/2010/main" val="2504458571"/>
      </p:ext>
    </p:extLst>
  </p:cSld>
  <p:clrMap bg1="lt1" tx1="dk1" bg2="lt2" tx2="dk2" accent1="accent1" accent2="accent2" accent3="accent3" accent4="accent4" accent5="accent5" accent6="accent6" hlink="hlink" folHlink="folHlink"/>
  <p:sldLayoutIdLst>
    <p:sldLayoutId id="2147483915"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984026"/>
            <a:ext cx="8229600" cy="3394107"/>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bwMode="black">
          <a:xfrm>
            <a:off x="457200" y="157757"/>
            <a:ext cx="8229600" cy="818515"/>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
        <p:nvSpPr>
          <p:cNvPr id="8" name="TextBox 7"/>
          <p:cNvSpPr txBox="1"/>
          <p:nvPr/>
        </p:nvSpPr>
        <p:spPr bwMode="black">
          <a:xfrm>
            <a:off x="393813" y="4723258"/>
            <a:ext cx="527125" cy="250796"/>
          </a:xfrm>
          <a:prstGeom prst="rect">
            <a:avLst/>
          </a:prstGeom>
          <a:noFill/>
        </p:spPr>
        <p:txBody>
          <a:bodyPr wrap="square" rtlCol="0">
            <a:noAutofit/>
          </a:bodyPr>
          <a:lstStyle/>
          <a:p>
            <a:pPr fontAlgn="base">
              <a:spcBef>
                <a:spcPct val="0"/>
              </a:spcBef>
              <a:spcAft>
                <a:spcPct val="0"/>
              </a:spcAft>
              <a:defRPr/>
            </a:pPr>
            <a:fld id="{5F022D67-B6E1-4BFD-B491-C53D2455AE9B}" type="slidenum">
              <a:rPr lang="en-US" sz="700" cap="all" smtClean="0">
                <a:solidFill>
                  <a:srgbClr val="6D7D80"/>
                </a:solidFill>
                <a:ea typeface="Arial Unicode MS" pitchFamily="34" charset="-128"/>
                <a:cs typeface="Arial Unicode MS" pitchFamily="34" charset="-128"/>
              </a:rPr>
              <a:pPr fontAlgn="base">
                <a:spcBef>
                  <a:spcPct val="0"/>
                </a:spcBef>
                <a:spcAft>
                  <a:spcPct val="0"/>
                </a:spcAft>
                <a:defRPr/>
              </a:pPr>
              <a:t>‹#›</a:t>
            </a:fld>
            <a:endParaRPr lang="en-US" sz="700" cap="all" dirty="0">
              <a:solidFill>
                <a:srgbClr val="6D7D80"/>
              </a:solidFill>
              <a:ea typeface="Arial Unicode MS" pitchFamily="34" charset="-128"/>
              <a:cs typeface="Arial Unicode MS" pitchFamily="34" charset="-128"/>
            </a:endParaRPr>
          </a:p>
        </p:txBody>
      </p:sp>
      <p:sp>
        <p:nvSpPr>
          <p:cNvPr id="11" name="TextBox 10"/>
          <p:cNvSpPr txBox="1"/>
          <p:nvPr/>
        </p:nvSpPr>
        <p:spPr bwMode="black">
          <a:xfrm>
            <a:off x="1251787" y="4878526"/>
            <a:ext cx="6649154" cy="250796"/>
          </a:xfrm>
          <a:prstGeom prst="rect">
            <a:avLst/>
          </a:prstGeom>
          <a:noFill/>
        </p:spPr>
        <p:txBody>
          <a:bodyPr wrap="square" rtlCol="0">
            <a:noAutofit/>
          </a:bodyPr>
          <a:lstStyle/>
          <a:p>
            <a:pPr algn="ctr" fontAlgn="base">
              <a:spcBef>
                <a:spcPct val="0"/>
              </a:spcBef>
              <a:spcAft>
                <a:spcPct val="0"/>
              </a:spcAft>
              <a:defRPr/>
            </a:pPr>
            <a:r>
              <a:rPr lang="en-US" sz="700" cap="all" dirty="0" smtClean="0">
                <a:solidFill>
                  <a:srgbClr val="6D7D80"/>
                </a:solidFill>
                <a:ea typeface="Arial Unicode MS" pitchFamily="34" charset="-128"/>
                <a:cs typeface="Arial Unicode MS" pitchFamily="34" charset="-128"/>
              </a:rPr>
              <a:t>© 2015 CA. All rights reserved.</a:t>
            </a:r>
          </a:p>
        </p:txBody>
      </p:sp>
      <p:grpSp>
        <p:nvGrpSpPr>
          <p:cNvPr id="24" name="Group 23"/>
          <p:cNvGrpSpPr/>
          <p:nvPr/>
        </p:nvGrpSpPr>
        <p:grpSpPr bwMode="invGray">
          <a:xfrm>
            <a:off x="8186785" y="4475798"/>
            <a:ext cx="509587" cy="423471"/>
            <a:chOff x="8186738" y="4479925"/>
            <a:chExt cx="509587" cy="423863"/>
          </a:xfrm>
        </p:grpSpPr>
        <p:sp>
          <p:nvSpPr>
            <p:cNvPr id="1027" name="AutoShape 3"/>
            <p:cNvSpPr>
              <a:spLocks noChangeAspect="1" noChangeArrowheads="1" noTextEdit="1"/>
            </p:cNvSpPr>
            <p:nvPr userDrawn="1"/>
          </p:nvSpPr>
          <p:spPr bwMode="invGray">
            <a:xfrm>
              <a:off x="8186738" y="4479925"/>
              <a:ext cx="509587"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9" name="Freeform 5"/>
            <p:cNvSpPr>
              <a:spLocks noEditPoints="1"/>
            </p:cNvSpPr>
            <p:nvPr userDrawn="1"/>
          </p:nvSpPr>
          <p:spPr bwMode="invGray">
            <a:xfrm>
              <a:off x="8651875" y="4737100"/>
              <a:ext cx="30162" cy="30163"/>
            </a:xfrm>
            <a:custGeom>
              <a:avLst/>
              <a:gdLst/>
              <a:ahLst/>
              <a:cxnLst>
                <a:cxn ang="0">
                  <a:pos x="95" y="58"/>
                </a:cxn>
                <a:cxn ang="0">
                  <a:pos x="95" y="58"/>
                </a:cxn>
                <a:cxn ang="0">
                  <a:pos x="81" y="58"/>
                </a:cxn>
                <a:cxn ang="0">
                  <a:pos x="81" y="91"/>
                </a:cxn>
                <a:cxn ang="0">
                  <a:pos x="95" y="91"/>
                </a:cxn>
                <a:cxn ang="0">
                  <a:pos x="115" y="75"/>
                </a:cxn>
                <a:cxn ang="0">
                  <a:pos x="95" y="58"/>
                </a:cxn>
                <a:cxn ang="0">
                  <a:pos x="95" y="58"/>
                </a:cxn>
                <a:cxn ang="0">
                  <a:pos x="125" y="152"/>
                </a:cxn>
                <a:cxn ang="0">
                  <a:pos x="125" y="152"/>
                </a:cxn>
                <a:cxn ang="0">
                  <a:pos x="92" y="105"/>
                </a:cxn>
                <a:cxn ang="0">
                  <a:pos x="81" y="105"/>
                </a:cxn>
                <a:cxn ang="0">
                  <a:pos x="81" y="150"/>
                </a:cxn>
                <a:cxn ang="0">
                  <a:pos x="62" y="150"/>
                </a:cxn>
                <a:cxn ang="0">
                  <a:pos x="62" y="41"/>
                </a:cxn>
                <a:cxn ang="0">
                  <a:pos x="95" y="41"/>
                </a:cxn>
                <a:cxn ang="0">
                  <a:pos x="134" y="73"/>
                </a:cxn>
                <a:cxn ang="0">
                  <a:pos x="112" y="103"/>
                </a:cxn>
                <a:cxn ang="0">
                  <a:pos x="143" y="147"/>
                </a:cxn>
                <a:cxn ang="0">
                  <a:pos x="125" y="152"/>
                </a:cxn>
                <a:cxn ang="0">
                  <a:pos x="125" y="152"/>
                </a:cxn>
                <a:cxn ang="0">
                  <a:pos x="96" y="12"/>
                </a:cxn>
                <a:cxn ang="0">
                  <a:pos x="96" y="12"/>
                </a:cxn>
                <a:cxn ang="0">
                  <a:pos x="14" y="99"/>
                </a:cxn>
                <a:cxn ang="0">
                  <a:pos x="96" y="186"/>
                </a:cxn>
                <a:cxn ang="0">
                  <a:pos x="179" y="99"/>
                </a:cxn>
                <a:cxn ang="0">
                  <a:pos x="96" y="12"/>
                </a:cxn>
                <a:cxn ang="0">
                  <a:pos x="96" y="12"/>
                </a:cxn>
                <a:cxn ang="0">
                  <a:pos x="96" y="198"/>
                </a:cxn>
                <a:cxn ang="0">
                  <a:pos x="96" y="198"/>
                </a:cxn>
                <a:cxn ang="0">
                  <a:pos x="0" y="99"/>
                </a:cxn>
                <a:cxn ang="0">
                  <a:pos x="96" y="0"/>
                </a:cxn>
                <a:cxn ang="0">
                  <a:pos x="192" y="99"/>
                </a:cxn>
                <a:cxn ang="0">
                  <a:pos x="96" y="198"/>
                </a:cxn>
              </a:cxnLst>
              <a:rect l="0" t="0" r="r" b="b"/>
              <a:pathLst>
                <a:path w="192" h="198">
                  <a:moveTo>
                    <a:pt x="95" y="58"/>
                  </a:moveTo>
                  <a:lnTo>
                    <a:pt x="95" y="58"/>
                  </a:lnTo>
                  <a:lnTo>
                    <a:pt x="81" y="58"/>
                  </a:lnTo>
                  <a:lnTo>
                    <a:pt x="81" y="91"/>
                  </a:lnTo>
                  <a:lnTo>
                    <a:pt x="95" y="91"/>
                  </a:lnTo>
                  <a:cubicBezTo>
                    <a:pt x="107" y="91"/>
                    <a:pt x="115" y="85"/>
                    <a:pt x="115" y="75"/>
                  </a:cubicBezTo>
                  <a:cubicBezTo>
                    <a:pt x="115" y="64"/>
                    <a:pt x="108" y="58"/>
                    <a:pt x="95" y="58"/>
                  </a:cubicBezTo>
                  <a:lnTo>
                    <a:pt x="95" y="58"/>
                  </a:lnTo>
                  <a:close/>
                  <a:moveTo>
                    <a:pt x="125" y="152"/>
                  </a:moveTo>
                  <a:lnTo>
                    <a:pt x="125" y="152"/>
                  </a:lnTo>
                  <a:lnTo>
                    <a:pt x="92" y="105"/>
                  </a:lnTo>
                  <a:lnTo>
                    <a:pt x="81" y="105"/>
                  </a:lnTo>
                  <a:lnTo>
                    <a:pt x="81" y="150"/>
                  </a:lnTo>
                  <a:lnTo>
                    <a:pt x="62" y="150"/>
                  </a:lnTo>
                  <a:lnTo>
                    <a:pt x="62" y="41"/>
                  </a:lnTo>
                  <a:lnTo>
                    <a:pt x="95" y="41"/>
                  </a:lnTo>
                  <a:cubicBezTo>
                    <a:pt x="118" y="41"/>
                    <a:pt x="134" y="53"/>
                    <a:pt x="134" y="73"/>
                  </a:cubicBezTo>
                  <a:cubicBezTo>
                    <a:pt x="134" y="89"/>
                    <a:pt x="125" y="99"/>
                    <a:pt x="112" y="103"/>
                  </a:cubicBezTo>
                  <a:lnTo>
                    <a:pt x="143" y="147"/>
                  </a:lnTo>
                  <a:lnTo>
                    <a:pt x="125" y="152"/>
                  </a:lnTo>
                  <a:lnTo>
                    <a:pt x="125" y="152"/>
                  </a:lnTo>
                  <a:close/>
                  <a:moveTo>
                    <a:pt x="96" y="12"/>
                  </a:moveTo>
                  <a:lnTo>
                    <a:pt x="96" y="12"/>
                  </a:lnTo>
                  <a:cubicBezTo>
                    <a:pt x="51" y="12"/>
                    <a:pt x="14" y="43"/>
                    <a:pt x="14" y="99"/>
                  </a:cubicBezTo>
                  <a:cubicBezTo>
                    <a:pt x="14" y="155"/>
                    <a:pt x="51" y="186"/>
                    <a:pt x="96" y="186"/>
                  </a:cubicBezTo>
                  <a:cubicBezTo>
                    <a:pt x="142" y="186"/>
                    <a:pt x="179" y="155"/>
                    <a:pt x="179" y="99"/>
                  </a:cubicBezTo>
                  <a:cubicBezTo>
                    <a:pt x="179" y="43"/>
                    <a:pt x="142" y="12"/>
                    <a:pt x="96" y="12"/>
                  </a:cubicBezTo>
                  <a:lnTo>
                    <a:pt x="96" y="12"/>
                  </a:lnTo>
                  <a:close/>
                  <a:moveTo>
                    <a:pt x="96" y="198"/>
                  </a:moveTo>
                  <a:lnTo>
                    <a:pt x="96" y="198"/>
                  </a:lnTo>
                  <a:cubicBezTo>
                    <a:pt x="39" y="198"/>
                    <a:pt x="0" y="158"/>
                    <a:pt x="0" y="99"/>
                  </a:cubicBezTo>
                  <a:cubicBezTo>
                    <a:pt x="0" y="41"/>
                    <a:pt x="40" y="0"/>
                    <a:pt x="96" y="0"/>
                  </a:cubicBezTo>
                  <a:cubicBezTo>
                    <a:pt x="153" y="0"/>
                    <a:pt x="192" y="40"/>
                    <a:pt x="192" y="99"/>
                  </a:cubicBezTo>
                  <a:cubicBezTo>
                    <a:pt x="192" y="158"/>
                    <a:pt x="152" y="198"/>
                    <a:pt x="96"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0" name="Freeform 6"/>
            <p:cNvSpPr>
              <a:spLocks/>
            </p:cNvSpPr>
            <p:nvPr userDrawn="1"/>
          </p:nvSpPr>
          <p:spPr bwMode="invGray">
            <a:xfrm>
              <a:off x="8186738" y="4819650"/>
              <a:ext cx="28575" cy="66675"/>
            </a:xfrm>
            <a:custGeom>
              <a:avLst/>
              <a:gdLst/>
              <a:ahLst/>
              <a:cxnLst>
                <a:cxn ang="0">
                  <a:pos x="44" y="108"/>
                </a:cxn>
                <a:cxn ang="0">
                  <a:pos x="44" y="108"/>
                </a:cxn>
                <a:cxn ang="0">
                  <a:pos x="44" y="0"/>
                </a:cxn>
                <a:cxn ang="0">
                  <a:pos x="121" y="0"/>
                </a:cxn>
                <a:cxn ang="0">
                  <a:pos x="121" y="108"/>
                </a:cxn>
                <a:cxn ang="0">
                  <a:pos x="184" y="108"/>
                </a:cxn>
                <a:cxn ang="0">
                  <a:pos x="184" y="170"/>
                </a:cxn>
                <a:cxn ang="0">
                  <a:pos x="121" y="170"/>
                </a:cxn>
                <a:cxn ang="0">
                  <a:pos x="121" y="353"/>
                </a:cxn>
                <a:cxn ang="0">
                  <a:pos x="149" y="376"/>
                </a:cxn>
                <a:cxn ang="0">
                  <a:pos x="184" y="370"/>
                </a:cxn>
                <a:cxn ang="0">
                  <a:pos x="184" y="433"/>
                </a:cxn>
                <a:cxn ang="0">
                  <a:pos x="123" y="438"/>
                </a:cxn>
                <a:cxn ang="0">
                  <a:pos x="44" y="363"/>
                </a:cxn>
                <a:cxn ang="0">
                  <a:pos x="44" y="170"/>
                </a:cxn>
                <a:cxn ang="0">
                  <a:pos x="0" y="170"/>
                </a:cxn>
                <a:cxn ang="0">
                  <a:pos x="0" y="108"/>
                </a:cxn>
                <a:cxn ang="0">
                  <a:pos x="44" y="108"/>
                </a:cxn>
              </a:cxnLst>
              <a:rect l="0" t="0" r="r" b="b"/>
              <a:pathLst>
                <a:path w="184" h="438">
                  <a:moveTo>
                    <a:pt x="44" y="108"/>
                  </a:moveTo>
                  <a:lnTo>
                    <a:pt x="44" y="108"/>
                  </a:lnTo>
                  <a:lnTo>
                    <a:pt x="44" y="0"/>
                  </a:lnTo>
                  <a:lnTo>
                    <a:pt x="121" y="0"/>
                  </a:lnTo>
                  <a:lnTo>
                    <a:pt x="121" y="108"/>
                  </a:lnTo>
                  <a:lnTo>
                    <a:pt x="184" y="108"/>
                  </a:lnTo>
                  <a:lnTo>
                    <a:pt x="184" y="170"/>
                  </a:lnTo>
                  <a:lnTo>
                    <a:pt x="121" y="170"/>
                  </a:lnTo>
                  <a:lnTo>
                    <a:pt x="121" y="353"/>
                  </a:lnTo>
                  <a:cubicBezTo>
                    <a:pt x="121" y="371"/>
                    <a:pt x="130" y="376"/>
                    <a:pt x="149" y="376"/>
                  </a:cubicBezTo>
                  <a:cubicBezTo>
                    <a:pt x="160" y="376"/>
                    <a:pt x="173" y="372"/>
                    <a:pt x="184" y="370"/>
                  </a:cubicBezTo>
                  <a:lnTo>
                    <a:pt x="184" y="433"/>
                  </a:lnTo>
                  <a:cubicBezTo>
                    <a:pt x="163" y="436"/>
                    <a:pt x="144" y="438"/>
                    <a:pt x="123" y="438"/>
                  </a:cubicBezTo>
                  <a:cubicBezTo>
                    <a:pt x="66" y="438"/>
                    <a:pt x="44" y="410"/>
                    <a:pt x="44" y="363"/>
                  </a:cubicBezTo>
                  <a:lnTo>
                    <a:pt x="44" y="170"/>
                  </a:lnTo>
                  <a:lnTo>
                    <a:pt x="0" y="170"/>
                  </a:lnTo>
                  <a:lnTo>
                    <a:pt x="0" y="108"/>
                  </a:lnTo>
                  <a:lnTo>
                    <a:pt x="44" y="1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1" name="Freeform 7"/>
            <p:cNvSpPr>
              <a:spLocks noEditPoints="1"/>
            </p:cNvSpPr>
            <p:nvPr userDrawn="1"/>
          </p:nvSpPr>
          <p:spPr bwMode="invGray">
            <a:xfrm>
              <a:off x="8220075" y="4835525"/>
              <a:ext cx="41275" cy="50800"/>
            </a:xfrm>
            <a:custGeom>
              <a:avLst/>
              <a:gdLst/>
              <a:ahLst/>
              <a:cxnLst>
                <a:cxn ang="0">
                  <a:pos x="200" y="129"/>
                </a:cxn>
                <a:cxn ang="0">
                  <a:pos x="200" y="129"/>
                </a:cxn>
                <a:cxn ang="0">
                  <a:pos x="138" y="58"/>
                </a:cxn>
                <a:cxn ang="0">
                  <a:pos x="76" y="129"/>
                </a:cxn>
                <a:cxn ang="0">
                  <a:pos x="200" y="129"/>
                </a:cxn>
                <a:cxn ang="0">
                  <a:pos x="200" y="129"/>
                </a:cxn>
                <a:cxn ang="0">
                  <a:pos x="76" y="181"/>
                </a:cxn>
                <a:cxn ang="0">
                  <a:pos x="76" y="181"/>
                </a:cxn>
                <a:cxn ang="0">
                  <a:pos x="143" y="275"/>
                </a:cxn>
                <a:cxn ang="0">
                  <a:pos x="215" y="236"/>
                </a:cxn>
                <a:cxn ang="0">
                  <a:pos x="271" y="271"/>
                </a:cxn>
                <a:cxn ang="0">
                  <a:pos x="136" y="337"/>
                </a:cxn>
                <a:cxn ang="0">
                  <a:pos x="0" y="169"/>
                </a:cxn>
                <a:cxn ang="0">
                  <a:pos x="139" y="0"/>
                </a:cxn>
                <a:cxn ang="0">
                  <a:pos x="271" y="149"/>
                </a:cxn>
                <a:cxn ang="0">
                  <a:pos x="271" y="181"/>
                </a:cxn>
                <a:cxn ang="0">
                  <a:pos x="76" y="181"/>
                </a:cxn>
              </a:cxnLst>
              <a:rect l="0" t="0" r="r" b="b"/>
              <a:pathLst>
                <a:path w="271" h="337">
                  <a:moveTo>
                    <a:pt x="200" y="129"/>
                  </a:moveTo>
                  <a:lnTo>
                    <a:pt x="200" y="129"/>
                  </a:lnTo>
                  <a:cubicBezTo>
                    <a:pt x="199" y="84"/>
                    <a:pt x="175" y="58"/>
                    <a:pt x="138" y="58"/>
                  </a:cubicBezTo>
                  <a:cubicBezTo>
                    <a:pt x="101" y="58"/>
                    <a:pt x="77" y="84"/>
                    <a:pt x="76" y="129"/>
                  </a:cubicBezTo>
                  <a:lnTo>
                    <a:pt x="200" y="129"/>
                  </a:lnTo>
                  <a:lnTo>
                    <a:pt x="200" y="129"/>
                  </a:lnTo>
                  <a:close/>
                  <a:moveTo>
                    <a:pt x="76" y="181"/>
                  </a:moveTo>
                  <a:lnTo>
                    <a:pt x="76" y="181"/>
                  </a:lnTo>
                  <a:cubicBezTo>
                    <a:pt x="77" y="249"/>
                    <a:pt x="107" y="275"/>
                    <a:pt x="143" y="275"/>
                  </a:cubicBezTo>
                  <a:cubicBezTo>
                    <a:pt x="179" y="275"/>
                    <a:pt x="196" y="258"/>
                    <a:pt x="215" y="236"/>
                  </a:cubicBezTo>
                  <a:lnTo>
                    <a:pt x="271" y="271"/>
                  </a:lnTo>
                  <a:cubicBezTo>
                    <a:pt x="241" y="317"/>
                    <a:pt x="198" y="337"/>
                    <a:pt x="136" y="337"/>
                  </a:cubicBezTo>
                  <a:cubicBezTo>
                    <a:pt x="52" y="337"/>
                    <a:pt x="0" y="272"/>
                    <a:pt x="0" y="169"/>
                  </a:cubicBezTo>
                  <a:cubicBezTo>
                    <a:pt x="0" y="66"/>
                    <a:pt x="52" y="0"/>
                    <a:pt x="139" y="0"/>
                  </a:cubicBezTo>
                  <a:cubicBezTo>
                    <a:pt x="223" y="0"/>
                    <a:pt x="271" y="72"/>
                    <a:pt x="271" y="149"/>
                  </a:cubicBezTo>
                  <a:lnTo>
                    <a:pt x="271" y="181"/>
                  </a:lnTo>
                  <a:lnTo>
                    <a:pt x="76"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2" name="Freeform 8"/>
            <p:cNvSpPr>
              <a:spLocks/>
            </p:cNvSpPr>
            <p:nvPr userDrawn="1"/>
          </p:nvSpPr>
          <p:spPr bwMode="invGray">
            <a:xfrm>
              <a:off x="8269288" y="4835525"/>
              <a:ext cx="39687" cy="50800"/>
            </a:xfrm>
            <a:custGeom>
              <a:avLst/>
              <a:gdLst/>
              <a:ahLst/>
              <a:cxnLst>
                <a:cxn ang="0">
                  <a:pos x="203" y="112"/>
                </a:cxn>
                <a:cxn ang="0">
                  <a:pos x="203" y="112"/>
                </a:cxn>
                <a:cxn ang="0">
                  <a:pos x="140" y="63"/>
                </a:cxn>
                <a:cxn ang="0">
                  <a:pos x="77" y="169"/>
                </a:cxn>
                <a:cxn ang="0">
                  <a:pos x="143" y="275"/>
                </a:cxn>
                <a:cxn ang="0">
                  <a:pos x="211" y="223"/>
                </a:cxn>
                <a:cxn ang="0">
                  <a:pos x="269" y="256"/>
                </a:cxn>
                <a:cxn ang="0">
                  <a:pos x="140" y="337"/>
                </a:cxn>
                <a:cxn ang="0">
                  <a:pos x="0" y="169"/>
                </a:cxn>
                <a:cxn ang="0">
                  <a:pos x="140" y="0"/>
                </a:cxn>
                <a:cxn ang="0">
                  <a:pos x="267" y="87"/>
                </a:cxn>
                <a:cxn ang="0">
                  <a:pos x="203" y="112"/>
                </a:cxn>
              </a:cxnLst>
              <a:rect l="0" t="0" r="r" b="b"/>
              <a:pathLst>
                <a:path w="269" h="338">
                  <a:moveTo>
                    <a:pt x="203" y="112"/>
                  </a:moveTo>
                  <a:lnTo>
                    <a:pt x="203" y="112"/>
                  </a:lnTo>
                  <a:cubicBezTo>
                    <a:pt x="191" y="84"/>
                    <a:pt x="177" y="63"/>
                    <a:pt x="140" y="63"/>
                  </a:cubicBezTo>
                  <a:cubicBezTo>
                    <a:pt x="97" y="63"/>
                    <a:pt x="77" y="97"/>
                    <a:pt x="77" y="169"/>
                  </a:cubicBezTo>
                  <a:cubicBezTo>
                    <a:pt x="77" y="241"/>
                    <a:pt x="97" y="275"/>
                    <a:pt x="143" y="275"/>
                  </a:cubicBezTo>
                  <a:cubicBezTo>
                    <a:pt x="176" y="275"/>
                    <a:pt x="195" y="252"/>
                    <a:pt x="211" y="223"/>
                  </a:cubicBezTo>
                  <a:lnTo>
                    <a:pt x="269" y="256"/>
                  </a:lnTo>
                  <a:cubicBezTo>
                    <a:pt x="238" y="314"/>
                    <a:pt x="199" y="338"/>
                    <a:pt x="140" y="337"/>
                  </a:cubicBezTo>
                  <a:cubicBezTo>
                    <a:pt x="53" y="337"/>
                    <a:pt x="0" y="272"/>
                    <a:pt x="0" y="169"/>
                  </a:cubicBezTo>
                  <a:cubicBezTo>
                    <a:pt x="0" y="66"/>
                    <a:pt x="53" y="0"/>
                    <a:pt x="140" y="0"/>
                  </a:cubicBezTo>
                  <a:cubicBezTo>
                    <a:pt x="201" y="0"/>
                    <a:pt x="249" y="33"/>
                    <a:pt x="267" y="87"/>
                  </a:cubicBezTo>
                  <a:lnTo>
                    <a:pt x="203"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3" name="Freeform 9"/>
            <p:cNvSpPr>
              <a:spLocks/>
            </p:cNvSpPr>
            <p:nvPr userDrawn="1"/>
          </p:nvSpPr>
          <p:spPr bwMode="invGray">
            <a:xfrm>
              <a:off x="8318500" y="4816475"/>
              <a:ext cx="39687" cy="69850"/>
            </a:xfrm>
            <a:custGeom>
              <a:avLst/>
              <a:gdLst/>
              <a:ahLst/>
              <a:cxnLst>
                <a:cxn ang="0">
                  <a:pos x="0" y="450"/>
                </a:cxn>
                <a:cxn ang="0">
                  <a:pos x="0" y="450"/>
                </a:cxn>
                <a:cxn ang="0">
                  <a:pos x="0" y="0"/>
                </a:cxn>
                <a:cxn ang="0">
                  <a:pos x="76" y="0"/>
                </a:cxn>
                <a:cxn ang="0">
                  <a:pos x="76" y="160"/>
                </a:cxn>
                <a:cxn ang="0">
                  <a:pos x="169" y="119"/>
                </a:cxn>
                <a:cxn ang="0">
                  <a:pos x="265" y="228"/>
                </a:cxn>
                <a:cxn ang="0">
                  <a:pos x="265" y="450"/>
                </a:cxn>
                <a:cxn ang="0">
                  <a:pos x="188" y="450"/>
                </a:cxn>
                <a:cxn ang="0">
                  <a:pos x="188" y="239"/>
                </a:cxn>
                <a:cxn ang="0">
                  <a:pos x="148" y="182"/>
                </a:cxn>
                <a:cxn ang="0">
                  <a:pos x="76" y="216"/>
                </a:cxn>
                <a:cxn ang="0">
                  <a:pos x="76" y="450"/>
                </a:cxn>
                <a:cxn ang="0">
                  <a:pos x="0" y="450"/>
                </a:cxn>
              </a:cxnLst>
              <a:rect l="0" t="0" r="r" b="b"/>
              <a:pathLst>
                <a:path w="265" h="450">
                  <a:moveTo>
                    <a:pt x="0" y="450"/>
                  </a:moveTo>
                  <a:lnTo>
                    <a:pt x="0" y="450"/>
                  </a:lnTo>
                  <a:lnTo>
                    <a:pt x="0" y="0"/>
                  </a:lnTo>
                  <a:lnTo>
                    <a:pt x="76" y="0"/>
                  </a:lnTo>
                  <a:lnTo>
                    <a:pt x="76" y="160"/>
                  </a:lnTo>
                  <a:cubicBezTo>
                    <a:pt x="100" y="141"/>
                    <a:pt x="131" y="119"/>
                    <a:pt x="169" y="119"/>
                  </a:cubicBezTo>
                  <a:cubicBezTo>
                    <a:pt x="234" y="119"/>
                    <a:pt x="265" y="162"/>
                    <a:pt x="265" y="228"/>
                  </a:cubicBezTo>
                  <a:lnTo>
                    <a:pt x="265" y="450"/>
                  </a:lnTo>
                  <a:lnTo>
                    <a:pt x="188" y="450"/>
                  </a:lnTo>
                  <a:lnTo>
                    <a:pt x="188" y="239"/>
                  </a:lnTo>
                  <a:cubicBezTo>
                    <a:pt x="188" y="196"/>
                    <a:pt x="174" y="182"/>
                    <a:pt x="148" y="182"/>
                  </a:cubicBezTo>
                  <a:cubicBezTo>
                    <a:pt x="115" y="182"/>
                    <a:pt x="90" y="201"/>
                    <a:pt x="76" y="216"/>
                  </a:cubicBezTo>
                  <a:lnTo>
                    <a:pt x="76" y="450"/>
                  </a:lnTo>
                  <a:lnTo>
                    <a:pt x="0" y="4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4" name="Freeform 10"/>
            <p:cNvSpPr>
              <a:spLocks/>
            </p:cNvSpPr>
            <p:nvPr userDrawn="1"/>
          </p:nvSpPr>
          <p:spPr bwMode="invGray">
            <a:xfrm>
              <a:off x="8370888" y="4835525"/>
              <a:ext cx="39687" cy="50800"/>
            </a:xfrm>
            <a:custGeom>
              <a:avLst/>
              <a:gdLst/>
              <a:ahLst/>
              <a:cxnLst>
                <a:cxn ang="0">
                  <a:pos x="0" y="331"/>
                </a:cxn>
                <a:cxn ang="0">
                  <a:pos x="0" y="331"/>
                </a:cxn>
                <a:cxn ang="0">
                  <a:pos x="0" y="7"/>
                </a:cxn>
                <a:cxn ang="0">
                  <a:pos x="70" y="7"/>
                </a:cxn>
                <a:cxn ang="0">
                  <a:pos x="70" y="41"/>
                </a:cxn>
                <a:cxn ang="0">
                  <a:pos x="169" y="0"/>
                </a:cxn>
                <a:cxn ang="0">
                  <a:pos x="265" y="109"/>
                </a:cxn>
                <a:cxn ang="0">
                  <a:pos x="265" y="331"/>
                </a:cxn>
                <a:cxn ang="0">
                  <a:pos x="188" y="331"/>
                </a:cxn>
                <a:cxn ang="0">
                  <a:pos x="188" y="120"/>
                </a:cxn>
                <a:cxn ang="0">
                  <a:pos x="148" y="63"/>
                </a:cxn>
                <a:cxn ang="0">
                  <a:pos x="77" y="97"/>
                </a:cxn>
                <a:cxn ang="0">
                  <a:pos x="77" y="331"/>
                </a:cxn>
                <a:cxn ang="0">
                  <a:pos x="0" y="331"/>
                </a:cxn>
              </a:cxnLst>
              <a:rect l="0" t="0" r="r" b="b"/>
              <a:pathLst>
                <a:path w="265" h="331">
                  <a:moveTo>
                    <a:pt x="0" y="331"/>
                  </a:moveTo>
                  <a:lnTo>
                    <a:pt x="0" y="331"/>
                  </a:lnTo>
                  <a:lnTo>
                    <a:pt x="0" y="7"/>
                  </a:lnTo>
                  <a:lnTo>
                    <a:pt x="70" y="7"/>
                  </a:lnTo>
                  <a:lnTo>
                    <a:pt x="70" y="41"/>
                  </a:lnTo>
                  <a:cubicBezTo>
                    <a:pt x="99" y="22"/>
                    <a:pt x="132" y="0"/>
                    <a:pt x="169" y="0"/>
                  </a:cubicBezTo>
                  <a:cubicBezTo>
                    <a:pt x="234" y="0"/>
                    <a:pt x="265" y="43"/>
                    <a:pt x="265" y="109"/>
                  </a:cubicBezTo>
                  <a:lnTo>
                    <a:pt x="265" y="331"/>
                  </a:lnTo>
                  <a:lnTo>
                    <a:pt x="188" y="331"/>
                  </a:lnTo>
                  <a:lnTo>
                    <a:pt x="188" y="120"/>
                  </a:lnTo>
                  <a:cubicBezTo>
                    <a:pt x="188" y="77"/>
                    <a:pt x="174" y="63"/>
                    <a:pt x="148" y="63"/>
                  </a:cubicBezTo>
                  <a:cubicBezTo>
                    <a:pt x="115" y="63"/>
                    <a:pt x="89" y="82"/>
                    <a:pt x="77" y="97"/>
                  </a:cubicBezTo>
                  <a:lnTo>
                    <a:pt x="77" y="331"/>
                  </a:lnTo>
                  <a:lnTo>
                    <a:pt x="0" y="33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5" name="Freeform 11"/>
            <p:cNvSpPr>
              <a:spLocks noEditPoints="1"/>
            </p:cNvSpPr>
            <p:nvPr userDrawn="1"/>
          </p:nvSpPr>
          <p:spPr bwMode="invGray">
            <a:xfrm>
              <a:off x="8418513" y="4835525"/>
              <a:ext cx="42862" cy="50800"/>
            </a:xfrm>
            <a:custGeom>
              <a:avLst/>
              <a:gdLst/>
              <a:ahLst/>
              <a:cxnLst>
                <a:cxn ang="0">
                  <a:pos x="140" y="63"/>
                </a:cxn>
                <a:cxn ang="0">
                  <a:pos x="140" y="63"/>
                </a:cxn>
                <a:cxn ang="0">
                  <a:pos x="77" y="169"/>
                </a:cxn>
                <a:cxn ang="0">
                  <a:pos x="140" y="275"/>
                </a:cxn>
                <a:cxn ang="0">
                  <a:pos x="203" y="169"/>
                </a:cxn>
                <a:cxn ang="0">
                  <a:pos x="140" y="63"/>
                </a:cxn>
                <a:cxn ang="0">
                  <a:pos x="140" y="63"/>
                </a:cxn>
                <a:cxn ang="0">
                  <a:pos x="140" y="0"/>
                </a:cxn>
                <a:cxn ang="0">
                  <a:pos x="140" y="0"/>
                </a:cxn>
                <a:cxn ang="0">
                  <a:pos x="280" y="169"/>
                </a:cxn>
                <a:cxn ang="0">
                  <a:pos x="140" y="337"/>
                </a:cxn>
                <a:cxn ang="0">
                  <a:pos x="0" y="169"/>
                </a:cxn>
                <a:cxn ang="0">
                  <a:pos x="140" y="0"/>
                </a:cxn>
              </a:cxnLst>
              <a:rect l="0" t="0" r="r" b="b"/>
              <a:pathLst>
                <a:path w="280" h="337">
                  <a:moveTo>
                    <a:pt x="140" y="63"/>
                  </a:moveTo>
                  <a:lnTo>
                    <a:pt x="140" y="63"/>
                  </a:lnTo>
                  <a:cubicBezTo>
                    <a:pt x="97" y="63"/>
                    <a:pt x="77" y="97"/>
                    <a:pt x="77" y="169"/>
                  </a:cubicBezTo>
                  <a:cubicBezTo>
                    <a:pt x="77" y="241"/>
                    <a:pt x="97" y="275"/>
                    <a:pt x="140" y="275"/>
                  </a:cubicBezTo>
                  <a:cubicBezTo>
                    <a:pt x="183" y="275"/>
                    <a:pt x="203" y="241"/>
                    <a:pt x="203" y="169"/>
                  </a:cubicBezTo>
                  <a:cubicBezTo>
                    <a:pt x="203" y="97"/>
                    <a:pt x="183" y="63"/>
                    <a:pt x="140" y="63"/>
                  </a:cubicBezTo>
                  <a:lnTo>
                    <a:pt x="140" y="63"/>
                  </a:lnTo>
                  <a:close/>
                  <a:moveTo>
                    <a:pt x="140" y="0"/>
                  </a:moveTo>
                  <a:lnTo>
                    <a:pt x="140" y="0"/>
                  </a:lnTo>
                  <a:cubicBezTo>
                    <a:pt x="227" y="0"/>
                    <a:pt x="280" y="66"/>
                    <a:pt x="280" y="169"/>
                  </a:cubicBezTo>
                  <a:cubicBezTo>
                    <a:pt x="280" y="272"/>
                    <a:pt x="227" y="337"/>
                    <a:pt x="140" y="337"/>
                  </a:cubicBezTo>
                  <a:cubicBezTo>
                    <a:pt x="53" y="337"/>
                    <a:pt x="0" y="272"/>
                    <a:pt x="0" y="169"/>
                  </a:cubicBezTo>
                  <a:cubicBezTo>
                    <a:pt x="0" y="66"/>
                    <a:pt x="53" y="0"/>
                    <a:pt x="1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6" name="Freeform 12"/>
            <p:cNvSpPr>
              <a:spLocks/>
            </p:cNvSpPr>
            <p:nvPr userDrawn="1"/>
          </p:nvSpPr>
          <p:spPr bwMode="invGray">
            <a:xfrm>
              <a:off x="8470900" y="4816475"/>
              <a:ext cx="12700" cy="69850"/>
            </a:xfrm>
            <a:custGeom>
              <a:avLst/>
              <a:gdLst/>
              <a:ahLst/>
              <a:cxnLst>
                <a:cxn ang="0">
                  <a:pos x="0" y="0"/>
                </a:cxn>
                <a:cxn ang="0">
                  <a:pos x="0" y="0"/>
                </a:cxn>
                <a:cxn ang="0">
                  <a:pos x="76" y="0"/>
                </a:cxn>
                <a:cxn ang="0">
                  <a:pos x="76" y="450"/>
                </a:cxn>
                <a:cxn ang="0">
                  <a:pos x="0" y="450"/>
                </a:cxn>
                <a:cxn ang="0">
                  <a:pos x="0" y="0"/>
                </a:cxn>
              </a:cxnLst>
              <a:rect l="0" t="0" r="r" b="b"/>
              <a:pathLst>
                <a:path w="76" h="450">
                  <a:moveTo>
                    <a:pt x="0" y="0"/>
                  </a:moveTo>
                  <a:lnTo>
                    <a:pt x="0" y="0"/>
                  </a:lnTo>
                  <a:lnTo>
                    <a:pt x="76" y="0"/>
                  </a:lnTo>
                  <a:lnTo>
                    <a:pt x="76" y="450"/>
                  </a:lnTo>
                  <a:lnTo>
                    <a:pt x="0" y="45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7" name="Freeform 13"/>
            <p:cNvSpPr>
              <a:spLocks noEditPoints="1"/>
            </p:cNvSpPr>
            <p:nvPr userDrawn="1"/>
          </p:nvSpPr>
          <p:spPr bwMode="invGray">
            <a:xfrm>
              <a:off x="8493125" y="4835525"/>
              <a:ext cx="41275" cy="50800"/>
            </a:xfrm>
            <a:custGeom>
              <a:avLst/>
              <a:gdLst/>
              <a:ahLst/>
              <a:cxnLst>
                <a:cxn ang="0">
                  <a:pos x="139" y="63"/>
                </a:cxn>
                <a:cxn ang="0">
                  <a:pos x="139" y="63"/>
                </a:cxn>
                <a:cxn ang="0">
                  <a:pos x="76" y="169"/>
                </a:cxn>
                <a:cxn ang="0">
                  <a:pos x="139" y="275"/>
                </a:cxn>
                <a:cxn ang="0">
                  <a:pos x="203" y="169"/>
                </a:cxn>
                <a:cxn ang="0">
                  <a:pos x="139" y="63"/>
                </a:cxn>
                <a:cxn ang="0">
                  <a:pos x="139" y="63"/>
                </a:cxn>
                <a:cxn ang="0">
                  <a:pos x="139" y="0"/>
                </a:cxn>
                <a:cxn ang="0">
                  <a:pos x="139" y="0"/>
                </a:cxn>
                <a:cxn ang="0">
                  <a:pos x="279" y="169"/>
                </a:cxn>
                <a:cxn ang="0">
                  <a:pos x="139" y="337"/>
                </a:cxn>
                <a:cxn ang="0">
                  <a:pos x="0" y="169"/>
                </a:cxn>
                <a:cxn ang="0">
                  <a:pos x="139" y="0"/>
                </a:cxn>
              </a:cxnLst>
              <a:rect l="0" t="0" r="r" b="b"/>
              <a:pathLst>
                <a:path w="279" h="337">
                  <a:moveTo>
                    <a:pt x="139" y="63"/>
                  </a:moveTo>
                  <a:lnTo>
                    <a:pt x="139" y="63"/>
                  </a:lnTo>
                  <a:cubicBezTo>
                    <a:pt x="97" y="63"/>
                    <a:pt x="76" y="97"/>
                    <a:pt x="76" y="169"/>
                  </a:cubicBezTo>
                  <a:cubicBezTo>
                    <a:pt x="76" y="241"/>
                    <a:pt x="97" y="275"/>
                    <a:pt x="139" y="275"/>
                  </a:cubicBezTo>
                  <a:cubicBezTo>
                    <a:pt x="182" y="275"/>
                    <a:pt x="203" y="241"/>
                    <a:pt x="203" y="169"/>
                  </a:cubicBezTo>
                  <a:cubicBezTo>
                    <a:pt x="203" y="97"/>
                    <a:pt x="182" y="63"/>
                    <a:pt x="139" y="63"/>
                  </a:cubicBezTo>
                  <a:lnTo>
                    <a:pt x="139" y="63"/>
                  </a:lnTo>
                  <a:close/>
                  <a:moveTo>
                    <a:pt x="139" y="0"/>
                  </a:moveTo>
                  <a:lnTo>
                    <a:pt x="139" y="0"/>
                  </a:lnTo>
                  <a:cubicBezTo>
                    <a:pt x="227" y="0"/>
                    <a:pt x="279" y="66"/>
                    <a:pt x="279" y="169"/>
                  </a:cubicBezTo>
                  <a:cubicBezTo>
                    <a:pt x="279" y="272"/>
                    <a:pt x="227" y="337"/>
                    <a:pt x="139" y="337"/>
                  </a:cubicBezTo>
                  <a:cubicBezTo>
                    <a:pt x="52" y="337"/>
                    <a:pt x="0" y="272"/>
                    <a:pt x="0" y="169"/>
                  </a:cubicBezTo>
                  <a:cubicBezTo>
                    <a:pt x="0" y="66"/>
                    <a:pt x="52" y="0"/>
                    <a:pt x="13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8" name="Freeform 14"/>
            <p:cNvSpPr>
              <a:spLocks noEditPoints="1"/>
            </p:cNvSpPr>
            <p:nvPr userDrawn="1"/>
          </p:nvSpPr>
          <p:spPr bwMode="invGray">
            <a:xfrm>
              <a:off x="8539163" y="4835525"/>
              <a:ext cx="44450" cy="68263"/>
            </a:xfrm>
            <a:custGeom>
              <a:avLst/>
              <a:gdLst/>
              <a:ahLst/>
              <a:cxnLst>
                <a:cxn ang="0">
                  <a:pos x="139" y="59"/>
                </a:cxn>
                <a:cxn ang="0">
                  <a:pos x="139" y="59"/>
                </a:cxn>
                <a:cxn ang="0">
                  <a:pos x="83" y="112"/>
                </a:cxn>
                <a:cxn ang="0">
                  <a:pos x="139" y="166"/>
                </a:cxn>
                <a:cxn ang="0">
                  <a:pos x="191" y="112"/>
                </a:cxn>
                <a:cxn ang="0">
                  <a:pos x="139" y="59"/>
                </a:cxn>
                <a:cxn ang="0">
                  <a:pos x="139" y="59"/>
                </a:cxn>
                <a:cxn ang="0">
                  <a:pos x="70" y="363"/>
                </a:cxn>
                <a:cxn ang="0">
                  <a:pos x="70" y="363"/>
                </a:cxn>
                <a:cxn ang="0">
                  <a:pos x="156" y="399"/>
                </a:cxn>
                <a:cxn ang="0">
                  <a:pos x="222" y="363"/>
                </a:cxn>
                <a:cxn ang="0">
                  <a:pos x="125" y="326"/>
                </a:cxn>
                <a:cxn ang="0">
                  <a:pos x="70" y="363"/>
                </a:cxn>
                <a:cxn ang="0">
                  <a:pos x="70" y="363"/>
                </a:cxn>
                <a:cxn ang="0">
                  <a:pos x="294" y="54"/>
                </a:cxn>
                <a:cxn ang="0">
                  <a:pos x="294" y="54"/>
                </a:cxn>
                <a:cxn ang="0">
                  <a:pos x="245" y="61"/>
                </a:cxn>
                <a:cxn ang="0">
                  <a:pos x="262" y="119"/>
                </a:cxn>
                <a:cxn ang="0">
                  <a:pos x="141" y="223"/>
                </a:cxn>
                <a:cxn ang="0">
                  <a:pos x="81" y="243"/>
                </a:cxn>
                <a:cxn ang="0">
                  <a:pos x="292" y="354"/>
                </a:cxn>
                <a:cxn ang="0">
                  <a:pos x="143" y="451"/>
                </a:cxn>
                <a:cxn ang="0">
                  <a:pos x="0" y="373"/>
                </a:cxn>
                <a:cxn ang="0">
                  <a:pos x="58" y="313"/>
                </a:cxn>
                <a:cxn ang="0">
                  <a:pos x="58" y="312"/>
                </a:cxn>
                <a:cxn ang="0">
                  <a:pos x="10" y="259"/>
                </a:cxn>
                <a:cxn ang="0">
                  <a:pos x="60" y="200"/>
                </a:cxn>
                <a:cxn ang="0">
                  <a:pos x="13" y="114"/>
                </a:cxn>
                <a:cxn ang="0">
                  <a:pos x="140" y="1"/>
                </a:cxn>
                <a:cxn ang="0">
                  <a:pos x="219" y="30"/>
                </a:cxn>
                <a:cxn ang="0">
                  <a:pos x="294" y="1"/>
                </a:cxn>
                <a:cxn ang="0">
                  <a:pos x="294" y="54"/>
                </a:cxn>
              </a:cxnLst>
              <a:rect l="0" t="0" r="r" b="b"/>
              <a:pathLst>
                <a:path w="294" h="451">
                  <a:moveTo>
                    <a:pt x="139" y="59"/>
                  </a:moveTo>
                  <a:lnTo>
                    <a:pt x="139" y="59"/>
                  </a:lnTo>
                  <a:cubicBezTo>
                    <a:pt x="106" y="59"/>
                    <a:pt x="83" y="83"/>
                    <a:pt x="83" y="112"/>
                  </a:cubicBezTo>
                  <a:cubicBezTo>
                    <a:pt x="83" y="142"/>
                    <a:pt x="106" y="166"/>
                    <a:pt x="139" y="166"/>
                  </a:cubicBezTo>
                  <a:cubicBezTo>
                    <a:pt x="168" y="166"/>
                    <a:pt x="191" y="142"/>
                    <a:pt x="191" y="112"/>
                  </a:cubicBezTo>
                  <a:cubicBezTo>
                    <a:pt x="191" y="83"/>
                    <a:pt x="168" y="59"/>
                    <a:pt x="139" y="59"/>
                  </a:cubicBezTo>
                  <a:lnTo>
                    <a:pt x="139" y="59"/>
                  </a:lnTo>
                  <a:close/>
                  <a:moveTo>
                    <a:pt x="70" y="363"/>
                  </a:moveTo>
                  <a:lnTo>
                    <a:pt x="70" y="363"/>
                  </a:lnTo>
                  <a:cubicBezTo>
                    <a:pt x="70" y="388"/>
                    <a:pt x="91" y="399"/>
                    <a:pt x="156" y="399"/>
                  </a:cubicBezTo>
                  <a:cubicBezTo>
                    <a:pt x="205" y="399"/>
                    <a:pt x="222" y="374"/>
                    <a:pt x="222" y="363"/>
                  </a:cubicBezTo>
                  <a:cubicBezTo>
                    <a:pt x="222" y="348"/>
                    <a:pt x="199" y="326"/>
                    <a:pt x="125" y="326"/>
                  </a:cubicBezTo>
                  <a:cubicBezTo>
                    <a:pt x="83" y="326"/>
                    <a:pt x="70" y="349"/>
                    <a:pt x="70" y="363"/>
                  </a:cubicBezTo>
                  <a:lnTo>
                    <a:pt x="70" y="363"/>
                  </a:lnTo>
                  <a:close/>
                  <a:moveTo>
                    <a:pt x="294" y="54"/>
                  </a:moveTo>
                  <a:lnTo>
                    <a:pt x="294" y="54"/>
                  </a:lnTo>
                  <a:cubicBezTo>
                    <a:pt x="276" y="54"/>
                    <a:pt x="257" y="54"/>
                    <a:pt x="245" y="61"/>
                  </a:cubicBezTo>
                  <a:cubicBezTo>
                    <a:pt x="255" y="75"/>
                    <a:pt x="262" y="94"/>
                    <a:pt x="262" y="119"/>
                  </a:cubicBezTo>
                  <a:cubicBezTo>
                    <a:pt x="262" y="180"/>
                    <a:pt x="221" y="223"/>
                    <a:pt x="141" y="223"/>
                  </a:cubicBezTo>
                  <a:cubicBezTo>
                    <a:pt x="107" y="223"/>
                    <a:pt x="81" y="225"/>
                    <a:pt x="81" y="243"/>
                  </a:cubicBezTo>
                  <a:cubicBezTo>
                    <a:pt x="81" y="296"/>
                    <a:pt x="292" y="225"/>
                    <a:pt x="292" y="354"/>
                  </a:cubicBezTo>
                  <a:cubicBezTo>
                    <a:pt x="292" y="400"/>
                    <a:pt x="246" y="451"/>
                    <a:pt x="143" y="451"/>
                  </a:cubicBezTo>
                  <a:cubicBezTo>
                    <a:pt x="57" y="451"/>
                    <a:pt x="0" y="424"/>
                    <a:pt x="0" y="373"/>
                  </a:cubicBezTo>
                  <a:cubicBezTo>
                    <a:pt x="0" y="333"/>
                    <a:pt x="30" y="313"/>
                    <a:pt x="58" y="313"/>
                  </a:cubicBezTo>
                  <a:lnTo>
                    <a:pt x="58" y="312"/>
                  </a:lnTo>
                  <a:cubicBezTo>
                    <a:pt x="43" y="303"/>
                    <a:pt x="10" y="295"/>
                    <a:pt x="10" y="259"/>
                  </a:cubicBezTo>
                  <a:cubicBezTo>
                    <a:pt x="10" y="228"/>
                    <a:pt x="46" y="205"/>
                    <a:pt x="60" y="200"/>
                  </a:cubicBezTo>
                  <a:cubicBezTo>
                    <a:pt x="34" y="179"/>
                    <a:pt x="13" y="154"/>
                    <a:pt x="13" y="114"/>
                  </a:cubicBezTo>
                  <a:cubicBezTo>
                    <a:pt x="13" y="57"/>
                    <a:pt x="56" y="1"/>
                    <a:pt x="140" y="1"/>
                  </a:cubicBezTo>
                  <a:cubicBezTo>
                    <a:pt x="167" y="1"/>
                    <a:pt x="199" y="13"/>
                    <a:pt x="219" y="30"/>
                  </a:cubicBezTo>
                  <a:cubicBezTo>
                    <a:pt x="234" y="10"/>
                    <a:pt x="258" y="0"/>
                    <a:pt x="294" y="1"/>
                  </a:cubicBezTo>
                  <a:lnTo>
                    <a:pt x="294" y="5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9" name="Freeform 15"/>
            <p:cNvSpPr>
              <a:spLocks noEditPoints="1"/>
            </p:cNvSpPr>
            <p:nvPr userDrawn="1"/>
          </p:nvSpPr>
          <p:spPr bwMode="invGray">
            <a:xfrm>
              <a:off x="8591550" y="4816475"/>
              <a:ext cx="11112" cy="69850"/>
            </a:xfrm>
            <a:custGeom>
              <a:avLst/>
              <a:gdLst/>
              <a:ahLst/>
              <a:cxnLst>
                <a:cxn ang="0">
                  <a:pos x="77" y="362"/>
                </a:cxn>
                <a:cxn ang="0">
                  <a:pos x="77" y="362"/>
                </a:cxn>
                <a:cxn ang="0">
                  <a:pos x="77" y="457"/>
                </a:cxn>
                <a:cxn ang="0">
                  <a:pos x="0" y="457"/>
                </a:cxn>
                <a:cxn ang="0">
                  <a:pos x="0" y="133"/>
                </a:cxn>
                <a:cxn ang="0">
                  <a:pos x="77" y="133"/>
                </a:cxn>
                <a:cxn ang="0">
                  <a:pos x="77" y="362"/>
                </a:cxn>
                <a:cxn ang="0">
                  <a:pos x="77" y="362"/>
                </a:cxn>
                <a:cxn ang="0">
                  <a:pos x="0" y="0"/>
                </a:cxn>
                <a:cxn ang="0">
                  <a:pos x="0" y="0"/>
                </a:cxn>
                <a:cxn ang="0">
                  <a:pos x="77" y="0"/>
                </a:cxn>
                <a:cxn ang="0">
                  <a:pos x="77" y="73"/>
                </a:cxn>
                <a:cxn ang="0">
                  <a:pos x="0" y="73"/>
                </a:cxn>
                <a:cxn ang="0">
                  <a:pos x="0" y="0"/>
                </a:cxn>
              </a:cxnLst>
              <a:rect l="0" t="0" r="r" b="b"/>
              <a:pathLst>
                <a:path w="77" h="457">
                  <a:moveTo>
                    <a:pt x="77" y="362"/>
                  </a:moveTo>
                  <a:lnTo>
                    <a:pt x="77" y="362"/>
                  </a:lnTo>
                  <a:lnTo>
                    <a:pt x="77" y="457"/>
                  </a:lnTo>
                  <a:lnTo>
                    <a:pt x="0" y="457"/>
                  </a:lnTo>
                  <a:lnTo>
                    <a:pt x="0" y="133"/>
                  </a:lnTo>
                  <a:lnTo>
                    <a:pt x="77" y="133"/>
                  </a:lnTo>
                  <a:lnTo>
                    <a:pt x="77" y="362"/>
                  </a:lnTo>
                  <a:lnTo>
                    <a:pt x="77" y="362"/>
                  </a:lnTo>
                  <a:close/>
                  <a:moveTo>
                    <a:pt x="0" y="0"/>
                  </a:moveTo>
                  <a:lnTo>
                    <a:pt x="0" y="0"/>
                  </a:lnTo>
                  <a:lnTo>
                    <a:pt x="77" y="0"/>
                  </a:lnTo>
                  <a:lnTo>
                    <a:pt x="77" y="73"/>
                  </a:lnTo>
                  <a:lnTo>
                    <a:pt x="0" y="7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0" name="Freeform 16"/>
            <p:cNvSpPr>
              <a:spLocks noEditPoints="1"/>
            </p:cNvSpPr>
            <p:nvPr userDrawn="1"/>
          </p:nvSpPr>
          <p:spPr bwMode="invGray">
            <a:xfrm>
              <a:off x="8612188" y="4835525"/>
              <a:ext cx="41275" cy="50800"/>
            </a:xfrm>
            <a:custGeom>
              <a:avLst/>
              <a:gdLst/>
              <a:ahLst/>
              <a:cxnLst>
                <a:cxn ang="0">
                  <a:pos x="201" y="129"/>
                </a:cxn>
                <a:cxn ang="0">
                  <a:pos x="201" y="129"/>
                </a:cxn>
                <a:cxn ang="0">
                  <a:pos x="139" y="58"/>
                </a:cxn>
                <a:cxn ang="0">
                  <a:pos x="77" y="129"/>
                </a:cxn>
                <a:cxn ang="0">
                  <a:pos x="201" y="129"/>
                </a:cxn>
                <a:cxn ang="0">
                  <a:pos x="201" y="129"/>
                </a:cxn>
                <a:cxn ang="0">
                  <a:pos x="77" y="181"/>
                </a:cxn>
                <a:cxn ang="0">
                  <a:pos x="77" y="181"/>
                </a:cxn>
                <a:cxn ang="0">
                  <a:pos x="144" y="275"/>
                </a:cxn>
                <a:cxn ang="0">
                  <a:pos x="216" y="236"/>
                </a:cxn>
                <a:cxn ang="0">
                  <a:pos x="272" y="271"/>
                </a:cxn>
                <a:cxn ang="0">
                  <a:pos x="137" y="337"/>
                </a:cxn>
                <a:cxn ang="0">
                  <a:pos x="0" y="169"/>
                </a:cxn>
                <a:cxn ang="0">
                  <a:pos x="140" y="0"/>
                </a:cxn>
                <a:cxn ang="0">
                  <a:pos x="272" y="149"/>
                </a:cxn>
                <a:cxn ang="0">
                  <a:pos x="272" y="181"/>
                </a:cxn>
                <a:cxn ang="0">
                  <a:pos x="77" y="181"/>
                </a:cxn>
              </a:cxnLst>
              <a:rect l="0" t="0" r="r" b="b"/>
              <a:pathLst>
                <a:path w="272" h="337">
                  <a:moveTo>
                    <a:pt x="201" y="129"/>
                  </a:moveTo>
                  <a:lnTo>
                    <a:pt x="201" y="129"/>
                  </a:lnTo>
                  <a:cubicBezTo>
                    <a:pt x="200" y="84"/>
                    <a:pt x="176" y="58"/>
                    <a:pt x="139" y="58"/>
                  </a:cubicBezTo>
                  <a:cubicBezTo>
                    <a:pt x="102" y="58"/>
                    <a:pt x="78" y="84"/>
                    <a:pt x="77" y="129"/>
                  </a:cubicBezTo>
                  <a:lnTo>
                    <a:pt x="201" y="129"/>
                  </a:lnTo>
                  <a:lnTo>
                    <a:pt x="201" y="129"/>
                  </a:lnTo>
                  <a:close/>
                  <a:moveTo>
                    <a:pt x="77" y="181"/>
                  </a:moveTo>
                  <a:lnTo>
                    <a:pt x="77" y="181"/>
                  </a:lnTo>
                  <a:cubicBezTo>
                    <a:pt x="78" y="249"/>
                    <a:pt x="108" y="275"/>
                    <a:pt x="144" y="275"/>
                  </a:cubicBezTo>
                  <a:cubicBezTo>
                    <a:pt x="180" y="275"/>
                    <a:pt x="197" y="258"/>
                    <a:pt x="216" y="236"/>
                  </a:cubicBezTo>
                  <a:lnTo>
                    <a:pt x="272" y="271"/>
                  </a:lnTo>
                  <a:cubicBezTo>
                    <a:pt x="242" y="317"/>
                    <a:pt x="199" y="337"/>
                    <a:pt x="137" y="337"/>
                  </a:cubicBezTo>
                  <a:cubicBezTo>
                    <a:pt x="53" y="337"/>
                    <a:pt x="0" y="272"/>
                    <a:pt x="0" y="169"/>
                  </a:cubicBezTo>
                  <a:cubicBezTo>
                    <a:pt x="0" y="66"/>
                    <a:pt x="53" y="0"/>
                    <a:pt x="140" y="0"/>
                  </a:cubicBezTo>
                  <a:cubicBezTo>
                    <a:pt x="225" y="0"/>
                    <a:pt x="272" y="72"/>
                    <a:pt x="272" y="149"/>
                  </a:cubicBezTo>
                  <a:lnTo>
                    <a:pt x="272" y="181"/>
                  </a:lnTo>
                  <a:lnTo>
                    <a:pt x="77"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1" name="Freeform 17"/>
            <p:cNvSpPr>
              <a:spLocks/>
            </p:cNvSpPr>
            <p:nvPr userDrawn="1"/>
          </p:nvSpPr>
          <p:spPr bwMode="invGray">
            <a:xfrm>
              <a:off x="8659813" y="4835525"/>
              <a:ext cx="36512" cy="50800"/>
            </a:xfrm>
            <a:custGeom>
              <a:avLst/>
              <a:gdLst/>
              <a:ahLst/>
              <a:cxnLst>
                <a:cxn ang="0">
                  <a:pos x="182" y="92"/>
                </a:cxn>
                <a:cxn ang="0">
                  <a:pos x="182" y="92"/>
                </a:cxn>
                <a:cxn ang="0">
                  <a:pos x="122" y="58"/>
                </a:cxn>
                <a:cxn ang="0">
                  <a:pos x="79" y="90"/>
                </a:cxn>
                <a:cxn ang="0">
                  <a:pos x="240" y="240"/>
                </a:cxn>
                <a:cxn ang="0">
                  <a:pos x="121" y="337"/>
                </a:cxn>
                <a:cxn ang="0">
                  <a:pos x="0" y="272"/>
                </a:cxn>
                <a:cxn ang="0">
                  <a:pos x="51" y="233"/>
                </a:cxn>
                <a:cxn ang="0">
                  <a:pos x="126" y="280"/>
                </a:cxn>
                <a:cxn ang="0">
                  <a:pos x="172" y="243"/>
                </a:cxn>
                <a:cxn ang="0">
                  <a:pos x="11" y="94"/>
                </a:cxn>
                <a:cxn ang="0">
                  <a:pos x="117" y="0"/>
                </a:cxn>
                <a:cxn ang="0">
                  <a:pos x="231" y="50"/>
                </a:cxn>
                <a:cxn ang="0">
                  <a:pos x="182" y="92"/>
                </a:cxn>
              </a:cxnLst>
              <a:rect l="0" t="0" r="r" b="b"/>
              <a:pathLst>
                <a:path w="240" h="337">
                  <a:moveTo>
                    <a:pt x="182" y="92"/>
                  </a:moveTo>
                  <a:lnTo>
                    <a:pt x="182" y="92"/>
                  </a:lnTo>
                  <a:cubicBezTo>
                    <a:pt x="167" y="75"/>
                    <a:pt x="146" y="58"/>
                    <a:pt x="122" y="58"/>
                  </a:cubicBezTo>
                  <a:cubicBezTo>
                    <a:pt x="92" y="58"/>
                    <a:pt x="79" y="70"/>
                    <a:pt x="79" y="90"/>
                  </a:cubicBezTo>
                  <a:cubicBezTo>
                    <a:pt x="79" y="145"/>
                    <a:pt x="240" y="121"/>
                    <a:pt x="240" y="240"/>
                  </a:cubicBezTo>
                  <a:cubicBezTo>
                    <a:pt x="240" y="307"/>
                    <a:pt x="189" y="337"/>
                    <a:pt x="121" y="337"/>
                  </a:cubicBezTo>
                  <a:cubicBezTo>
                    <a:pt x="70" y="337"/>
                    <a:pt x="28" y="314"/>
                    <a:pt x="0" y="272"/>
                  </a:cubicBezTo>
                  <a:lnTo>
                    <a:pt x="51" y="233"/>
                  </a:lnTo>
                  <a:cubicBezTo>
                    <a:pt x="69" y="258"/>
                    <a:pt x="93" y="280"/>
                    <a:pt x="126" y="280"/>
                  </a:cubicBezTo>
                  <a:cubicBezTo>
                    <a:pt x="153" y="280"/>
                    <a:pt x="172" y="265"/>
                    <a:pt x="172" y="243"/>
                  </a:cubicBezTo>
                  <a:cubicBezTo>
                    <a:pt x="172" y="188"/>
                    <a:pt x="11" y="208"/>
                    <a:pt x="11" y="94"/>
                  </a:cubicBezTo>
                  <a:cubicBezTo>
                    <a:pt x="11" y="34"/>
                    <a:pt x="62" y="0"/>
                    <a:pt x="117" y="0"/>
                  </a:cubicBezTo>
                  <a:cubicBezTo>
                    <a:pt x="160" y="0"/>
                    <a:pt x="203" y="16"/>
                    <a:pt x="231" y="50"/>
                  </a:cubicBezTo>
                  <a:lnTo>
                    <a:pt x="182" y="9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2" name="Freeform 18"/>
            <p:cNvSpPr>
              <a:spLocks noEditPoints="1"/>
            </p:cNvSpPr>
            <p:nvPr userDrawn="1"/>
          </p:nvSpPr>
          <p:spPr bwMode="invGray">
            <a:xfrm>
              <a:off x="8380413" y="4479925"/>
              <a:ext cx="257175" cy="293688"/>
            </a:xfrm>
            <a:custGeom>
              <a:avLst/>
              <a:gdLst/>
              <a:ahLst/>
              <a:cxnLst>
                <a:cxn ang="0">
                  <a:pos x="554" y="560"/>
                </a:cxn>
                <a:cxn ang="0">
                  <a:pos x="554" y="560"/>
                </a:cxn>
                <a:cxn ang="0">
                  <a:pos x="850" y="406"/>
                </a:cxn>
                <a:cxn ang="0">
                  <a:pos x="1121" y="674"/>
                </a:cxn>
                <a:cxn ang="0">
                  <a:pos x="1123" y="733"/>
                </a:cxn>
                <a:cxn ang="0">
                  <a:pos x="10" y="1398"/>
                </a:cxn>
                <a:cxn ang="0">
                  <a:pos x="583" y="1920"/>
                </a:cxn>
                <a:cxn ang="0">
                  <a:pos x="1148" y="1665"/>
                </a:cxn>
                <a:cxn ang="0">
                  <a:pos x="1174" y="1883"/>
                </a:cxn>
                <a:cxn ang="0">
                  <a:pos x="1692" y="1883"/>
                </a:cxn>
                <a:cxn ang="0">
                  <a:pos x="1656" y="1607"/>
                </a:cxn>
                <a:cxn ang="0">
                  <a:pos x="1656" y="646"/>
                </a:cxn>
                <a:cxn ang="0">
                  <a:pos x="1487" y="168"/>
                </a:cxn>
                <a:cxn ang="0">
                  <a:pos x="912" y="0"/>
                </a:cxn>
                <a:cxn ang="0">
                  <a:pos x="313" y="158"/>
                </a:cxn>
                <a:cxn ang="0">
                  <a:pos x="313" y="158"/>
                </a:cxn>
                <a:cxn ang="0">
                  <a:pos x="554" y="560"/>
                </a:cxn>
                <a:cxn ang="0">
                  <a:pos x="554" y="560"/>
                </a:cxn>
                <a:cxn ang="0">
                  <a:pos x="554" y="560"/>
                </a:cxn>
                <a:cxn ang="0">
                  <a:pos x="1050" y="1417"/>
                </a:cxn>
                <a:cxn ang="0">
                  <a:pos x="1050" y="1417"/>
                </a:cxn>
                <a:cxn ang="0">
                  <a:pos x="781" y="1570"/>
                </a:cxn>
                <a:cxn ang="0">
                  <a:pos x="507" y="1340"/>
                </a:cxn>
                <a:cxn ang="0">
                  <a:pos x="1123" y="1002"/>
                </a:cxn>
                <a:cxn ang="0">
                  <a:pos x="1123" y="1072"/>
                </a:cxn>
                <a:cxn ang="0">
                  <a:pos x="1050" y="1417"/>
                </a:cxn>
              </a:cxnLst>
              <a:rect l="0" t="0" r="r" b="b"/>
              <a:pathLst>
                <a:path w="1692" h="1920">
                  <a:moveTo>
                    <a:pt x="554" y="560"/>
                  </a:moveTo>
                  <a:lnTo>
                    <a:pt x="554" y="560"/>
                  </a:lnTo>
                  <a:cubicBezTo>
                    <a:pt x="594" y="452"/>
                    <a:pt x="703" y="406"/>
                    <a:pt x="850" y="406"/>
                  </a:cubicBezTo>
                  <a:cubicBezTo>
                    <a:pt x="1059" y="406"/>
                    <a:pt x="1119" y="552"/>
                    <a:pt x="1121" y="674"/>
                  </a:cubicBezTo>
                  <a:lnTo>
                    <a:pt x="1123" y="733"/>
                  </a:lnTo>
                  <a:cubicBezTo>
                    <a:pt x="544" y="761"/>
                    <a:pt x="0" y="869"/>
                    <a:pt x="10" y="1398"/>
                  </a:cubicBezTo>
                  <a:cubicBezTo>
                    <a:pt x="17" y="1768"/>
                    <a:pt x="353" y="1920"/>
                    <a:pt x="583" y="1920"/>
                  </a:cubicBezTo>
                  <a:cubicBezTo>
                    <a:pt x="851" y="1919"/>
                    <a:pt x="1001" y="1848"/>
                    <a:pt x="1148" y="1665"/>
                  </a:cubicBezTo>
                  <a:cubicBezTo>
                    <a:pt x="1150" y="1742"/>
                    <a:pt x="1160" y="1824"/>
                    <a:pt x="1174" y="1883"/>
                  </a:cubicBezTo>
                  <a:lnTo>
                    <a:pt x="1692" y="1883"/>
                  </a:lnTo>
                  <a:cubicBezTo>
                    <a:pt x="1663" y="1792"/>
                    <a:pt x="1656" y="1701"/>
                    <a:pt x="1656" y="1607"/>
                  </a:cubicBezTo>
                  <a:lnTo>
                    <a:pt x="1656" y="646"/>
                  </a:lnTo>
                  <a:cubicBezTo>
                    <a:pt x="1656" y="412"/>
                    <a:pt x="1612" y="282"/>
                    <a:pt x="1487" y="168"/>
                  </a:cubicBezTo>
                  <a:cubicBezTo>
                    <a:pt x="1368" y="60"/>
                    <a:pt x="1174" y="0"/>
                    <a:pt x="912" y="0"/>
                  </a:cubicBezTo>
                  <a:cubicBezTo>
                    <a:pt x="671" y="0"/>
                    <a:pt x="465" y="54"/>
                    <a:pt x="313" y="158"/>
                  </a:cubicBezTo>
                  <a:lnTo>
                    <a:pt x="313" y="158"/>
                  </a:lnTo>
                  <a:cubicBezTo>
                    <a:pt x="439" y="257"/>
                    <a:pt x="521" y="395"/>
                    <a:pt x="554" y="560"/>
                  </a:cubicBezTo>
                  <a:lnTo>
                    <a:pt x="554" y="560"/>
                  </a:lnTo>
                  <a:lnTo>
                    <a:pt x="554" y="560"/>
                  </a:lnTo>
                  <a:close/>
                  <a:moveTo>
                    <a:pt x="1050" y="1417"/>
                  </a:moveTo>
                  <a:lnTo>
                    <a:pt x="1050" y="1417"/>
                  </a:lnTo>
                  <a:cubicBezTo>
                    <a:pt x="988" y="1512"/>
                    <a:pt x="890" y="1570"/>
                    <a:pt x="781" y="1570"/>
                  </a:cubicBezTo>
                  <a:cubicBezTo>
                    <a:pt x="632" y="1570"/>
                    <a:pt x="507" y="1502"/>
                    <a:pt x="507" y="1340"/>
                  </a:cubicBezTo>
                  <a:cubicBezTo>
                    <a:pt x="507" y="1102"/>
                    <a:pt x="856" y="1017"/>
                    <a:pt x="1123" y="1002"/>
                  </a:cubicBezTo>
                  <a:lnTo>
                    <a:pt x="1123" y="1072"/>
                  </a:lnTo>
                  <a:cubicBezTo>
                    <a:pt x="1123" y="1227"/>
                    <a:pt x="1120" y="1311"/>
                    <a:pt x="1050" y="141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3" name="Freeform 19"/>
            <p:cNvSpPr>
              <a:spLocks/>
            </p:cNvSpPr>
            <p:nvPr userDrawn="1"/>
          </p:nvSpPr>
          <p:spPr bwMode="invGray">
            <a:xfrm>
              <a:off x="8199438" y="4479925"/>
              <a:ext cx="263525" cy="293688"/>
            </a:xfrm>
            <a:custGeom>
              <a:avLst/>
              <a:gdLst/>
              <a:ahLst/>
              <a:cxnLst>
                <a:cxn ang="0">
                  <a:pos x="1172" y="1377"/>
                </a:cxn>
                <a:cxn ang="0">
                  <a:pos x="1172" y="1377"/>
                </a:cxn>
                <a:cxn ang="0">
                  <a:pos x="1172" y="1411"/>
                </a:cxn>
                <a:cxn ang="0">
                  <a:pos x="1173" y="1426"/>
                </a:cxn>
                <a:cxn ang="0">
                  <a:pos x="1358" y="1802"/>
                </a:cxn>
                <a:cxn ang="0">
                  <a:pos x="891" y="1920"/>
                </a:cxn>
                <a:cxn ang="0">
                  <a:pos x="0" y="978"/>
                </a:cxn>
                <a:cxn ang="0">
                  <a:pos x="924" y="0"/>
                </a:cxn>
                <a:cxn ang="0">
                  <a:pos x="1730" y="662"/>
                </a:cxn>
                <a:cxn ang="0">
                  <a:pos x="1222" y="662"/>
                </a:cxn>
                <a:cxn ang="0">
                  <a:pos x="942" y="407"/>
                </a:cxn>
                <a:cxn ang="0">
                  <a:pos x="598" y="934"/>
                </a:cxn>
                <a:cxn ang="0">
                  <a:pos x="943" y="1484"/>
                </a:cxn>
                <a:cxn ang="0">
                  <a:pos x="1172" y="1377"/>
                </a:cxn>
                <a:cxn ang="0">
                  <a:pos x="1172" y="1377"/>
                </a:cxn>
              </a:cxnLst>
              <a:rect l="0" t="0" r="r" b="b"/>
              <a:pathLst>
                <a:path w="1730" h="1920">
                  <a:moveTo>
                    <a:pt x="1172" y="1377"/>
                  </a:moveTo>
                  <a:lnTo>
                    <a:pt x="1172" y="1377"/>
                  </a:lnTo>
                  <a:cubicBezTo>
                    <a:pt x="1172" y="1389"/>
                    <a:pt x="1172" y="1399"/>
                    <a:pt x="1172" y="1411"/>
                  </a:cubicBezTo>
                  <a:cubicBezTo>
                    <a:pt x="1172" y="1416"/>
                    <a:pt x="1173" y="1421"/>
                    <a:pt x="1173" y="1426"/>
                  </a:cubicBezTo>
                  <a:cubicBezTo>
                    <a:pt x="1182" y="1615"/>
                    <a:pt x="1272" y="1733"/>
                    <a:pt x="1358" y="1802"/>
                  </a:cubicBezTo>
                  <a:cubicBezTo>
                    <a:pt x="1215" y="1885"/>
                    <a:pt x="1043" y="1920"/>
                    <a:pt x="891" y="1920"/>
                  </a:cubicBezTo>
                  <a:cubicBezTo>
                    <a:pt x="331" y="1920"/>
                    <a:pt x="0" y="1523"/>
                    <a:pt x="0" y="978"/>
                  </a:cubicBezTo>
                  <a:cubicBezTo>
                    <a:pt x="0" y="410"/>
                    <a:pt x="342" y="0"/>
                    <a:pt x="924" y="0"/>
                  </a:cubicBezTo>
                  <a:cubicBezTo>
                    <a:pt x="1346" y="0"/>
                    <a:pt x="1693" y="224"/>
                    <a:pt x="1730" y="662"/>
                  </a:cubicBezTo>
                  <a:lnTo>
                    <a:pt x="1222" y="662"/>
                  </a:lnTo>
                  <a:cubicBezTo>
                    <a:pt x="1222" y="495"/>
                    <a:pt x="1105" y="407"/>
                    <a:pt x="942" y="407"/>
                  </a:cubicBezTo>
                  <a:cubicBezTo>
                    <a:pt x="679" y="407"/>
                    <a:pt x="598" y="592"/>
                    <a:pt x="598" y="934"/>
                  </a:cubicBezTo>
                  <a:cubicBezTo>
                    <a:pt x="598" y="1281"/>
                    <a:pt x="674" y="1484"/>
                    <a:pt x="943" y="1484"/>
                  </a:cubicBezTo>
                  <a:cubicBezTo>
                    <a:pt x="1041" y="1484"/>
                    <a:pt x="1125" y="1448"/>
                    <a:pt x="1172" y="1377"/>
                  </a:cubicBezTo>
                  <a:lnTo>
                    <a:pt x="1172" y="137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837526600"/>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1" r:id="rId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12" y="984018"/>
            <a:ext cx="8229601" cy="3394107"/>
          </a:xfrm>
          <a:prstGeom prst="rect">
            <a:avLst/>
          </a:prstGeom>
        </p:spPr>
        <p:txBody>
          <a:bodyPr vert="horz" lIns="91426" tIns="45713" rIns="91426" bIns="45713"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
          <a:xfrm>
            <a:off x="457212" y="157746"/>
            <a:ext cx="8229601" cy="818515"/>
          </a:xfrm>
          <a:prstGeom prst="rect">
            <a:avLst/>
          </a:prstGeom>
        </p:spPr>
        <p:txBody>
          <a:bodyPr vert="horz" lIns="91426" tIns="45713" rIns="91426" bIns="45713" rtlCol="0" anchor="t">
            <a:noAutofit/>
          </a:body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925986699"/>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Lst>
  <p:timing>
    <p:tnLst>
      <p:par>
        <p:cTn id="1" dur="indefinite" restart="never" nodeType="tmRoot"/>
      </p:par>
    </p:tnLst>
  </p:timing>
  <p:txStyles>
    <p:titleStyle>
      <a:lvl1pPr algn="l" defTabSz="457132"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849" indent="-342849" algn="l" defTabSz="457132"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348" indent="-285707" algn="l" defTabSz="457132"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753" indent="-228565" algn="l" defTabSz="457132"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602" marR="0" indent="-228565" algn="l" defTabSz="457132"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599960" indent="-228565" algn="l" defTabSz="457132"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222" indent="-228565" algn="l" defTabSz="457132" rtl="0" eaLnBrk="1" latinLnBrk="0" hangingPunct="1">
        <a:spcBef>
          <a:spcPct val="20000"/>
        </a:spcBef>
        <a:buFont typeface="Arial"/>
        <a:buChar char="•"/>
        <a:defRPr sz="2000" kern="1200">
          <a:solidFill>
            <a:schemeClr val="tx1"/>
          </a:solidFill>
          <a:latin typeface="+mn-lt"/>
          <a:ea typeface="+mn-ea"/>
          <a:cs typeface="+mn-cs"/>
        </a:defRPr>
      </a:lvl6pPr>
      <a:lvl7pPr marL="2971354" indent="-228565" algn="l" defTabSz="457132" rtl="0" eaLnBrk="1" latinLnBrk="0" hangingPunct="1">
        <a:spcBef>
          <a:spcPct val="20000"/>
        </a:spcBef>
        <a:buFont typeface="Arial"/>
        <a:buChar char="•"/>
        <a:defRPr sz="2000" kern="1200">
          <a:solidFill>
            <a:schemeClr val="tx1"/>
          </a:solidFill>
          <a:latin typeface="+mn-lt"/>
          <a:ea typeface="+mn-ea"/>
          <a:cs typeface="+mn-cs"/>
        </a:defRPr>
      </a:lvl7pPr>
      <a:lvl8pPr marL="3428485" indent="-228565" algn="l" defTabSz="457132" rtl="0" eaLnBrk="1" latinLnBrk="0" hangingPunct="1">
        <a:spcBef>
          <a:spcPct val="20000"/>
        </a:spcBef>
        <a:buFont typeface="Arial"/>
        <a:buChar char="•"/>
        <a:defRPr sz="2000" kern="1200">
          <a:solidFill>
            <a:schemeClr val="tx1"/>
          </a:solidFill>
          <a:latin typeface="+mn-lt"/>
          <a:ea typeface="+mn-ea"/>
          <a:cs typeface="+mn-cs"/>
        </a:defRPr>
      </a:lvl8pPr>
      <a:lvl9pPr marL="3885616" indent="-228565" algn="l" defTabSz="45713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2" rtl="0" eaLnBrk="1" latinLnBrk="0" hangingPunct="1">
        <a:defRPr sz="1800" kern="1200">
          <a:solidFill>
            <a:schemeClr val="tx1"/>
          </a:solidFill>
          <a:latin typeface="+mn-lt"/>
          <a:ea typeface="+mn-ea"/>
          <a:cs typeface="+mn-cs"/>
        </a:defRPr>
      </a:lvl1pPr>
      <a:lvl2pPr marL="457132" algn="l" defTabSz="457132" rtl="0" eaLnBrk="1" latinLnBrk="0" hangingPunct="1">
        <a:defRPr sz="1800" kern="1200">
          <a:solidFill>
            <a:schemeClr val="tx1"/>
          </a:solidFill>
          <a:latin typeface="+mn-lt"/>
          <a:ea typeface="+mn-ea"/>
          <a:cs typeface="+mn-cs"/>
        </a:defRPr>
      </a:lvl2pPr>
      <a:lvl3pPr marL="914262" algn="l" defTabSz="457132" rtl="0" eaLnBrk="1" latinLnBrk="0" hangingPunct="1">
        <a:defRPr sz="1800" kern="1200">
          <a:solidFill>
            <a:schemeClr val="tx1"/>
          </a:solidFill>
          <a:latin typeface="+mn-lt"/>
          <a:ea typeface="+mn-ea"/>
          <a:cs typeface="+mn-cs"/>
        </a:defRPr>
      </a:lvl3pPr>
      <a:lvl4pPr marL="1371394" algn="l" defTabSz="457132" rtl="0" eaLnBrk="1" latinLnBrk="0" hangingPunct="1">
        <a:defRPr sz="1800" kern="1200">
          <a:solidFill>
            <a:schemeClr val="tx1"/>
          </a:solidFill>
          <a:latin typeface="+mn-lt"/>
          <a:ea typeface="+mn-ea"/>
          <a:cs typeface="+mn-cs"/>
        </a:defRPr>
      </a:lvl4pPr>
      <a:lvl5pPr marL="1828525" algn="l" defTabSz="457132" rtl="0" eaLnBrk="1" latinLnBrk="0" hangingPunct="1">
        <a:defRPr sz="1800" kern="1200">
          <a:solidFill>
            <a:schemeClr val="tx1"/>
          </a:solidFill>
          <a:latin typeface="+mn-lt"/>
          <a:ea typeface="+mn-ea"/>
          <a:cs typeface="+mn-cs"/>
        </a:defRPr>
      </a:lvl5pPr>
      <a:lvl6pPr marL="2285657" algn="l" defTabSz="457132" rtl="0" eaLnBrk="1" latinLnBrk="0" hangingPunct="1">
        <a:defRPr sz="1800" kern="1200">
          <a:solidFill>
            <a:schemeClr val="tx1"/>
          </a:solidFill>
          <a:latin typeface="+mn-lt"/>
          <a:ea typeface="+mn-ea"/>
          <a:cs typeface="+mn-cs"/>
        </a:defRPr>
      </a:lvl6pPr>
      <a:lvl7pPr marL="2742788" algn="l" defTabSz="457132" rtl="0" eaLnBrk="1" latinLnBrk="0" hangingPunct="1">
        <a:defRPr sz="1800" kern="1200">
          <a:solidFill>
            <a:schemeClr val="tx1"/>
          </a:solidFill>
          <a:latin typeface="+mn-lt"/>
          <a:ea typeface="+mn-ea"/>
          <a:cs typeface="+mn-cs"/>
        </a:defRPr>
      </a:lvl7pPr>
      <a:lvl8pPr marL="3199919" algn="l" defTabSz="457132" rtl="0" eaLnBrk="1" latinLnBrk="0" hangingPunct="1">
        <a:defRPr sz="1800" kern="1200">
          <a:solidFill>
            <a:schemeClr val="tx1"/>
          </a:solidFill>
          <a:latin typeface="+mn-lt"/>
          <a:ea typeface="+mn-ea"/>
          <a:cs typeface="+mn-cs"/>
        </a:defRPr>
      </a:lvl8pPr>
      <a:lvl9pPr marL="3657051" algn="l" defTabSz="45713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984026"/>
            <a:ext cx="8229600" cy="3394107"/>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bwMode="black">
          <a:xfrm>
            <a:off x="457200" y="157757"/>
            <a:ext cx="8229600" cy="818515"/>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
        <p:nvSpPr>
          <p:cNvPr id="8" name="TextBox 7"/>
          <p:cNvSpPr txBox="1"/>
          <p:nvPr/>
        </p:nvSpPr>
        <p:spPr bwMode="black">
          <a:xfrm>
            <a:off x="393813" y="4723258"/>
            <a:ext cx="527125" cy="250796"/>
          </a:xfrm>
          <a:prstGeom prst="rect">
            <a:avLst/>
          </a:prstGeom>
          <a:noFill/>
        </p:spPr>
        <p:txBody>
          <a:bodyPr wrap="square"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700" b="0" i="0" u="none" strike="noStrike" kern="1200" cap="all" spc="0" normalizeH="0" baseline="0" noProof="0" smtClean="0">
                <a:ln>
                  <a:noFill/>
                </a:ln>
                <a:solidFill>
                  <a:srgbClr val="6D7D80"/>
                </a:solidFill>
                <a:effectLst/>
                <a:uLnTx/>
                <a:uFillTx/>
                <a:latin typeface="+mn-lt"/>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sz="700" b="0" i="0" u="none" strike="noStrike" kern="1200" cap="all" spc="0" normalizeH="0" baseline="0" noProof="0" dirty="0">
              <a:ln>
                <a:noFill/>
              </a:ln>
              <a:solidFill>
                <a:srgbClr val="6D7D80"/>
              </a:solidFill>
              <a:effectLst/>
              <a:uLnTx/>
              <a:uFillTx/>
              <a:latin typeface="+mn-lt"/>
              <a:ea typeface="Arial Unicode MS" pitchFamily="34" charset="-128"/>
              <a:cs typeface="Arial Unicode MS" pitchFamily="34" charset="-128"/>
            </a:endParaRPr>
          </a:p>
        </p:txBody>
      </p:sp>
      <p:sp>
        <p:nvSpPr>
          <p:cNvPr id="11" name="TextBox 10"/>
          <p:cNvSpPr txBox="1"/>
          <p:nvPr/>
        </p:nvSpPr>
        <p:spPr bwMode="black">
          <a:xfrm>
            <a:off x="1251787" y="4878526"/>
            <a:ext cx="6649154" cy="250796"/>
          </a:xfrm>
          <a:prstGeom prst="rect">
            <a:avLst/>
          </a:prstGeom>
          <a:noFill/>
        </p:spPr>
        <p:txBody>
          <a:bodyPr wrap="square" rtlCol="0">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all" spc="0" normalizeH="0" baseline="0" noProof="0" dirty="0" smtClean="0">
                <a:ln>
                  <a:noFill/>
                </a:ln>
                <a:solidFill>
                  <a:srgbClr val="6D7D80"/>
                </a:solidFill>
                <a:effectLst/>
                <a:uLnTx/>
                <a:uFillTx/>
                <a:latin typeface="+mn-lt"/>
                <a:ea typeface="Arial Unicode MS" pitchFamily="34" charset="-128"/>
                <a:cs typeface="Arial Unicode MS" pitchFamily="34" charset="-128"/>
              </a:rPr>
              <a:t>© 2015 CA. All rights reserved.</a:t>
            </a:r>
          </a:p>
        </p:txBody>
      </p:sp>
      <p:grpSp>
        <p:nvGrpSpPr>
          <p:cNvPr id="24" name="Group 23"/>
          <p:cNvGrpSpPr/>
          <p:nvPr/>
        </p:nvGrpSpPr>
        <p:grpSpPr bwMode="invGray">
          <a:xfrm>
            <a:off x="8186785" y="4475798"/>
            <a:ext cx="509587" cy="423471"/>
            <a:chOff x="8186738" y="4479925"/>
            <a:chExt cx="509587" cy="423863"/>
          </a:xfrm>
        </p:grpSpPr>
        <p:sp>
          <p:nvSpPr>
            <p:cNvPr id="1027" name="AutoShape 3"/>
            <p:cNvSpPr>
              <a:spLocks noChangeAspect="1" noChangeArrowheads="1" noTextEdit="1"/>
            </p:cNvSpPr>
            <p:nvPr userDrawn="1"/>
          </p:nvSpPr>
          <p:spPr bwMode="invGray">
            <a:xfrm>
              <a:off x="8186738" y="4479925"/>
              <a:ext cx="509587"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5"/>
            <p:cNvSpPr>
              <a:spLocks noEditPoints="1"/>
            </p:cNvSpPr>
            <p:nvPr userDrawn="1"/>
          </p:nvSpPr>
          <p:spPr bwMode="invGray">
            <a:xfrm>
              <a:off x="8651875" y="4737100"/>
              <a:ext cx="30162" cy="30163"/>
            </a:xfrm>
            <a:custGeom>
              <a:avLst/>
              <a:gdLst/>
              <a:ahLst/>
              <a:cxnLst>
                <a:cxn ang="0">
                  <a:pos x="95" y="58"/>
                </a:cxn>
                <a:cxn ang="0">
                  <a:pos x="95" y="58"/>
                </a:cxn>
                <a:cxn ang="0">
                  <a:pos x="81" y="58"/>
                </a:cxn>
                <a:cxn ang="0">
                  <a:pos x="81" y="91"/>
                </a:cxn>
                <a:cxn ang="0">
                  <a:pos x="95" y="91"/>
                </a:cxn>
                <a:cxn ang="0">
                  <a:pos x="115" y="75"/>
                </a:cxn>
                <a:cxn ang="0">
                  <a:pos x="95" y="58"/>
                </a:cxn>
                <a:cxn ang="0">
                  <a:pos x="95" y="58"/>
                </a:cxn>
                <a:cxn ang="0">
                  <a:pos x="125" y="152"/>
                </a:cxn>
                <a:cxn ang="0">
                  <a:pos x="125" y="152"/>
                </a:cxn>
                <a:cxn ang="0">
                  <a:pos x="92" y="105"/>
                </a:cxn>
                <a:cxn ang="0">
                  <a:pos x="81" y="105"/>
                </a:cxn>
                <a:cxn ang="0">
                  <a:pos x="81" y="150"/>
                </a:cxn>
                <a:cxn ang="0">
                  <a:pos x="62" y="150"/>
                </a:cxn>
                <a:cxn ang="0">
                  <a:pos x="62" y="41"/>
                </a:cxn>
                <a:cxn ang="0">
                  <a:pos x="95" y="41"/>
                </a:cxn>
                <a:cxn ang="0">
                  <a:pos x="134" y="73"/>
                </a:cxn>
                <a:cxn ang="0">
                  <a:pos x="112" y="103"/>
                </a:cxn>
                <a:cxn ang="0">
                  <a:pos x="143" y="147"/>
                </a:cxn>
                <a:cxn ang="0">
                  <a:pos x="125" y="152"/>
                </a:cxn>
                <a:cxn ang="0">
                  <a:pos x="125" y="152"/>
                </a:cxn>
                <a:cxn ang="0">
                  <a:pos x="96" y="12"/>
                </a:cxn>
                <a:cxn ang="0">
                  <a:pos x="96" y="12"/>
                </a:cxn>
                <a:cxn ang="0">
                  <a:pos x="14" y="99"/>
                </a:cxn>
                <a:cxn ang="0">
                  <a:pos x="96" y="186"/>
                </a:cxn>
                <a:cxn ang="0">
                  <a:pos x="179" y="99"/>
                </a:cxn>
                <a:cxn ang="0">
                  <a:pos x="96" y="12"/>
                </a:cxn>
                <a:cxn ang="0">
                  <a:pos x="96" y="12"/>
                </a:cxn>
                <a:cxn ang="0">
                  <a:pos x="96" y="198"/>
                </a:cxn>
                <a:cxn ang="0">
                  <a:pos x="96" y="198"/>
                </a:cxn>
                <a:cxn ang="0">
                  <a:pos x="0" y="99"/>
                </a:cxn>
                <a:cxn ang="0">
                  <a:pos x="96" y="0"/>
                </a:cxn>
                <a:cxn ang="0">
                  <a:pos x="192" y="99"/>
                </a:cxn>
                <a:cxn ang="0">
                  <a:pos x="96" y="198"/>
                </a:cxn>
              </a:cxnLst>
              <a:rect l="0" t="0" r="r" b="b"/>
              <a:pathLst>
                <a:path w="192" h="198">
                  <a:moveTo>
                    <a:pt x="95" y="58"/>
                  </a:moveTo>
                  <a:lnTo>
                    <a:pt x="95" y="58"/>
                  </a:lnTo>
                  <a:lnTo>
                    <a:pt x="81" y="58"/>
                  </a:lnTo>
                  <a:lnTo>
                    <a:pt x="81" y="91"/>
                  </a:lnTo>
                  <a:lnTo>
                    <a:pt x="95" y="91"/>
                  </a:lnTo>
                  <a:cubicBezTo>
                    <a:pt x="107" y="91"/>
                    <a:pt x="115" y="85"/>
                    <a:pt x="115" y="75"/>
                  </a:cubicBezTo>
                  <a:cubicBezTo>
                    <a:pt x="115" y="64"/>
                    <a:pt x="108" y="58"/>
                    <a:pt x="95" y="58"/>
                  </a:cubicBezTo>
                  <a:lnTo>
                    <a:pt x="95" y="58"/>
                  </a:lnTo>
                  <a:close/>
                  <a:moveTo>
                    <a:pt x="125" y="152"/>
                  </a:moveTo>
                  <a:lnTo>
                    <a:pt x="125" y="152"/>
                  </a:lnTo>
                  <a:lnTo>
                    <a:pt x="92" y="105"/>
                  </a:lnTo>
                  <a:lnTo>
                    <a:pt x="81" y="105"/>
                  </a:lnTo>
                  <a:lnTo>
                    <a:pt x="81" y="150"/>
                  </a:lnTo>
                  <a:lnTo>
                    <a:pt x="62" y="150"/>
                  </a:lnTo>
                  <a:lnTo>
                    <a:pt x="62" y="41"/>
                  </a:lnTo>
                  <a:lnTo>
                    <a:pt x="95" y="41"/>
                  </a:lnTo>
                  <a:cubicBezTo>
                    <a:pt x="118" y="41"/>
                    <a:pt x="134" y="53"/>
                    <a:pt x="134" y="73"/>
                  </a:cubicBezTo>
                  <a:cubicBezTo>
                    <a:pt x="134" y="89"/>
                    <a:pt x="125" y="99"/>
                    <a:pt x="112" y="103"/>
                  </a:cubicBezTo>
                  <a:lnTo>
                    <a:pt x="143" y="147"/>
                  </a:lnTo>
                  <a:lnTo>
                    <a:pt x="125" y="152"/>
                  </a:lnTo>
                  <a:lnTo>
                    <a:pt x="125" y="152"/>
                  </a:lnTo>
                  <a:close/>
                  <a:moveTo>
                    <a:pt x="96" y="12"/>
                  </a:moveTo>
                  <a:lnTo>
                    <a:pt x="96" y="12"/>
                  </a:lnTo>
                  <a:cubicBezTo>
                    <a:pt x="51" y="12"/>
                    <a:pt x="14" y="43"/>
                    <a:pt x="14" y="99"/>
                  </a:cubicBezTo>
                  <a:cubicBezTo>
                    <a:pt x="14" y="155"/>
                    <a:pt x="51" y="186"/>
                    <a:pt x="96" y="186"/>
                  </a:cubicBezTo>
                  <a:cubicBezTo>
                    <a:pt x="142" y="186"/>
                    <a:pt x="179" y="155"/>
                    <a:pt x="179" y="99"/>
                  </a:cubicBezTo>
                  <a:cubicBezTo>
                    <a:pt x="179" y="43"/>
                    <a:pt x="142" y="12"/>
                    <a:pt x="96" y="12"/>
                  </a:cubicBezTo>
                  <a:lnTo>
                    <a:pt x="96" y="12"/>
                  </a:lnTo>
                  <a:close/>
                  <a:moveTo>
                    <a:pt x="96" y="198"/>
                  </a:moveTo>
                  <a:lnTo>
                    <a:pt x="96" y="198"/>
                  </a:lnTo>
                  <a:cubicBezTo>
                    <a:pt x="39" y="198"/>
                    <a:pt x="0" y="158"/>
                    <a:pt x="0" y="99"/>
                  </a:cubicBezTo>
                  <a:cubicBezTo>
                    <a:pt x="0" y="41"/>
                    <a:pt x="40" y="0"/>
                    <a:pt x="96" y="0"/>
                  </a:cubicBezTo>
                  <a:cubicBezTo>
                    <a:pt x="153" y="0"/>
                    <a:pt x="192" y="40"/>
                    <a:pt x="192" y="99"/>
                  </a:cubicBezTo>
                  <a:cubicBezTo>
                    <a:pt x="192" y="158"/>
                    <a:pt x="152" y="198"/>
                    <a:pt x="96"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userDrawn="1"/>
          </p:nvSpPr>
          <p:spPr bwMode="invGray">
            <a:xfrm>
              <a:off x="8186738" y="4819650"/>
              <a:ext cx="28575" cy="66675"/>
            </a:xfrm>
            <a:custGeom>
              <a:avLst/>
              <a:gdLst/>
              <a:ahLst/>
              <a:cxnLst>
                <a:cxn ang="0">
                  <a:pos x="44" y="108"/>
                </a:cxn>
                <a:cxn ang="0">
                  <a:pos x="44" y="108"/>
                </a:cxn>
                <a:cxn ang="0">
                  <a:pos x="44" y="0"/>
                </a:cxn>
                <a:cxn ang="0">
                  <a:pos x="121" y="0"/>
                </a:cxn>
                <a:cxn ang="0">
                  <a:pos x="121" y="108"/>
                </a:cxn>
                <a:cxn ang="0">
                  <a:pos x="184" y="108"/>
                </a:cxn>
                <a:cxn ang="0">
                  <a:pos x="184" y="170"/>
                </a:cxn>
                <a:cxn ang="0">
                  <a:pos x="121" y="170"/>
                </a:cxn>
                <a:cxn ang="0">
                  <a:pos x="121" y="353"/>
                </a:cxn>
                <a:cxn ang="0">
                  <a:pos x="149" y="376"/>
                </a:cxn>
                <a:cxn ang="0">
                  <a:pos x="184" y="370"/>
                </a:cxn>
                <a:cxn ang="0">
                  <a:pos x="184" y="433"/>
                </a:cxn>
                <a:cxn ang="0">
                  <a:pos x="123" y="438"/>
                </a:cxn>
                <a:cxn ang="0">
                  <a:pos x="44" y="363"/>
                </a:cxn>
                <a:cxn ang="0">
                  <a:pos x="44" y="170"/>
                </a:cxn>
                <a:cxn ang="0">
                  <a:pos x="0" y="170"/>
                </a:cxn>
                <a:cxn ang="0">
                  <a:pos x="0" y="108"/>
                </a:cxn>
                <a:cxn ang="0">
                  <a:pos x="44" y="108"/>
                </a:cxn>
              </a:cxnLst>
              <a:rect l="0" t="0" r="r" b="b"/>
              <a:pathLst>
                <a:path w="184" h="438">
                  <a:moveTo>
                    <a:pt x="44" y="108"/>
                  </a:moveTo>
                  <a:lnTo>
                    <a:pt x="44" y="108"/>
                  </a:lnTo>
                  <a:lnTo>
                    <a:pt x="44" y="0"/>
                  </a:lnTo>
                  <a:lnTo>
                    <a:pt x="121" y="0"/>
                  </a:lnTo>
                  <a:lnTo>
                    <a:pt x="121" y="108"/>
                  </a:lnTo>
                  <a:lnTo>
                    <a:pt x="184" y="108"/>
                  </a:lnTo>
                  <a:lnTo>
                    <a:pt x="184" y="170"/>
                  </a:lnTo>
                  <a:lnTo>
                    <a:pt x="121" y="170"/>
                  </a:lnTo>
                  <a:lnTo>
                    <a:pt x="121" y="353"/>
                  </a:lnTo>
                  <a:cubicBezTo>
                    <a:pt x="121" y="371"/>
                    <a:pt x="130" y="376"/>
                    <a:pt x="149" y="376"/>
                  </a:cubicBezTo>
                  <a:cubicBezTo>
                    <a:pt x="160" y="376"/>
                    <a:pt x="173" y="372"/>
                    <a:pt x="184" y="370"/>
                  </a:cubicBezTo>
                  <a:lnTo>
                    <a:pt x="184" y="433"/>
                  </a:lnTo>
                  <a:cubicBezTo>
                    <a:pt x="163" y="436"/>
                    <a:pt x="144" y="438"/>
                    <a:pt x="123" y="438"/>
                  </a:cubicBezTo>
                  <a:cubicBezTo>
                    <a:pt x="66" y="438"/>
                    <a:pt x="44" y="410"/>
                    <a:pt x="44" y="363"/>
                  </a:cubicBezTo>
                  <a:lnTo>
                    <a:pt x="44" y="170"/>
                  </a:lnTo>
                  <a:lnTo>
                    <a:pt x="0" y="170"/>
                  </a:lnTo>
                  <a:lnTo>
                    <a:pt x="0" y="108"/>
                  </a:lnTo>
                  <a:lnTo>
                    <a:pt x="44" y="1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noEditPoints="1"/>
            </p:cNvSpPr>
            <p:nvPr userDrawn="1"/>
          </p:nvSpPr>
          <p:spPr bwMode="invGray">
            <a:xfrm>
              <a:off x="8220075" y="4835525"/>
              <a:ext cx="41275" cy="50800"/>
            </a:xfrm>
            <a:custGeom>
              <a:avLst/>
              <a:gdLst/>
              <a:ahLst/>
              <a:cxnLst>
                <a:cxn ang="0">
                  <a:pos x="200" y="129"/>
                </a:cxn>
                <a:cxn ang="0">
                  <a:pos x="200" y="129"/>
                </a:cxn>
                <a:cxn ang="0">
                  <a:pos x="138" y="58"/>
                </a:cxn>
                <a:cxn ang="0">
                  <a:pos x="76" y="129"/>
                </a:cxn>
                <a:cxn ang="0">
                  <a:pos x="200" y="129"/>
                </a:cxn>
                <a:cxn ang="0">
                  <a:pos x="200" y="129"/>
                </a:cxn>
                <a:cxn ang="0">
                  <a:pos x="76" y="181"/>
                </a:cxn>
                <a:cxn ang="0">
                  <a:pos x="76" y="181"/>
                </a:cxn>
                <a:cxn ang="0">
                  <a:pos x="143" y="275"/>
                </a:cxn>
                <a:cxn ang="0">
                  <a:pos x="215" y="236"/>
                </a:cxn>
                <a:cxn ang="0">
                  <a:pos x="271" y="271"/>
                </a:cxn>
                <a:cxn ang="0">
                  <a:pos x="136" y="337"/>
                </a:cxn>
                <a:cxn ang="0">
                  <a:pos x="0" y="169"/>
                </a:cxn>
                <a:cxn ang="0">
                  <a:pos x="139" y="0"/>
                </a:cxn>
                <a:cxn ang="0">
                  <a:pos x="271" y="149"/>
                </a:cxn>
                <a:cxn ang="0">
                  <a:pos x="271" y="181"/>
                </a:cxn>
                <a:cxn ang="0">
                  <a:pos x="76" y="181"/>
                </a:cxn>
              </a:cxnLst>
              <a:rect l="0" t="0" r="r" b="b"/>
              <a:pathLst>
                <a:path w="271" h="337">
                  <a:moveTo>
                    <a:pt x="200" y="129"/>
                  </a:moveTo>
                  <a:lnTo>
                    <a:pt x="200" y="129"/>
                  </a:lnTo>
                  <a:cubicBezTo>
                    <a:pt x="199" y="84"/>
                    <a:pt x="175" y="58"/>
                    <a:pt x="138" y="58"/>
                  </a:cubicBezTo>
                  <a:cubicBezTo>
                    <a:pt x="101" y="58"/>
                    <a:pt x="77" y="84"/>
                    <a:pt x="76" y="129"/>
                  </a:cubicBezTo>
                  <a:lnTo>
                    <a:pt x="200" y="129"/>
                  </a:lnTo>
                  <a:lnTo>
                    <a:pt x="200" y="129"/>
                  </a:lnTo>
                  <a:close/>
                  <a:moveTo>
                    <a:pt x="76" y="181"/>
                  </a:moveTo>
                  <a:lnTo>
                    <a:pt x="76" y="181"/>
                  </a:lnTo>
                  <a:cubicBezTo>
                    <a:pt x="77" y="249"/>
                    <a:pt x="107" y="275"/>
                    <a:pt x="143" y="275"/>
                  </a:cubicBezTo>
                  <a:cubicBezTo>
                    <a:pt x="179" y="275"/>
                    <a:pt x="196" y="258"/>
                    <a:pt x="215" y="236"/>
                  </a:cubicBezTo>
                  <a:lnTo>
                    <a:pt x="271" y="271"/>
                  </a:lnTo>
                  <a:cubicBezTo>
                    <a:pt x="241" y="317"/>
                    <a:pt x="198" y="337"/>
                    <a:pt x="136" y="337"/>
                  </a:cubicBezTo>
                  <a:cubicBezTo>
                    <a:pt x="52" y="337"/>
                    <a:pt x="0" y="272"/>
                    <a:pt x="0" y="169"/>
                  </a:cubicBezTo>
                  <a:cubicBezTo>
                    <a:pt x="0" y="66"/>
                    <a:pt x="52" y="0"/>
                    <a:pt x="139" y="0"/>
                  </a:cubicBezTo>
                  <a:cubicBezTo>
                    <a:pt x="223" y="0"/>
                    <a:pt x="271" y="72"/>
                    <a:pt x="271" y="149"/>
                  </a:cubicBezTo>
                  <a:lnTo>
                    <a:pt x="271" y="181"/>
                  </a:lnTo>
                  <a:lnTo>
                    <a:pt x="76"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userDrawn="1"/>
          </p:nvSpPr>
          <p:spPr bwMode="invGray">
            <a:xfrm>
              <a:off x="8269288" y="4835525"/>
              <a:ext cx="39687" cy="50800"/>
            </a:xfrm>
            <a:custGeom>
              <a:avLst/>
              <a:gdLst/>
              <a:ahLst/>
              <a:cxnLst>
                <a:cxn ang="0">
                  <a:pos x="203" y="112"/>
                </a:cxn>
                <a:cxn ang="0">
                  <a:pos x="203" y="112"/>
                </a:cxn>
                <a:cxn ang="0">
                  <a:pos x="140" y="63"/>
                </a:cxn>
                <a:cxn ang="0">
                  <a:pos x="77" y="169"/>
                </a:cxn>
                <a:cxn ang="0">
                  <a:pos x="143" y="275"/>
                </a:cxn>
                <a:cxn ang="0">
                  <a:pos x="211" y="223"/>
                </a:cxn>
                <a:cxn ang="0">
                  <a:pos x="269" y="256"/>
                </a:cxn>
                <a:cxn ang="0">
                  <a:pos x="140" y="337"/>
                </a:cxn>
                <a:cxn ang="0">
                  <a:pos x="0" y="169"/>
                </a:cxn>
                <a:cxn ang="0">
                  <a:pos x="140" y="0"/>
                </a:cxn>
                <a:cxn ang="0">
                  <a:pos x="267" y="87"/>
                </a:cxn>
                <a:cxn ang="0">
                  <a:pos x="203" y="112"/>
                </a:cxn>
              </a:cxnLst>
              <a:rect l="0" t="0" r="r" b="b"/>
              <a:pathLst>
                <a:path w="269" h="338">
                  <a:moveTo>
                    <a:pt x="203" y="112"/>
                  </a:moveTo>
                  <a:lnTo>
                    <a:pt x="203" y="112"/>
                  </a:lnTo>
                  <a:cubicBezTo>
                    <a:pt x="191" y="84"/>
                    <a:pt x="177" y="63"/>
                    <a:pt x="140" y="63"/>
                  </a:cubicBezTo>
                  <a:cubicBezTo>
                    <a:pt x="97" y="63"/>
                    <a:pt x="77" y="97"/>
                    <a:pt x="77" y="169"/>
                  </a:cubicBezTo>
                  <a:cubicBezTo>
                    <a:pt x="77" y="241"/>
                    <a:pt x="97" y="275"/>
                    <a:pt x="143" y="275"/>
                  </a:cubicBezTo>
                  <a:cubicBezTo>
                    <a:pt x="176" y="275"/>
                    <a:pt x="195" y="252"/>
                    <a:pt x="211" y="223"/>
                  </a:cubicBezTo>
                  <a:lnTo>
                    <a:pt x="269" y="256"/>
                  </a:lnTo>
                  <a:cubicBezTo>
                    <a:pt x="238" y="314"/>
                    <a:pt x="199" y="338"/>
                    <a:pt x="140" y="337"/>
                  </a:cubicBezTo>
                  <a:cubicBezTo>
                    <a:pt x="53" y="337"/>
                    <a:pt x="0" y="272"/>
                    <a:pt x="0" y="169"/>
                  </a:cubicBezTo>
                  <a:cubicBezTo>
                    <a:pt x="0" y="66"/>
                    <a:pt x="53" y="0"/>
                    <a:pt x="140" y="0"/>
                  </a:cubicBezTo>
                  <a:cubicBezTo>
                    <a:pt x="201" y="0"/>
                    <a:pt x="249" y="33"/>
                    <a:pt x="267" y="87"/>
                  </a:cubicBezTo>
                  <a:lnTo>
                    <a:pt x="203"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userDrawn="1"/>
          </p:nvSpPr>
          <p:spPr bwMode="invGray">
            <a:xfrm>
              <a:off x="8318500" y="4816475"/>
              <a:ext cx="39687" cy="69850"/>
            </a:xfrm>
            <a:custGeom>
              <a:avLst/>
              <a:gdLst/>
              <a:ahLst/>
              <a:cxnLst>
                <a:cxn ang="0">
                  <a:pos x="0" y="450"/>
                </a:cxn>
                <a:cxn ang="0">
                  <a:pos x="0" y="450"/>
                </a:cxn>
                <a:cxn ang="0">
                  <a:pos x="0" y="0"/>
                </a:cxn>
                <a:cxn ang="0">
                  <a:pos x="76" y="0"/>
                </a:cxn>
                <a:cxn ang="0">
                  <a:pos x="76" y="160"/>
                </a:cxn>
                <a:cxn ang="0">
                  <a:pos x="169" y="119"/>
                </a:cxn>
                <a:cxn ang="0">
                  <a:pos x="265" y="228"/>
                </a:cxn>
                <a:cxn ang="0">
                  <a:pos x="265" y="450"/>
                </a:cxn>
                <a:cxn ang="0">
                  <a:pos x="188" y="450"/>
                </a:cxn>
                <a:cxn ang="0">
                  <a:pos x="188" y="239"/>
                </a:cxn>
                <a:cxn ang="0">
                  <a:pos x="148" y="182"/>
                </a:cxn>
                <a:cxn ang="0">
                  <a:pos x="76" y="216"/>
                </a:cxn>
                <a:cxn ang="0">
                  <a:pos x="76" y="450"/>
                </a:cxn>
                <a:cxn ang="0">
                  <a:pos x="0" y="450"/>
                </a:cxn>
              </a:cxnLst>
              <a:rect l="0" t="0" r="r" b="b"/>
              <a:pathLst>
                <a:path w="265" h="450">
                  <a:moveTo>
                    <a:pt x="0" y="450"/>
                  </a:moveTo>
                  <a:lnTo>
                    <a:pt x="0" y="450"/>
                  </a:lnTo>
                  <a:lnTo>
                    <a:pt x="0" y="0"/>
                  </a:lnTo>
                  <a:lnTo>
                    <a:pt x="76" y="0"/>
                  </a:lnTo>
                  <a:lnTo>
                    <a:pt x="76" y="160"/>
                  </a:lnTo>
                  <a:cubicBezTo>
                    <a:pt x="100" y="141"/>
                    <a:pt x="131" y="119"/>
                    <a:pt x="169" y="119"/>
                  </a:cubicBezTo>
                  <a:cubicBezTo>
                    <a:pt x="234" y="119"/>
                    <a:pt x="265" y="162"/>
                    <a:pt x="265" y="228"/>
                  </a:cubicBezTo>
                  <a:lnTo>
                    <a:pt x="265" y="450"/>
                  </a:lnTo>
                  <a:lnTo>
                    <a:pt x="188" y="450"/>
                  </a:lnTo>
                  <a:lnTo>
                    <a:pt x="188" y="239"/>
                  </a:lnTo>
                  <a:cubicBezTo>
                    <a:pt x="188" y="196"/>
                    <a:pt x="174" y="182"/>
                    <a:pt x="148" y="182"/>
                  </a:cubicBezTo>
                  <a:cubicBezTo>
                    <a:pt x="115" y="182"/>
                    <a:pt x="90" y="201"/>
                    <a:pt x="76" y="216"/>
                  </a:cubicBezTo>
                  <a:lnTo>
                    <a:pt x="76" y="450"/>
                  </a:lnTo>
                  <a:lnTo>
                    <a:pt x="0" y="4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userDrawn="1"/>
          </p:nvSpPr>
          <p:spPr bwMode="invGray">
            <a:xfrm>
              <a:off x="8370888" y="4835525"/>
              <a:ext cx="39687" cy="50800"/>
            </a:xfrm>
            <a:custGeom>
              <a:avLst/>
              <a:gdLst/>
              <a:ahLst/>
              <a:cxnLst>
                <a:cxn ang="0">
                  <a:pos x="0" y="331"/>
                </a:cxn>
                <a:cxn ang="0">
                  <a:pos x="0" y="331"/>
                </a:cxn>
                <a:cxn ang="0">
                  <a:pos x="0" y="7"/>
                </a:cxn>
                <a:cxn ang="0">
                  <a:pos x="70" y="7"/>
                </a:cxn>
                <a:cxn ang="0">
                  <a:pos x="70" y="41"/>
                </a:cxn>
                <a:cxn ang="0">
                  <a:pos x="169" y="0"/>
                </a:cxn>
                <a:cxn ang="0">
                  <a:pos x="265" y="109"/>
                </a:cxn>
                <a:cxn ang="0">
                  <a:pos x="265" y="331"/>
                </a:cxn>
                <a:cxn ang="0">
                  <a:pos x="188" y="331"/>
                </a:cxn>
                <a:cxn ang="0">
                  <a:pos x="188" y="120"/>
                </a:cxn>
                <a:cxn ang="0">
                  <a:pos x="148" y="63"/>
                </a:cxn>
                <a:cxn ang="0">
                  <a:pos x="77" y="97"/>
                </a:cxn>
                <a:cxn ang="0">
                  <a:pos x="77" y="331"/>
                </a:cxn>
                <a:cxn ang="0">
                  <a:pos x="0" y="331"/>
                </a:cxn>
              </a:cxnLst>
              <a:rect l="0" t="0" r="r" b="b"/>
              <a:pathLst>
                <a:path w="265" h="331">
                  <a:moveTo>
                    <a:pt x="0" y="331"/>
                  </a:moveTo>
                  <a:lnTo>
                    <a:pt x="0" y="331"/>
                  </a:lnTo>
                  <a:lnTo>
                    <a:pt x="0" y="7"/>
                  </a:lnTo>
                  <a:lnTo>
                    <a:pt x="70" y="7"/>
                  </a:lnTo>
                  <a:lnTo>
                    <a:pt x="70" y="41"/>
                  </a:lnTo>
                  <a:cubicBezTo>
                    <a:pt x="99" y="22"/>
                    <a:pt x="132" y="0"/>
                    <a:pt x="169" y="0"/>
                  </a:cubicBezTo>
                  <a:cubicBezTo>
                    <a:pt x="234" y="0"/>
                    <a:pt x="265" y="43"/>
                    <a:pt x="265" y="109"/>
                  </a:cubicBezTo>
                  <a:lnTo>
                    <a:pt x="265" y="331"/>
                  </a:lnTo>
                  <a:lnTo>
                    <a:pt x="188" y="331"/>
                  </a:lnTo>
                  <a:lnTo>
                    <a:pt x="188" y="120"/>
                  </a:lnTo>
                  <a:cubicBezTo>
                    <a:pt x="188" y="77"/>
                    <a:pt x="174" y="63"/>
                    <a:pt x="148" y="63"/>
                  </a:cubicBezTo>
                  <a:cubicBezTo>
                    <a:pt x="115" y="63"/>
                    <a:pt x="89" y="82"/>
                    <a:pt x="77" y="97"/>
                  </a:cubicBezTo>
                  <a:lnTo>
                    <a:pt x="77" y="331"/>
                  </a:lnTo>
                  <a:lnTo>
                    <a:pt x="0" y="33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noEditPoints="1"/>
            </p:cNvSpPr>
            <p:nvPr userDrawn="1"/>
          </p:nvSpPr>
          <p:spPr bwMode="invGray">
            <a:xfrm>
              <a:off x="8418513" y="4835525"/>
              <a:ext cx="42862" cy="50800"/>
            </a:xfrm>
            <a:custGeom>
              <a:avLst/>
              <a:gdLst/>
              <a:ahLst/>
              <a:cxnLst>
                <a:cxn ang="0">
                  <a:pos x="140" y="63"/>
                </a:cxn>
                <a:cxn ang="0">
                  <a:pos x="140" y="63"/>
                </a:cxn>
                <a:cxn ang="0">
                  <a:pos x="77" y="169"/>
                </a:cxn>
                <a:cxn ang="0">
                  <a:pos x="140" y="275"/>
                </a:cxn>
                <a:cxn ang="0">
                  <a:pos x="203" y="169"/>
                </a:cxn>
                <a:cxn ang="0">
                  <a:pos x="140" y="63"/>
                </a:cxn>
                <a:cxn ang="0">
                  <a:pos x="140" y="63"/>
                </a:cxn>
                <a:cxn ang="0">
                  <a:pos x="140" y="0"/>
                </a:cxn>
                <a:cxn ang="0">
                  <a:pos x="140" y="0"/>
                </a:cxn>
                <a:cxn ang="0">
                  <a:pos x="280" y="169"/>
                </a:cxn>
                <a:cxn ang="0">
                  <a:pos x="140" y="337"/>
                </a:cxn>
                <a:cxn ang="0">
                  <a:pos x="0" y="169"/>
                </a:cxn>
                <a:cxn ang="0">
                  <a:pos x="140" y="0"/>
                </a:cxn>
              </a:cxnLst>
              <a:rect l="0" t="0" r="r" b="b"/>
              <a:pathLst>
                <a:path w="280" h="337">
                  <a:moveTo>
                    <a:pt x="140" y="63"/>
                  </a:moveTo>
                  <a:lnTo>
                    <a:pt x="140" y="63"/>
                  </a:lnTo>
                  <a:cubicBezTo>
                    <a:pt x="97" y="63"/>
                    <a:pt x="77" y="97"/>
                    <a:pt x="77" y="169"/>
                  </a:cubicBezTo>
                  <a:cubicBezTo>
                    <a:pt x="77" y="241"/>
                    <a:pt x="97" y="275"/>
                    <a:pt x="140" y="275"/>
                  </a:cubicBezTo>
                  <a:cubicBezTo>
                    <a:pt x="183" y="275"/>
                    <a:pt x="203" y="241"/>
                    <a:pt x="203" y="169"/>
                  </a:cubicBezTo>
                  <a:cubicBezTo>
                    <a:pt x="203" y="97"/>
                    <a:pt x="183" y="63"/>
                    <a:pt x="140" y="63"/>
                  </a:cubicBezTo>
                  <a:lnTo>
                    <a:pt x="140" y="63"/>
                  </a:lnTo>
                  <a:close/>
                  <a:moveTo>
                    <a:pt x="140" y="0"/>
                  </a:moveTo>
                  <a:lnTo>
                    <a:pt x="140" y="0"/>
                  </a:lnTo>
                  <a:cubicBezTo>
                    <a:pt x="227" y="0"/>
                    <a:pt x="280" y="66"/>
                    <a:pt x="280" y="169"/>
                  </a:cubicBezTo>
                  <a:cubicBezTo>
                    <a:pt x="280" y="272"/>
                    <a:pt x="227" y="337"/>
                    <a:pt x="140" y="337"/>
                  </a:cubicBezTo>
                  <a:cubicBezTo>
                    <a:pt x="53" y="337"/>
                    <a:pt x="0" y="272"/>
                    <a:pt x="0" y="169"/>
                  </a:cubicBezTo>
                  <a:cubicBezTo>
                    <a:pt x="0" y="66"/>
                    <a:pt x="53" y="0"/>
                    <a:pt x="1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userDrawn="1"/>
          </p:nvSpPr>
          <p:spPr bwMode="invGray">
            <a:xfrm>
              <a:off x="8470900" y="4816475"/>
              <a:ext cx="12700" cy="69850"/>
            </a:xfrm>
            <a:custGeom>
              <a:avLst/>
              <a:gdLst/>
              <a:ahLst/>
              <a:cxnLst>
                <a:cxn ang="0">
                  <a:pos x="0" y="0"/>
                </a:cxn>
                <a:cxn ang="0">
                  <a:pos x="0" y="0"/>
                </a:cxn>
                <a:cxn ang="0">
                  <a:pos x="76" y="0"/>
                </a:cxn>
                <a:cxn ang="0">
                  <a:pos x="76" y="450"/>
                </a:cxn>
                <a:cxn ang="0">
                  <a:pos x="0" y="450"/>
                </a:cxn>
                <a:cxn ang="0">
                  <a:pos x="0" y="0"/>
                </a:cxn>
              </a:cxnLst>
              <a:rect l="0" t="0" r="r" b="b"/>
              <a:pathLst>
                <a:path w="76" h="450">
                  <a:moveTo>
                    <a:pt x="0" y="0"/>
                  </a:moveTo>
                  <a:lnTo>
                    <a:pt x="0" y="0"/>
                  </a:lnTo>
                  <a:lnTo>
                    <a:pt x="76" y="0"/>
                  </a:lnTo>
                  <a:lnTo>
                    <a:pt x="76" y="450"/>
                  </a:lnTo>
                  <a:lnTo>
                    <a:pt x="0" y="45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noEditPoints="1"/>
            </p:cNvSpPr>
            <p:nvPr userDrawn="1"/>
          </p:nvSpPr>
          <p:spPr bwMode="invGray">
            <a:xfrm>
              <a:off x="8493125" y="4835525"/>
              <a:ext cx="41275" cy="50800"/>
            </a:xfrm>
            <a:custGeom>
              <a:avLst/>
              <a:gdLst/>
              <a:ahLst/>
              <a:cxnLst>
                <a:cxn ang="0">
                  <a:pos x="139" y="63"/>
                </a:cxn>
                <a:cxn ang="0">
                  <a:pos x="139" y="63"/>
                </a:cxn>
                <a:cxn ang="0">
                  <a:pos x="76" y="169"/>
                </a:cxn>
                <a:cxn ang="0">
                  <a:pos x="139" y="275"/>
                </a:cxn>
                <a:cxn ang="0">
                  <a:pos x="203" y="169"/>
                </a:cxn>
                <a:cxn ang="0">
                  <a:pos x="139" y="63"/>
                </a:cxn>
                <a:cxn ang="0">
                  <a:pos x="139" y="63"/>
                </a:cxn>
                <a:cxn ang="0">
                  <a:pos x="139" y="0"/>
                </a:cxn>
                <a:cxn ang="0">
                  <a:pos x="139" y="0"/>
                </a:cxn>
                <a:cxn ang="0">
                  <a:pos x="279" y="169"/>
                </a:cxn>
                <a:cxn ang="0">
                  <a:pos x="139" y="337"/>
                </a:cxn>
                <a:cxn ang="0">
                  <a:pos x="0" y="169"/>
                </a:cxn>
                <a:cxn ang="0">
                  <a:pos x="139" y="0"/>
                </a:cxn>
              </a:cxnLst>
              <a:rect l="0" t="0" r="r" b="b"/>
              <a:pathLst>
                <a:path w="279" h="337">
                  <a:moveTo>
                    <a:pt x="139" y="63"/>
                  </a:moveTo>
                  <a:lnTo>
                    <a:pt x="139" y="63"/>
                  </a:lnTo>
                  <a:cubicBezTo>
                    <a:pt x="97" y="63"/>
                    <a:pt x="76" y="97"/>
                    <a:pt x="76" y="169"/>
                  </a:cubicBezTo>
                  <a:cubicBezTo>
                    <a:pt x="76" y="241"/>
                    <a:pt x="97" y="275"/>
                    <a:pt x="139" y="275"/>
                  </a:cubicBezTo>
                  <a:cubicBezTo>
                    <a:pt x="182" y="275"/>
                    <a:pt x="203" y="241"/>
                    <a:pt x="203" y="169"/>
                  </a:cubicBezTo>
                  <a:cubicBezTo>
                    <a:pt x="203" y="97"/>
                    <a:pt x="182" y="63"/>
                    <a:pt x="139" y="63"/>
                  </a:cubicBezTo>
                  <a:lnTo>
                    <a:pt x="139" y="63"/>
                  </a:lnTo>
                  <a:close/>
                  <a:moveTo>
                    <a:pt x="139" y="0"/>
                  </a:moveTo>
                  <a:lnTo>
                    <a:pt x="139" y="0"/>
                  </a:lnTo>
                  <a:cubicBezTo>
                    <a:pt x="227" y="0"/>
                    <a:pt x="279" y="66"/>
                    <a:pt x="279" y="169"/>
                  </a:cubicBezTo>
                  <a:cubicBezTo>
                    <a:pt x="279" y="272"/>
                    <a:pt x="227" y="337"/>
                    <a:pt x="139" y="337"/>
                  </a:cubicBezTo>
                  <a:cubicBezTo>
                    <a:pt x="52" y="337"/>
                    <a:pt x="0" y="272"/>
                    <a:pt x="0" y="169"/>
                  </a:cubicBezTo>
                  <a:cubicBezTo>
                    <a:pt x="0" y="66"/>
                    <a:pt x="52" y="0"/>
                    <a:pt x="13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noEditPoints="1"/>
            </p:cNvSpPr>
            <p:nvPr userDrawn="1"/>
          </p:nvSpPr>
          <p:spPr bwMode="invGray">
            <a:xfrm>
              <a:off x="8539163" y="4835525"/>
              <a:ext cx="44450" cy="68263"/>
            </a:xfrm>
            <a:custGeom>
              <a:avLst/>
              <a:gdLst/>
              <a:ahLst/>
              <a:cxnLst>
                <a:cxn ang="0">
                  <a:pos x="139" y="59"/>
                </a:cxn>
                <a:cxn ang="0">
                  <a:pos x="139" y="59"/>
                </a:cxn>
                <a:cxn ang="0">
                  <a:pos x="83" y="112"/>
                </a:cxn>
                <a:cxn ang="0">
                  <a:pos x="139" y="166"/>
                </a:cxn>
                <a:cxn ang="0">
                  <a:pos x="191" y="112"/>
                </a:cxn>
                <a:cxn ang="0">
                  <a:pos x="139" y="59"/>
                </a:cxn>
                <a:cxn ang="0">
                  <a:pos x="139" y="59"/>
                </a:cxn>
                <a:cxn ang="0">
                  <a:pos x="70" y="363"/>
                </a:cxn>
                <a:cxn ang="0">
                  <a:pos x="70" y="363"/>
                </a:cxn>
                <a:cxn ang="0">
                  <a:pos x="156" y="399"/>
                </a:cxn>
                <a:cxn ang="0">
                  <a:pos x="222" y="363"/>
                </a:cxn>
                <a:cxn ang="0">
                  <a:pos x="125" y="326"/>
                </a:cxn>
                <a:cxn ang="0">
                  <a:pos x="70" y="363"/>
                </a:cxn>
                <a:cxn ang="0">
                  <a:pos x="70" y="363"/>
                </a:cxn>
                <a:cxn ang="0">
                  <a:pos x="294" y="54"/>
                </a:cxn>
                <a:cxn ang="0">
                  <a:pos x="294" y="54"/>
                </a:cxn>
                <a:cxn ang="0">
                  <a:pos x="245" y="61"/>
                </a:cxn>
                <a:cxn ang="0">
                  <a:pos x="262" y="119"/>
                </a:cxn>
                <a:cxn ang="0">
                  <a:pos x="141" y="223"/>
                </a:cxn>
                <a:cxn ang="0">
                  <a:pos x="81" y="243"/>
                </a:cxn>
                <a:cxn ang="0">
                  <a:pos x="292" y="354"/>
                </a:cxn>
                <a:cxn ang="0">
                  <a:pos x="143" y="451"/>
                </a:cxn>
                <a:cxn ang="0">
                  <a:pos x="0" y="373"/>
                </a:cxn>
                <a:cxn ang="0">
                  <a:pos x="58" y="313"/>
                </a:cxn>
                <a:cxn ang="0">
                  <a:pos x="58" y="312"/>
                </a:cxn>
                <a:cxn ang="0">
                  <a:pos x="10" y="259"/>
                </a:cxn>
                <a:cxn ang="0">
                  <a:pos x="60" y="200"/>
                </a:cxn>
                <a:cxn ang="0">
                  <a:pos x="13" y="114"/>
                </a:cxn>
                <a:cxn ang="0">
                  <a:pos x="140" y="1"/>
                </a:cxn>
                <a:cxn ang="0">
                  <a:pos x="219" y="30"/>
                </a:cxn>
                <a:cxn ang="0">
                  <a:pos x="294" y="1"/>
                </a:cxn>
                <a:cxn ang="0">
                  <a:pos x="294" y="54"/>
                </a:cxn>
              </a:cxnLst>
              <a:rect l="0" t="0" r="r" b="b"/>
              <a:pathLst>
                <a:path w="294" h="451">
                  <a:moveTo>
                    <a:pt x="139" y="59"/>
                  </a:moveTo>
                  <a:lnTo>
                    <a:pt x="139" y="59"/>
                  </a:lnTo>
                  <a:cubicBezTo>
                    <a:pt x="106" y="59"/>
                    <a:pt x="83" y="83"/>
                    <a:pt x="83" y="112"/>
                  </a:cubicBezTo>
                  <a:cubicBezTo>
                    <a:pt x="83" y="142"/>
                    <a:pt x="106" y="166"/>
                    <a:pt x="139" y="166"/>
                  </a:cubicBezTo>
                  <a:cubicBezTo>
                    <a:pt x="168" y="166"/>
                    <a:pt x="191" y="142"/>
                    <a:pt x="191" y="112"/>
                  </a:cubicBezTo>
                  <a:cubicBezTo>
                    <a:pt x="191" y="83"/>
                    <a:pt x="168" y="59"/>
                    <a:pt x="139" y="59"/>
                  </a:cubicBezTo>
                  <a:lnTo>
                    <a:pt x="139" y="59"/>
                  </a:lnTo>
                  <a:close/>
                  <a:moveTo>
                    <a:pt x="70" y="363"/>
                  </a:moveTo>
                  <a:lnTo>
                    <a:pt x="70" y="363"/>
                  </a:lnTo>
                  <a:cubicBezTo>
                    <a:pt x="70" y="388"/>
                    <a:pt x="91" y="399"/>
                    <a:pt x="156" y="399"/>
                  </a:cubicBezTo>
                  <a:cubicBezTo>
                    <a:pt x="205" y="399"/>
                    <a:pt x="222" y="374"/>
                    <a:pt x="222" y="363"/>
                  </a:cubicBezTo>
                  <a:cubicBezTo>
                    <a:pt x="222" y="348"/>
                    <a:pt x="199" y="326"/>
                    <a:pt x="125" y="326"/>
                  </a:cubicBezTo>
                  <a:cubicBezTo>
                    <a:pt x="83" y="326"/>
                    <a:pt x="70" y="349"/>
                    <a:pt x="70" y="363"/>
                  </a:cubicBezTo>
                  <a:lnTo>
                    <a:pt x="70" y="363"/>
                  </a:lnTo>
                  <a:close/>
                  <a:moveTo>
                    <a:pt x="294" y="54"/>
                  </a:moveTo>
                  <a:lnTo>
                    <a:pt x="294" y="54"/>
                  </a:lnTo>
                  <a:cubicBezTo>
                    <a:pt x="276" y="54"/>
                    <a:pt x="257" y="54"/>
                    <a:pt x="245" y="61"/>
                  </a:cubicBezTo>
                  <a:cubicBezTo>
                    <a:pt x="255" y="75"/>
                    <a:pt x="262" y="94"/>
                    <a:pt x="262" y="119"/>
                  </a:cubicBezTo>
                  <a:cubicBezTo>
                    <a:pt x="262" y="180"/>
                    <a:pt x="221" y="223"/>
                    <a:pt x="141" y="223"/>
                  </a:cubicBezTo>
                  <a:cubicBezTo>
                    <a:pt x="107" y="223"/>
                    <a:pt x="81" y="225"/>
                    <a:pt x="81" y="243"/>
                  </a:cubicBezTo>
                  <a:cubicBezTo>
                    <a:pt x="81" y="296"/>
                    <a:pt x="292" y="225"/>
                    <a:pt x="292" y="354"/>
                  </a:cubicBezTo>
                  <a:cubicBezTo>
                    <a:pt x="292" y="400"/>
                    <a:pt x="246" y="451"/>
                    <a:pt x="143" y="451"/>
                  </a:cubicBezTo>
                  <a:cubicBezTo>
                    <a:pt x="57" y="451"/>
                    <a:pt x="0" y="424"/>
                    <a:pt x="0" y="373"/>
                  </a:cubicBezTo>
                  <a:cubicBezTo>
                    <a:pt x="0" y="333"/>
                    <a:pt x="30" y="313"/>
                    <a:pt x="58" y="313"/>
                  </a:cubicBezTo>
                  <a:lnTo>
                    <a:pt x="58" y="312"/>
                  </a:lnTo>
                  <a:cubicBezTo>
                    <a:pt x="43" y="303"/>
                    <a:pt x="10" y="295"/>
                    <a:pt x="10" y="259"/>
                  </a:cubicBezTo>
                  <a:cubicBezTo>
                    <a:pt x="10" y="228"/>
                    <a:pt x="46" y="205"/>
                    <a:pt x="60" y="200"/>
                  </a:cubicBezTo>
                  <a:cubicBezTo>
                    <a:pt x="34" y="179"/>
                    <a:pt x="13" y="154"/>
                    <a:pt x="13" y="114"/>
                  </a:cubicBezTo>
                  <a:cubicBezTo>
                    <a:pt x="13" y="57"/>
                    <a:pt x="56" y="1"/>
                    <a:pt x="140" y="1"/>
                  </a:cubicBezTo>
                  <a:cubicBezTo>
                    <a:pt x="167" y="1"/>
                    <a:pt x="199" y="13"/>
                    <a:pt x="219" y="30"/>
                  </a:cubicBezTo>
                  <a:cubicBezTo>
                    <a:pt x="234" y="10"/>
                    <a:pt x="258" y="0"/>
                    <a:pt x="294" y="1"/>
                  </a:cubicBezTo>
                  <a:lnTo>
                    <a:pt x="294" y="5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noEditPoints="1"/>
            </p:cNvSpPr>
            <p:nvPr userDrawn="1"/>
          </p:nvSpPr>
          <p:spPr bwMode="invGray">
            <a:xfrm>
              <a:off x="8591550" y="4816475"/>
              <a:ext cx="11112" cy="69850"/>
            </a:xfrm>
            <a:custGeom>
              <a:avLst/>
              <a:gdLst/>
              <a:ahLst/>
              <a:cxnLst>
                <a:cxn ang="0">
                  <a:pos x="77" y="362"/>
                </a:cxn>
                <a:cxn ang="0">
                  <a:pos x="77" y="362"/>
                </a:cxn>
                <a:cxn ang="0">
                  <a:pos x="77" y="457"/>
                </a:cxn>
                <a:cxn ang="0">
                  <a:pos x="0" y="457"/>
                </a:cxn>
                <a:cxn ang="0">
                  <a:pos x="0" y="133"/>
                </a:cxn>
                <a:cxn ang="0">
                  <a:pos x="77" y="133"/>
                </a:cxn>
                <a:cxn ang="0">
                  <a:pos x="77" y="362"/>
                </a:cxn>
                <a:cxn ang="0">
                  <a:pos x="77" y="362"/>
                </a:cxn>
                <a:cxn ang="0">
                  <a:pos x="0" y="0"/>
                </a:cxn>
                <a:cxn ang="0">
                  <a:pos x="0" y="0"/>
                </a:cxn>
                <a:cxn ang="0">
                  <a:pos x="77" y="0"/>
                </a:cxn>
                <a:cxn ang="0">
                  <a:pos x="77" y="73"/>
                </a:cxn>
                <a:cxn ang="0">
                  <a:pos x="0" y="73"/>
                </a:cxn>
                <a:cxn ang="0">
                  <a:pos x="0" y="0"/>
                </a:cxn>
              </a:cxnLst>
              <a:rect l="0" t="0" r="r" b="b"/>
              <a:pathLst>
                <a:path w="77" h="457">
                  <a:moveTo>
                    <a:pt x="77" y="362"/>
                  </a:moveTo>
                  <a:lnTo>
                    <a:pt x="77" y="362"/>
                  </a:lnTo>
                  <a:lnTo>
                    <a:pt x="77" y="457"/>
                  </a:lnTo>
                  <a:lnTo>
                    <a:pt x="0" y="457"/>
                  </a:lnTo>
                  <a:lnTo>
                    <a:pt x="0" y="133"/>
                  </a:lnTo>
                  <a:lnTo>
                    <a:pt x="77" y="133"/>
                  </a:lnTo>
                  <a:lnTo>
                    <a:pt x="77" y="362"/>
                  </a:lnTo>
                  <a:lnTo>
                    <a:pt x="77" y="362"/>
                  </a:lnTo>
                  <a:close/>
                  <a:moveTo>
                    <a:pt x="0" y="0"/>
                  </a:moveTo>
                  <a:lnTo>
                    <a:pt x="0" y="0"/>
                  </a:lnTo>
                  <a:lnTo>
                    <a:pt x="77" y="0"/>
                  </a:lnTo>
                  <a:lnTo>
                    <a:pt x="77" y="73"/>
                  </a:lnTo>
                  <a:lnTo>
                    <a:pt x="0" y="7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noEditPoints="1"/>
            </p:cNvSpPr>
            <p:nvPr userDrawn="1"/>
          </p:nvSpPr>
          <p:spPr bwMode="invGray">
            <a:xfrm>
              <a:off x="8612188" y="4835525"/>
              <a:ext cx="41275" cy="50800"/>
            </a:xfrm>
            <a:custGeom>
              <a:avLst/>
              <a:gdLst/>
              <a:ahLst/>
              <a:cxnLst>
                <a:cxn ang="0">
                  <a:pos x="201" y="129"/>
                </a:cxn>
                <a:cxn ang="0">
                  <a:pos x="201" y="129"/>
                </a:cxn>
                <a:cxn ang="0">
                  <a:pos x="139" y="58"/>
                </a:cxn>
                <a:cxn ang="0">
                  <a:pos x="77" y="129"/>
                </a:cxn>
                <a:cxn ang="0">
                  <a:pos x="201" y="129"/>
                </a:cxn>
                <a:cxn ang="0">
                  <a:pos x="201" y="129"/>
                </a:cxn>
                <a:cxn ang="0">
                  <a:pos x="77" y="181"/>
                </a:cxn>
                <a:cxn ang="0">
                  <a:pos x="77" y="181"/>
                </a:cxn>
                <a:cxn ang="0">
                  <a:pos x="144" y="275"/>
                </a:cxn>
                <a:cxn ang="0">
                  <a:pos x="216" y="236"/>
                </a:cxn>
                <a:cxn ang="0">
                  <a:pos x="272" y="271"/>
                </a:cxn>
                <a:cxn ang="0">
                  <a:pos x="137" y="337"/>
                </a:cxn>
                <a:cxn ang="0">
                  <a:pos x="0" y="169"/>
                </a:cxn>
                <a:cxn ang="0">
                  <a:pos x="140" y="0"/>
                </a:cxn>
                <a:cxn ang="0">
                  <a:pos x="272" y="149"/>
                </a:cxn>
                <a:cxn ang="0">
                  <a:pos x="272" y="181"/>
                </a:cxn>
                <a:cxn ang="0">
                  <a:pos x="77" y="181"/>
                </a:cxn>
              </a:cxnLst>
              <a:rect l="0" t="0" r="r" b="b"/>
              <a:pathLst>
                <a:path w="272" h="337">
                  <a:moveTo>
                    <a:pt x="201" y="129"/>
                  </a:moveTo>
                  <a:lnTo>
                    <a:pt x="201" y="129"/>
                  </a:lnTo>
                  <a:cubicBezTo>
                    <a:pt x="200" y="84"/>
                    <a:pt x="176" y="58"/>
                    <a:pt x="139" y="58"/>
                  </a:cubicBezTo>
                  <a:cubicBezTo>
                    <a:pt x="102" y="58"/>
                    <a:pt x="78" y="84"/>
                    <a:pt x="77" y="129"/>
                  </a:cubicBezTo>
                  <a:lnTo>
                    <a:pt x="201" y="129"/>
                  </a:lnTo>
                  <a:lnTo>
                    <a:pt x="201" y="129"/>
                  </a:lnTo>
                  <a:close/>
                  <a:moveTo>
                    <a:pt x="77" y="181"/>
                  </a:moveTo>
                  <a:lnTo>
                    <a:pt x="77" y="181"/>
                  </a:lnTo>
                  <a:cubicBezTo>
                    <a:pt x="78" y="249"/>
                    <a:pt x="108" y="275"/>
                    <a:pt x="144" y="275"/>
                  </a:cubicBezTo>
                  <a:cubicBezTo>
                    <a:pt x="180" y="275"/>
                    <a:pt x="197" y="258"/>
                    <a:pt x="216" y="236"/>
                  </a:cubicBezTo>
                  <a:lnTo>
                    <a:pt x="272" y="271"/>
                  </a:lnTo>
                  <a:cubicBezTo>
                    <a:pt x="242" y="317"/>
                    <a:pt x="199" y="337"/>
                    <a:pt x="137" y="337"/>
                  </a:cubicBezTo>
                  <a:cubicBezTo>
                    <a:pt x="53" y="337"/>
                    <a:pt x="0" y="272"/>
                    <a:pt x="0" y="169"/>
                  </a:cubicBezTo>
                  <a:cubicBezTo>
                    <a:pt x="0" y="66"/>
                    <a:pt x="53" y="0"/>
                    <a:pt x="140" y="0"/>
                  </a:cubicBezTo>
                  <a:cubicBezTo>
                    <a:pt x="225" y="0"/>
                    <a:pt x="272" y="72"/>
                    <a:pt x="272" y="149"/>
                  </a:cubicBezTo>
                  <a:lnTo>
                    <a:pt x="272" y="181"/>
                  </a:lnTo>
                  <a:lnTo>
                    <a:pt x="77"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userDrawn="1"/>
          </p:nvSpPr>
          <p:spPr bwMode="invGray">
            <a:xfrm>
              <a:off x="8659813" y="4835525"/>
              <a:ext cx="36512" cy="50800"/>
            </a:xfrm>
            <a:custGeom>
              <a:avLst/>
              <a:gdLst/>
              <a:ahLst/>
              <a:cxnLst>
                <a:cxn ang="0">
                  <a:pos x="182" y="92"/>
                </a:cxn>
                <a:cxn ang="0">
                  <a:pos x="182" y="92"/>
                </a:cxn>
                <a:cxn ang="0">
                  <a:pos x="122" y="58"/>
                </a:cxn>
                <a:cxn ang="0">
                  <a:pos x="79" y="90"/>
                </a:cxn>
                <a:cxn ang="0">
                  <a:pos x="240" y="240"/>
                </a:cxn>
                <a:cxn ang="0">
                  <a:pos x="121" y="337"/>
                </a:cxn>
                <a:cxn ang="0">
                  <a:pos x="0" y="272"/>
                </a:cxn>
                <a:cxn ang="0">
                  <a:pos x="51" y="233"/>
                </a:cxn>
                <a:cxn ang="0">
                  <a:pos x="126" y="280"/>
                </a:cxn>
                <a:cxn ang="0">
                  <a:pos x="172" y="243"/>
                </a:cxn>
                <a:cxn ang="0">
                  <a:pos x="11" y="94"/>
                </a:cxn>
                <a:cxn ang="0">
                  <a:pos x="117" y="0"/>
                </a:cxn>
                <a:cxn ang="0">
                  <a:pos x="231" y="50"/>
                </a:cxn>
                <a:cxn ang="0">
                  <a:pos x="182" y="92"/>
                </a:cxn>
              </a:cxnLst>
              <a:rect l="0" t="0" r="r" b="b"/>
              <a:pathLst>
                <a:path w="240" h="337">
                  <a:moveTo>
                    <a:pt x="182" y="92"/>
                  </a:moveTo>
                  <a:lnTo>
                    <a:pt x="182" y="92"/>
                  </a:lnTo>
                  <a:cubicBezTo>
                    <a:pt x="167" y="75"/>
                    <a:pt x="146" y="58"/>
                    <a:pt x="122" y="58"/>
                  </a:cubicBezTo>
                  <a:cubicBezTo>
                    <a:pt x="92" y="58"/>
                    <a:pt x="79" y="70"/>
                    <a:pt x="79" y="90"/>
                  </a:cubicBezTo>
                  <a:cubicBezTo>
                    <a:pt x="79" y="145"/>
                    <a:pt x="240" y="121"/>
                    <a:pt x="240" y="240"/>
                  </a:cubicBezTo>
                  <a:cubicBezTo>
                    <a:pt x="240" y="307"/>
                    <a:pt x="189" y="337"/>
                    <a:pt x="121" y="337"/>
                  </a:cubicBezTo>
                  <a:cubicBezTo>
                    <a:pt x="70" y="337"/>
                    <a:pt x="28" y="314"/>
                    <a:pt x="0" y="272"/>
                  </a:cubicBezTo>
                  <a:lnTo>
                    <a:pt x="51" y="233"/>
                  </a:lnTo>
                  <a:cubicBezTo>
                    <a:pt x="69" y="258"/>
                    <a:pt x="93" y="280"/>
                    <a:pt x="126" y="280"/>
                  </a:cubicBezTo>
                  <a:cubicBezTo>
                    <a:pt x="153" y="280"/>
                    <a:pt x="172" y="265"/>
                    <a:pt x="172" y="243"/>
                  </a:cubicBezTo>
                  <a:cubicBezTo>
                    <a:pt x="172" y="188"/>
                    <a:pt x="11" y="208"/>
                    <a:pt x="11" y="94"/>
                  </a:cubicBezTo>
                  <a:cubicBezTo>
                    <a:pt x="11" y="34"/>
                    <a:pt x="62" y="0"/>
                    <a:pt x="117" y="0"/>
                  </a:cubicBezTo>
                  <a:cubicBezTo>
                    <a:pt x="160" y="0"/>
                    <a:pt x="203" y="16"/>
                    <a:pt x="231" y="50"/>
                  </a:cubicBezTo>
                  <a:lnTo>
                    <a:pt x="182" y="9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noEditPoints="1"/>
            </p:cNvSpPr>
            <p:nvPr userDrawn="1"/>
          </p:nvSpPr>
          <p:spPr bwMode="invGray">
            <a:xfrm>
              <a:off x="8380413" y="4479925"/>
              <a:ext cx="257175" cy="293688"/>
            </a:xfrm>
            <a:custGeom>
              <a:avLst/>
              <a:gdLst/>
              <a:ahLst/>
              <a:cxnLst>
                <a:cxn ang="0">
                  <a:pos x="554" y="560"/>
                </a:cxn>
                <a:cxn ang="0">
                  <a:pos x="554" y="560"/>
                </a:cxn>
                <a:cxn ang="0">
                  <a:pos x="850" y="406"/>
                </a:cxn>
                <a:cxn ang="0">
                  <a:pos x="1121" y="674"/>
                </a:cxn>
                <a:cxn ang="0">
                  <a:pos x="1123" y="733"/>
                </a:cxn>
                <a:cxn ang="0">
                  <a:pos x="10" y="1398"/>
                </a:cxn>
                <a:cxn ang="0">
                  <a:pos x="583" y="1920"/>
                </a:cxn>
                <a:cxn ang="0">
                  <a:pos x="1148" y="1665"/>
                </a:cxn>
                <a:cxn ang="0">
                  <a:pos x="1174" y="1883"/>
                </a:cxn>
                <a:cxn ang="0">
                  <a:pos x="1692" y="1883"/>
                </a:cxn>
                <a:cxn ang="0">
                  <a:pos x="1656" y="1607"/>
                </a:cxn>
                <a:cxn ang="0">
                  <a:pos x="1656" y="646"/>
                </a:cxn>
                <a:cxn ang="0">
                  <a:pos x="1487" y="168"/>
                </a:cxn>
                <a:cxn ang="0">
                  <a:pos x="912" y="0"/>
                </a:cxn>
                <a:cxn ang="0">
                  <a:pos x="313" y="158"/>
                </a:cxn>
                <a:cxn ang="0">
                  <a:pos x="313" y="158"/>
                </a:cxn>
                <a:cxn ang="0">
                  <a:pos x="554" y="560"/>
                </a:cxn>
                <a:cxn ang="0">
                  <a:pos x="554" y="560"/>
                </a:cxn>
                <a:cxn ang="0">
                  <a:pos x="554" y="560"/>
                </a:cxn>
                <a:cxn ang="0">
                  <a:pos x="1050" y="1417"/>
                </a:cxn>
                <a:cxn ang="0">
                  <a:pos x="1050" y="1417"/>
                </a:cxn>
                <a:cxn ang="0">
                  <a:pos x="781" y="1570"/>
                </a:cxn>
                <a:cxn ang="0">
                  <a:pos x="507" y="1340"/>
                </a:cxn>
                <a:cxn ang="0">
                  <a:pos x="1123" y="1002"/>
                </a:cxn>
                <a:cxn ang="0">
                  <a:pos x="1123" y="1072"/>
                </a:cxn>
                <a:cxn ang="0">
                  <a:pos x="1050" y="1417"/>
                </a:cxn>
              </a:cxnLst>
              <a:rect l="0" t="0" r="r" b="b"/>
              <a:pathLst>
                <a:path w="1692" h="1920">
                  <a:moveTo>
                    <a:pt x="554" y="560"/>
                  </a:moveTo>
                  <a:lnTo>
                    <a:pt x="554" y="560"/>
                  </a:lnTo>
                  <a:cubicBezTo>
                    <a:pt x="594" y="452"/>
                    <a:pt x="703" y="406"/>
                    <a:pt x="850" y="406"/>
                  </a:cubicBezTo>
                  <a:cubicBezTo>
                    <a:pt x="1059" y="406"/>
                    <a:pt x="1119" y="552"/>
                    <a:pt x="1121" y="674"/>
                  </a:cubicBezTo>
                  <a:lnTo>
                    <a:pt x="1123" y="733"/>
                  </a:lnTo>
                  <a:cubicBezTo>
                    <a:pt x="544" y="761"/>
                    <a:pt x="0" y="869"/>
                    <a:pt x="10" y="1398"/>
                  </a:cubicBezTo>
                  <a:cubicBezTo>
                    <a:pt x="17" y="1768"/>
                    <a:pt x="353" y="1920"/>
                    <a:pt x="583" y="1920"/>
                  </a:cubicBezTo>
                  <a:cubicBezTo>
                    <a:pt x="851" y="1919"/>
                    <a:pt x="1001" y="1848"/>
                    <a:pt x="1148" y="1665"/>
                  </a:cubicBezTo>
                  <a:cubicBezTo>
                    <a:pt x="1150" y="1742"/>
                    <a:pt x="1160" y="1824"/>
                    <a:pt x="1174" y="1883"/>
                  </a:cubicBezTo>
                  <a:lnTo>
                    <a:pt x="1692" y="1883"/>
                  </a:lnTo>
                  <a:cubicBezTo>
                    <a:pt x="1663" y="1792"/>
                    <a:pt x="1656" y="1701"/>
                    <a:pt x="1656" y="1607"/>
                  </a:cubicBezTo>
                  <a:lnTo>
                    <a:pt x="1656" y="646"/>
                  </a:lnTo>
                  <a:cubicBezTo>
                    <a:pt x="1656" y="412"/>
                    <a:pt x="1612" y="282"/>
                    <a:pt x="1487" y="168"/>
                  </a:cubicBezTo>
                  <a:cubicBezTo>
                    <a:pt x="1368" y="60"/>
                    <a:pt x="1174" y="0"/>
                    <a:pt x="912" y="0"/>
                  </a:cubicBezTo>
                  <a:cubicBezTo>
                    <a:pt x="671" y="0"/>
                    <a:pt x="465" y="54"/>
                    <a:pt x="313" y="158"/>
                  </a:cubicBezTo>
                  <a:lnTo>
                    <a:pt x="313" y="158"/>
                  </a:lnTo>
                  <a:cubicBezTo>
                    <a:pt x="439" y="257"/>
                    <a:pt x="521" y="395"/>
                    <a:pt x="554" y="560"/>
                  </a:cubicBezTo>
                  <a:lnTo>
                    <a:pt x="554" y="560"/>
                  </a:lnTo>
                  <a:lnTo>
                    <a:pt x="554" y="560"/>
                  </a:lnTo>
                  <a:close/>
                  <a:moveTo>
                    <a:pt x="1050" y="1417"/>
                  </a:moveTo>
                  <a:lnTo>
                    <a:pt x="1050" y="1417"/>
                  </a:lnTo>
                  <a:cubicBezTo>
                    <a:pt x="988" y="1512"/>
                    <a:pt x="890" y="1570"/>
                    <a:pt x="781" y="1570"/>
                  </a:cubicBezTo>
                  <a:cubicBezTo>
                    <a:pt x="632" y="1570"/>
                    <a:pt x="507" y="1502"/>
                    <a:pt x="507" y="1340"/>
                  </a:cubicBezTo>
                  <a:cubicBezTo>
                    <a:pt x="507" y="1102"/>
                    <a:pt x="856" y="1017"/>
                    <a:pt x="1123" y="1002"/>
                  </a:cubicBezTo>
                  <a:lnTo>
                    <a:pt x="1123" y="1072"/>
                  </a:lnTo>
                  <a:cubicBezTo>
                    <a:pt x="1123" y="1227"/>
                    <a:pt x="1120" y="1311"/>
                    <a:pt x="1050" y="141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userDrawn="1"/>
          </p:nvSpPr>
          <p:spPr bwMode="invGray">
            <a:xfrm>
              <a:off x="8199438" y="4479925"/>
              <a:ext cx="263525" cy="293688"/>
            </a:xfrm>
            <a:custGeom>
              <a:avLst/>
              <a:gdLst/>
              <a:ahLst/>
              <a:cxnLst>
                <a:cxn ang="0">
                  <a:pos x="1172" y="1377"/>
                </a:cxn>
                <a:cxn ang="0">
                  <a:pos x="1172" y="1377"/>
                </a:cxn>
                <a:cxn ang="0">
                  <a:pos x="1172" y="1411"/>
                </a:cxn>
                <a:cxn ang="0">
                  <a:pos x="1173" y="1426"/>
                </a:cxn>
                <a:cxn ang="0">
                  <a:pos x="1358" y="1802"/>
                </a:cxn>
                <a:cxn ang="0">
                  <a:pos x="891" y="1920"/>
                </a:cxn>
                <a:cxn ang="0">
                  <a:pos x="0" y="978"/>
                </a:cxn>
                <a:cxn ang="0">
                  <a:pos x="924" y="0"/>
                </a:cxn>
                <a:cxn ang="0">
                  <a:pos x="1730" y="662"/>
                </a:cxn>
                <a:cxn ang="0">
                  <a:pos x="1222" y="662"/>
                </a:cxn>
                <a:cxn ang="0">
                  <a:pos x="942" y="407"/>
                </a:cxn>
                <a:cxn ang="0">
                  <a:pos x="598" y="934"/>
                </a:cxn>
                <a:cxn ang="0">
                  <a:pos x="943" y="1484"/>
                </a:cxn>
                <a:cxn ang="0">
                  <a:pos x="1172" y="1377"/>
                </a:cxn>
                <a:cxn ang="0">
                  <a:pos x="1172" y="1377"/>
                </a:cxn>
              </a:cxnLst>
              <a:rect l="0" t="0" r="r" b="b"/>
              <a:pathLst>
                <a:path w="1730" h="1920">
                  <a:moveTo>
                    <a:pt x="1172" y="1377"/>
                  </a:moveTo>
                  <a:lnTo>
                    <a:pt x="1172" y="1377"/>
                  </a:lnTo>
                  <a:cubicBezTo>
                    <a:pt x="1172" y="1389"/>
                    <a:pt x="1172" y="1399"/>
                    <a:pt x="1172" y="1411"/>
                  </a:cubicBezTo>
                  <a:cubicBezTo>
                    <a:pt x="1172" y="1416"/>
                    <a:pt x="1173" y="1421"/>
                    <a:pt x="1173" y="1426"/>
                  </a:cubicBezTo>
                  <a:cubicBezTo>
                    <a:pt x="1182" y="1615"/>
                    <a:pt x="1272" y="1733"/>
                    <a:pt x="1358" y="1802"/>
                  </a:cubicBezTo>
                  <a:cubicBezTo>
                    <a:pt x="1215" y="1885"/>
                    <a:pt x="1043" y="1920"/>
                    <a:pt x="891" y="1920"/>
                  </a:cubicBezTo>
                  <a:cubicBezTo>
                    <a:pt x="331" y="1920"/>
                    <a:pt x="0" y="1523"/>
                    <a:pt x="0" y="978"/>
                  </a:cubicBezTo>
                  <a:cubicBezTo>
                    <a:pt x="0" y="410"/>
                    <a:pt x="342" y="0"/>
                    <a:pt x="924" y="0"/>
                  </a:cubicBezTo>
                  <a:cubicBezTo>
                    <a:pt x="1346" y="0"/>
                    <a:pt x="1693" y="224"/>
                    <a:pt x="1730" y="662"/>
                  </a:cubicBezTo>
                  <a:lnTo>
                    <a:pt x="1222" y="662"/>
                  </a:lnTo>
                  <a:cubicBezTo>
                    <a:pt x="1222" y="495"/>
                    <a:pt x="1105" y="407"/>
                    <a:pt x="942" y="407"/>
                  </a:cubicBezTo>
                  <a:cubicBezTo>
                    <a:pt x="679" y="407"/>
                    <a:pt x="598" y="592"/>
                    <a:pt x="598" y="934"/>
                  </a:cubicBezTo>
                  <a:cubicBezTo>
                    <a:pt x="598" y="1281"/>
                    <a:pt x="674" y="1484"/>
                    <a:pt x="943" y="1484"/>
                  </a:cubicBezTo>
                  <a:cubicBezTo>
                    <a:pt x="1041" y="1484"/>
                    <a:pt x="1125" y="1448"/>
                    <a:pt x="1172" y="1377"/>
                  </a:cubicBezTo>
                  <a:lnTo>
                    <a:pt x="1172" y="137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2" name="Picture 1" descr="ca_r_1c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8178799" y="4310413"/>
            <a:ext cx="677334" cy="561236"/>
          </a:xfrm>
          <a:prstGeom prst="rect">
            <a:avLst/>
          </a:prstGeom>
        </p:spPr>
      </p:pic>
      <p:sp>
        <p:nvSpPr>
          <p:cNvPr id="3" name="TextBox 2"/>
          <p:cNvSpPr txBox="1"/>
          <p:nvPr userDrawn="1"/>
        </p:nvSpPr>
        <p:spPr bwMode="black">
          <a:xfrm>
            <a:off x="1251787" y="4878526"/>
            <a:ext cx="6649154" cy="250796"/>
          </a:xfrm>
          <a:prstGeom prst="rect">
            <a:avLst/>
          </a:prstGeom>
          <a:noFill/>
        </p:spPr>
        <p:txBody>
          <a:bodyPr wrap="square" rtlCol="0">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all" spc="0" normalizeH="0" baseline="0" noProof="0" dirty="0" smtClean="0">
                <a:ln>
                  <a:noFill/>
                </a:ln>
                <a:solidFill>
                  <a:srgbClr val="6D7D80"/>
                </a:solidFill>
                <a:effectLst/>
                <a:uLnTx/>
                <a:uFillTx/>
                <a:latin typeface="+mn-lt"/>
                <a:ea typeface="Arial Unicode MS" pitchFamily="34" charset="-128"/>
                <a:cs typeface="Arial Unicode MS" pitchFamily="34" charset="-128"/>
              </a:rPr>
              <a:t>© 2015 CA. All rights reserved.</a:t>
            </a:r>
          </a:p>
        </p:txBody>
      </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933" r:id="rId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4" name="Title Placeholder 1"/>
          <p:cNvSpPr>
            <a:spLocks noGrp="1"/>
          </p:cNvSpPr>
          <p:nvPr>
            <p:ph type="title"/>
          </p:nvPr>
        </p:nvSpPr>
        <p:spPr bwMode="black">
          <a:xfrm>
            <a:off x="438193" y="873027"/>
            <a:ext cx="8229600" cy="818515"/>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935" r:id="rId1"/>
  </p:sldLayoutIdLst>
  <p:timing>
    <p:tnLst>
      <p:par>
        <p:cTn id="1" dur="indefinite" restart="never" nodeType="tmRoot"/>
      </p:par>
    </p:tnLst>
  </p:timing>
  <p:txStyles>
    <p:titleStyle>
      <a:lvl1pPr algn="l" defTabSz="457200" rtl="0" eaLnBrk="1" latinLnBrk="0" hangingPunct="1">
        <a:lnSpc>
          <a:spcPct val="90000"/>
        </a:lnSpc>
        <a:spcBef>
          <a:spcPct val="0"/>
        </a:spcBef>
        <a:buFont typeface="Arial" pitchFamily="34" charset="0"/>
        <a:buNone/>
        <a:defRPr kumimoji="0" lang="en-US" sz="3600" b="0" i="0" u="none" strike="noStrike" kern="1200" cap="none" spc="0" normalizeH="0" baseline="0" noProof="0" dirty="0">
          <a:ln>
            <a:noFill/>
          </a:ln>
          <a:solidFill>
            <a:schemeClr val="bg1"/>
          </a:solidFill>
          <a:effectLst/>
          <a:uLnTx/>
          <a:uFillTx/>
          <a:latin typeface="+mn-lt"/>
          <a:ea typeface="+mn-ea"/>
          <a:cs typeface="+mn-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bwMode="blackGray">
          <a:xfrm>
            <a:off x="457200" y="984023"/>
            <a:ext cx="8229600" cy="339410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Gray">
          <a:xfrm>
            <a:off x="457200" y="157754"/>
            <a:ext cx="8229600" cy="818515"/>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
        <p:nvSpPr>
          <p:cNvPr id="14" name="TextBox 13"/>
          <p:cNvSpPr txBox="1"/>
          <p:nvPr/>
        </p:nvSpPr>
        <p:spPr bwMode="black">
          <a:xfrm>
            <a:off x="393813" y="4843882"/>
            <a:ext cx="527125" cy="250796"/>
          </a:xfrm>
          <a:prstGeom prst="rect">
            <a:avLst/>
          </a:prstGeom>
          <a:noFill/>
        </p:spPr>
        <p:txBody>
          <a:bodyPr wrap="square" rtlCol="0">
            <a:noAutofit/>
          </a:bodyPr>
          <a:lstStyle/>
          <a:p>
            <a:pPr fontAlgn="base">
              <a:spcBef>
                <a:spcPct val="0"/>
              </a:spcBef>
              <a:spcAft>
                <a:spcPct val="0"/>
              </a:spcAft>
              <a:defRPr/>
            </a:pPr>
            <a:fld id="{5F022D67-B6E1-4BFD-B491-C53D2455AE9B}" type="slidenum">
              <a:rPr lang="en-US" sz="900" smtClean="0">
                <a:solidFill>
                  <a:srgbClr val="58676D"/>
                </a:solidFill>
                <a:ea typeface="Arial Unicode MS" pitchFamily="34" charset="-128"/>
                <a:cs typeface="Arial Unicode MS" pitchFamily="34" charset="-128"/>
              </a:rPr>
              <a:pPr fontAlgn="base">
                <a:spcBef>
                  <a:spcPct val="0"/>
                </a:spcBef>
                <a:spcAft>
                  <a:spcPct val="0"/>
                </a:spcAft>
                <a:defRPr/>
              </a:pPr>
              <a:t>‹#›</a:t>
            </a:fld>
            <a:endParaRPr lang="en-US" sz="900" dirty="0">
              <a:solidFill>
                <a:srgbClr val="58676D"/>
              </a:solidFill>
              <a:ea typeface="Arial Unicode MS" pitchFamily="34" charset="-128"/>
              <a:cs typeface="Arial Unicode MS" pitchFamily="34" charset="-128"/>
            </a:endParaRPr>
          </a:p>
        </p:txBody>
      </p:sp>
      <p:sp>
        <p:nvSpPr>
          <p:cNvPr id="15" name="TextBox 14"/>
          <p:cNvSpPr txBox="1"/>
          <p:nvPr/>
        </p:nvSpPr>
        <p:spPr bwMode="black">
          <a:xfrm>
            <a:off x="1251787" y="4843882"/>
            <a:ext cx="6649154" cy="250796"/>
          </a:xfrm>
          <a:prstGeom prst="rect">
            <a:avLst/>
          </a:prstGeom>
          <a:noFill/>
        </p:spPr>
        <p:txBody>
          <a:bodyPr wrap="square" rtlCol="0">
            <a:noAutofit/>
          </a:bodyPr>
          <a:lstStyle/>
          <a:p>
            <a:pPr algn="ctr" fontAlgn="base">
              <a:spcBef>
                <a:spcPct val="0"/>
              </a:spcBef>
              <a:spcAft>
                <a:spcPct val="0"/>
              </a:spcAft>
              <a:defRPr/>
            </a:pPr>
            <a:r>
              <a:rPr lang="en-US" sz="700" cap="all" dirty="0" smtClean="0">
                <a:solidFill>
                  <a:srgbClr val="58676D"/>
                </a:solidFill>
                <a:ea typeface="Arial Unicode MS" pitchFamily="34" charset="-128"/>
                <a:cs typeface="Arial Unicode MS" pitchFamily="34" charset="-128"/>
              </a:rPr>
              <a:t>© 2014 CA. All rights reserved.</a:t>
            </a:r>
          </a:p>
        </p:txBody>
      </p:sp>
      <p:grpSp>
        <p:nvGrpSpPr>
          <p:cNvPr id="22" name="Group 21"/>
          <p:cNvGrpSpPr/>
          <p:nvPr userDrawn="1"/>
        </p:nvGrpSpPr>
        <p:grpSpPr bwMode="invGray">
          <a:xfrm>
            <a:off x="8255793" y="4493050"/>
            <a:ext cx="509587" cy="423471"/>
            <a:chOff x="8186738" y="4479925"/>
            <a:chExt cx="509587" cy="423863"/>
          </a:xfrm>
        </p:grpSpPr>
        <p:sp>
          <p:nvSpPr>
            <p:cNvPr id="23" name="AutoShape 3"/>
            <p:cNvSpPr>
              <a:spLocks noChangeAspect="1" noChangeArrowheads="1" noTextEdit="1"/>
            </p:cNvSpPr>
            <p:nvPr userDrawn="1"/>
          </p:nvSpPr>
          <p:spPr bwMode="invGray">
            <a:xfrm>
              <a:off x="8186738" y="4479925"/>
              <a:ext cx="509587"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noEditPoints="1"/>
            </p:cNvSpPr>
            <p:nvPr userDrawn="1"/>
          </p:nvSpPr>
          <p:spPr bwMode="invGray">
            <a:xfrm>
              <a:off x="8651875" y="4737100"/>
              <a:ext cx="30162" cy="30163"/>
            </a:xfrm>
            <a:custGeom>
              <a:avLst/>
              <a:gdLst/>
              <a:ahLst/>
              <a:cxnLst>
                <a:cxn ang="0">
                  <a:pos x="95" y="58"/>
                </a:cxn>
                <a:cxn ang="0">
                  <a:pos x="95" y="58"/>
                </a:cxn>
                <a:cxn ang="0">
                  <a:pos x="81" y="58"/>
                </a:cxn>
                <a:cxn ang="0">
                  <a:pos x="81" y="91"/>
                </a:cxn>
                <a:cxn ang="0">
                  <a:pos x="95" y="91"/>
                </a:cxn>
                <a:cxn ang="0">
                  <a:pos x="115" y="75"/>
                </a:cxn>
                <a:cxn ang="0">
                  <a:pos x="95" y="58"/>
                </a:cxn>
                <a:cxn ang="0">
                  <a:pos x="95" y="58"/>
                </a:cxn>
                <a:cxn ang="0">
                  <a:pos x="125" y="152"/>
                </a:cxn>
                <a:cxn ang="0">
                  <a:pos x="125" y="152"/>
                </a:cxn>
                <a:cxn ang="0">
                  <a:pos x="92" y="105"/>
                </a:cxn>
                <a:cxn ang="0">
                  <a:pos x="81" y="105"/>
                </a:cxn>
                <a:cxn ang="0">
                  <a:pos x="81" y="150"/>
                </a:cxn>
                <a:cxn ang="0">
                  <a:pos x="62" y="150"/>
                </a:cxn>
                <a:cxn ang="0">
                  <a:pos x="62" y="41"/>
                </a:cxn>
                <a:cxn ang="0">
                  <a:pos x="95" y="41"/>
                </a:cxn>
                <a:cxn ang="0">
                  <a:pos x="134" y="73"/>
                </a:cxn>
                <a:cxn ang="0">
                  <a:pos x="112" y="103"/>
                </a:cxn>
                <a:cxn ang="0">
                  <a:pos x="143" y="147"/>
                </a:cxn>
                <a:cxn ang="0">
                  <a:pos x="125" y="152"/>
                </a:cxn>
                <a:cxn ang="0">
                  <a:pos x="125" y="152"/>
                </a:cxn>
                <a:cxn ang="0">
                  <a:pos x="96" y="12"/>
                </a:cxn>
                <a:cxn ang="0">
                  <a:pos x="96" y="12"/>
                </a:cxn>
                <a:cxn ang="0">
                  <a:pos x="14" y="99"/>
                </a:cxn>
                <a:cxn ang="0">
                  <a:pos x="96" y="186"/>
                </a:cxn>
                <a:cxn ang="0">
                  <a:pos x="179" y="99"/>
                </a:cxn>
                <a:cxn ang="0">
                  <a:pos x="96" y="12"/>
                </a:cxn>
                <a:cxn ang="0">
                  <a:pos x="96" y="12"/>
                </a:cxn>
                <a:cxn ang="0">
                  <a:pos x="96" y="198"/>
                </a:cxn>
                <a:cxn ang="0">
                  <a:pos x="96" y="198"/>
                </a:cxn>
                <a:cxn ang="0">
                  <a:pos x="0" y="99"/>
                </a:cxn>
                <a:cxn ang="0">
                  <a:pos x="96" y="0"/>
                </a:cxn>
                <a:cxn ang="0">
                  <a:pos x="192" y="99"/>
                </a:cxn>
                <a:cxn ang="0">
                  <a:pos x="96" y="198"/>
                </a:cxn>
              </a:cxnLst>
              <a:rect l="0" t="0" r="r" b="b"/>
              <a:pathLst>
                <a:path w="192" h="198">
                  <a:moveTo>
                    <a:pt x="95" y="58"/>
                  </a:moveTo>
                  <a:lnTo>
                    <a:pt x="95" y="58"/>
                  </a:lnTo>
                  <a:lnTo>
                    <a:pt x="81" y="58"/>
                  </a:lnTo>
                  <a:lnTo>
                    <a:pt x="81" y="91"/>
                  </a:lnTo>
                  <a:lnTo>
                    <a:pt x="95" y="91"/>
                  </a:lnTo>
                  <a:cubicBezTo>
                    <a:pt x="107" y="91"/>
                    <a:pt x="115" y="85"/>
                    <a:pt x="115" y="75"/>
                  </a:cubicBezTo>
                  <a:cubicBezTo>
                    <a:pt x="115" y="64"/>
                    <a:pt x="108" y="58"/>
                    <a:pt x="95" y="58"/>
                  </a:cubicBezTo>
                  <a:lnTo>
                    <a:pt x="95" y="58"/>
                  </a:lnTo>
                  <a:close/>
                  <a:moveTo>
                    <a:pt x="125" y="152"/>
                  </a:moveTo>
                  <a:lnTo>
                    <a:pt x="125" y="152"/>
                  </a:lnTo>
                  <a:lnTo>
                    <a:pt x="92" y="105"/>
                  </a:lnTo>
                  <a:lnTo>
                    <a:pt x="81" y="105"/>
                  </a:lnTo>
                  <a:lnTo>
                    <a:pt x="81" y="150"/>
                  </a:lnTo>
                  <a:lnTo>
                    <a:pt x="62" y="150"/>
                  </a:lnTo>
                  <a:lnTo>
                    <a:pt x="62" y="41"/>
                  </a:lnTo>
                  <a:lnTo>
                    <a:pt x="95" y="41"/>
                  </a:lnTo>
                  <a:cubicBezTo>
                    <a:pt x="118" y="41"/>
                    <a:pt x="134" y="53"/>
                    <a:pt x="134" y="73"/>
                  </a:cubicBezTo>
                  <a:cubicBezTo>
                    <a:pt x="134" y="89"/>
                    <a:pt x="125" y="99"/>
                    <a:pt x="112" y="103"/>
                  </a:cubicBezTo>
                  <a:lnTo>
                    <a:pt x="143" y="147"/>
                  </a:lnTo>
                  <a:lnTo>
                    <a:pt x="125" y="152"/>
                  </a:lnTo>
                  <a:lnTo>
                    <a:pt x="125" y="152"/>
                  </a:lnTo>
                  <a:close/>
                  <a:moveTo>
                    <a:pt x="96" y="12"/>
                  </a:moveTo>
                  <a:lnTo>
                    <a:pt x="96" y="12"/>
                  </a:lnTo>
                  <a:cubicBezTo>
                    <a:pt x="51" y="12"/>
                    <a:pt x="14" y="43"/>
                    <a:pt x="14" y="99"/>
                  </a:cubicBezTo>
                  <a:cubicBezTo>
                    <a:pt x="14" y="155"/>
                    <a:pt x="51" y="186"/>
                    <a:pt x="96" y="186"/>
                  </a:cubicBezTo>
                  <a:cubicBezTo>
                    <a:pt x="142" y="186"/>
                    <a:pt x="179" y="155"/>
                    <a:pt x="179" y="99"/>
                  </a:cubicBezTo>
                  <a:cubicBezTo>
                    <a:pt x="179" y="43"/>
                    <a:pt x="142" y="12"/>
                    <a:pt x="96" y="12"/>
                  </a:cubicBezTo>
                  <a:lnTo>
                    <a:pt x="96" y="12"/>
                  </a:lnTo>
                  <a:close/>
                  <a:moveTo>
                    <a:pt x="96" y="198"/>
                  </a:moveTo>
                  <a:lnTo>
                    <a:pt x="96" y="198"/>
                  </a:lnTo>
                  <a:cubicBezTo>
                    <a:pt x="39" y="198"/>
                    <a:pt x="0" y="158"/>
                    <a:pt x="0" y="99"/>
                  </a:cubicBezTo>
                  <a:cubicBezTo>
                    <a:pt x="0" y="41"/>
                    <a:pt x="40" y="0"/>
                    <a:pt x="96" y="0"/>
                  </a:cubicBezTo>
                  <a:cubicBezTo>
                    <a:pt x="153" y="0"/>
                    <a:pt x="192" y="40"/>
                    <a:pt x="192" y="99"/>
                  </a:cubicBezTo>
                  <a:cubicBezTo>
                    <a:pt x="192" y="158"/>
                    <a:pt x="152" y="198"/>
                    <a:pt x="96"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invGray">
            <a:xfrm>
              <a:off x="8186738" y="4819650"/>
              <a:ext cx="28575" cy="66675"/>
            </a:xfrm>
            <a:custGeom>
              <a:avLst/>
              <a:gdLst/>
              <a:ahLst/>
              <a:cxnLst>
                <a:cxn ang="0">
                  <a:pos x="44" y="108"/>
                </a:cxn>
                <a:cxn ang="0">
                  <a:pos x="44" y="108"/>
                </a:cxn>
                <a:cxn ang="0">
                  <a:pos x="44" y="0"/>
                </a:cxn>
                <a:cxn ang="0">
                  <a:pos x="121" y="0"/>
                </a:cxn>
                <a:cxn ang="0">
                  <a:pos x="121" y="108"/>
                </a:cxn>
                <a:cxn ang="0">
                  <a:pos x="184" y="108"/>
                </a:cxn>
                <a:cxn ang="0">
                  <a:pos x="184" y="170"/>
                </a:cxn>
                <a:cxn ang="0">
                  <a:pos x="121" y="170"/>
                </a:cxn>
                <a:cxn ang="0">
                  <a:pos x="121" y="353"/>
                </a:cxn>
                <a:cxn ang="0">
                  <a:pos x="149" y="376"/>
                </a:cxn>
                <a:cxn ang="0">
                  <a:pos x="184" y="370"/>
                </a:cxn>
                <a:cxn ang="0">
                  <a:pos x="184" y="433"/>
                </a:cxn>
                <a:cxn ang="0">
                  <a:pos x="123" y="438"/>
                </a:cxn>
                <a:cxn ang="0">
                  <a:pos x="44" y="363"/>
                </a:cxn>
                <a:cxn ang="0">
                  <a:pos x="44" y="170"/>
                </a:cxn>
                <a:cxn ang="0">
                  <a:pos x="0" y="170"/>
                </a:cxn>
                <a:cxn ang="0">
                  <a:pos x="0" y="108"/>
                </a:cxn>
                <a:cxn ang="0">
                  <a:pos x="44" y="108"/>
                </a:cxn>
              </a:cxnLst>
              <a:rect l="0" t="0" r="r" b="b"/>
              <a:pathLst>
                <a:path w="184" h="438">
                  <a:moveTo>
                    <a:pt x="44" y="108"/>
                  </a:moveTo>
                  <a:lnTo>
                    <a:pt x="44" y="108"/>
                  </a:lnTo>
                  <a:lnTo>
                    <a:pt x="44" y="0"/>
                  </a:lnTo>
                  <a:lnTo>
                    <a:pt x="121" y="0"/>
                  </a:lnTo>
                  <a:lnTo>
                    <a:pt x="121" y="108"/>
                  </a:lnTo>
                  <a:lnTo>
                    <a:pt x="184" y="108"/>
                  </a:lnTo>
                  <a:lnTo>
                    <a:pt x="184" y="170"/>
                  </a:lnTo>
                  <a:lnTo>
                    <a:pt x="121" y="170"/>
                  </a:lnTo>
                  <a:lnTo>
                    <a:pt x="121" y="353"/>
                  </a:lnTo>
                  <a:cubicBezTo>
                    <a:pt x="121" y="371"/>
                    <a:pt x="130" y="376"/>
                    <a:pt x="149" y="376"/>
                  </a:cubicBezTo>
                  <a:cubicBezTo>
                    <a:pt x="160" y="376"/>
                    <a:pt x="173" y="372"/>
                    <a:pt x="184" y="370"/>
                  </a:cubicBezTo>
                  <a:lnTo>
                    <a:pt x="184" y="433"/>
                  </a:lnTo>
                  <a:cubicBezTo>
                    <a:pt x="163" y="436"/>
                    <a:pt x="144" y="438"/>
                    <a:pt x="123" y="438"/>
                  </a:cubicBezTo>
                  <a:cubicBezTo>
                    <a:pt x="66" y="438"/>
                    <a:pt x="44" y="410"/>
                    <a:pt x="44" y="363"/>
                  </a:cubicBezTo>
                  <a:lnTo>
                    <a:pt x="44" y="170"/>
                  </a:lnTo>
                  <a:lnTo>
                    <a:pt x="0" y="170"/>
                  </a:lnTo>
                  <a:lnTo>
                    <a:pt x="0" y="108"/>
                  </a:lnTo>
                  <a:lnTo>
                    <a:pt x="44" y="1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noEditPoints="1"/>
            </p:cNvSpPr>
            <p:nvPr userDrawn="1"/>
          </p:nvSpPr>
          <p:spPr bwMode="invGray">
            <a:xfrm>
              <a:off x="8220075" y="4835525"/>
              <a:ext cx="41275" cy="50800"/>
            </a:xfrm>
            <a:custGeom>
              <a:avLst/>
              <a:gdLst/>
              <a:ahLst/>
              <a:cxnLst>
                <a:cxn ang="0">
                  <a:pos x="200" y="129"/>
                </a:cxn>
                <a:cxn ang="0">
                  <a:pos x="200" y="129"/>
                </a:cxn>
                <a:cxn ang="0">
                  <a:pos x="138" y="58"/>
                </a:cxn>
                <a:cxn ang="0">
                  <a:pos x="76" y="129"/>
                </a:cxn>
                <a:cxn ang="0">
                  <a:pos x="200" y="129"/>
                </a:cxn>
                <a:cxn ang="0">
                  <a:pos x="200" y="129"/>
                </a:cxn>
                <a:cxn ang="0">
                  <a:pos x="76" y="181"/>
                </a:cxn>
                <a:cxn ang="0">
                  <a:pos x="76" y="181"/>
                </a:cxn>
                <a:cxn ang="0">
                  <a:pos x="143" y="275"/>
                </a:cxn>
                <a:cxn ang="0">
                  <a:pos x="215" y="236"/>
                </a:cxn>
                <a:cxn ang="0">
                  <a:pos x="271" y="271"/>
                </a:cxn>
                <a:cxn ang="0">
                  <a:pos x="136" y="337"/>
                </a:cxn>
                <a:cxn ang="0">
                  <a:pos x="0" y="169"/>
                </a:cxn>
                <a:cxn ang="0">
                  <a:pos x="139" y="0"/>
                </a:cxn>
                <a:cxn ang="0">
                  <a:pos x="271" y="149"/>
                </a:cxn>
                <a:cxn ang="0">
                  <a:pos x="271" y="181"/>
                </a:cxn>
                <a:cxn ang="0">
                  <a:pos x="76" y="181"/>
                </a:cxn>
              </a:cxnLst>
              <a:rect l="0" t="0" r="r" b="b"/>
              <a:pathLst>
                <a:path w="271" h="337">
                  <a:moveTo>
                    <a:pt x="200" y="129"/>
                  </a:moveTo>
                  <a:lnTo>
                    <a:pt x="200" y="129"/>
                  </a:lnTo>
                  <a:cubicBezTo>
                    <a:pt x="199" y="84"/>
                    <a:pt x="175" y="58"/>
                    <a:pt x="138" y="58"/>
                  </a:cubicBezTo>
                  <a:cubicBezTo>
                    <a:pt x="101" y="58"/>
                    <a:pt x="77" y="84"/>
                    <a:pt x="76" y="129"/>
                  </a:cubicBezTo>
                  <a:lnTo>
                    <a:pt x="200" y="129"/>
                  </a:lnTo>
                  <a:lnTo>
                    <a:pt x="200" y="129"/>
                  </a:lnTo>
                  <a:close/>
                  <a:moveTo>
                    <a:pt x="76" y="181"/>
                  </a:moveTo>
                  <a:lnTo>
                    <a:pt x="76" y="181"/>
                  </a:lnTo>
                  <a:cubicBezTo>
                    <a:pt x="77" y="249"/>
                    <a:pt x="107" y="275"/>
                    <a:pt x="143" y="275"/>
                  </a:cubicBezTo>
                  <a:cubicBezTo>
                    <a:pt x="179" y="275"/>
                    <a:pt x="196" y="258"/>
                    <a:pt x="215" y="236"/>
                  </a:cubicBezTo>
                  <a:lnTo>
                    <a:pt x="271" y="271"/>
                  </a:lnTo>
                  <a:cubicBezTo>
                    <a:pt x="241" y="317"/>
                    <a:pt x="198" y="337"/>
                    <a:pt x="136" y="337"/>
                  </a:cubicBezTo>
                  <a:cubicBezTo>
                    <a:pt x="52" y="337"/>
                    <a:pt x="0" y="272"/>
                    <a:pt x="0" y="169"/>
                  </a:cubicBezTo>
                  <a:cubicBezTo>
                    <a:pt x="0" y="66"/>
                    <a:pt x="52" y="0"/>
                    <a:pt x="139" y="0"/>
                  </a:cubicBezTo>
                  <a:cubicBezTo>
                    <a:pt x="223" y="0"/>
                    <a:pt x="271" y="72"/>
                    <a:pt x="271" y="149"/>
                  </a:cubicBezTo>
                  <a:lnTo>
                    <a:pt x="271" y="181"/>
                  </a:lnTo>
                  <a:lnTo>
                    <a:pt x="76"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invGray">
            <a:xfrm>
              <a:off x="8269288" y="4835525"/>
              <a:ext cx="39687" cy="50800"/>
            </a:xfrm>
            <a:custGeom>
              <a:avLst/>
              <a:gdLst/>
              <a:ahLst/>
              <a:cxnLst>
                <a:cxn ang="0">
                  <a:pos x="203" y="112"/>
                </a:cxn>
                <a:cxn ang="0">
                  <a:pos x="203" y="112"/>
                </a:cxn>
                <a:cxn ang="0">
                  <a:pos x="140" y="63"/>
                </a:cxn>
                <a:cxn ang="0">
                  <a:pos x="77" y="169"/>
                </a:cxn>
                <a:cxn ang="0">
                  <a:pos x="143" y="275"/>
                </a:cxn>
                <a:cxn ang="0">
                  <a:pos x="211" y="223"/>
                </a:cxn>
                <a:cxn ang="0">
                  <a:pos x="269" y="256"/>
                </a:cxn>
                <a:cxn ang="0">
                  <a:pos x="140" y="337"/>
                </a:cxn>
                <a:cxn ang="0">
                  <a:pos x="0" y="169"/>
                </a:cxn>
                <a:cxn ang="0">
                  <a:pos x="140" y="0"/>
                </a:cxn>
                <a:cxn ang="0">
                  <a:pos x="267" y="87"/>
                </a:cxn>
                <a:cxn ang="0">
                  <a:pos x="203" y="112"/>
                </a:cxn>
              </a:cxnLst>
              <a:rect l="0" t="0" r="r" b="b"/>
              <a:pathLst>
                <a:path w="269" h="338">
                  <a:moveTo>
                    <a:pt x="203" y="112"/>
                  </a:moveTo>
                  <a:lnTo>
                    <a:pt x="203" y="112"/>
                  </a:lnTo>
                  <a:cubicBezTo>
                    <a:pt x="191" y="84"/>
                    <a:pt x="177" y="63"/>
                    <a:pt x="140" y="63"/>
                  </a:cubicBezTo>
                  <a:cubicBezTo>
                    <a:pt x="97" y="63"/>
                    <a:pt x="77" y="97"/>
                    <a:pt x="77" y="169"/>
                  </a:cubicBezTo>
                  <a:cubicBezTo>
                    <a:pt x="77" y="241"/>
                    <a:pt x="97" y="275"/>
                    <a:pt x="143" y="275"/>
                  </a:cubicBezTo>
                  <a:cubicBezTo>
                    <a:pt x="176" y="275"/>
                    <a:pt x="195" y="252"/>
                    <a:pt x="211" y="223"/>
                  </a:cubicBezTo>
                  <a:lnTo>
                    <a:pt x="269" y="256"/>
                  </a:lnTo>
                  <a:cubicBezTo>
                    <a:pt x="238" y="314"/>
                    <a:pt x="199" y="338"/>
                    <a:pt x="140" y="337"/>
                  </a:cubicBezTo>
                  <a:cubicBezTo>
                    <a:pt x="53" y="337"/>
                    <a:pt x="0" y="272"/>
                    <a:pt x="0" y="169"/>
                  </a:cubicBezTo>
                  <a:cubicBezTo>
                    <a:pt x="0" y="66"/>
                    <a:pt x="53" y="0"/>
                    <a:pt x="140" y="0"/>
                  </a:cubicBezTo>
                  <a:cubicBezTo>
                    <a:pt x="201" y="0"/>
                    <a:pt x="249" y="33"/>
                    <a:pt x="267" y="87"/>
                  </a:cubicBezTo>
                  <a:lnTo>
                    <a:pt x="203"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p:cNvSpPr>
            <p:nvPr userDrawn="1"/>
          </p:nvSpPr>
          <p:spPr bwMode="invGray">
            <a:xfrm>
              <a:off x="8318500" y="4816475"/>
              <a:ext cx="39687" cy="69850"/>
            </a:xfrm>
            <a:custGeom>
              <a:avLst/>
              <a:gdLst/>
              <a:ahLst/>
              <a:cxnLst>
                <a:cxn ang="0">
                  <a:pos x="0" y="450"/>
                </a:cxn>
                <a:cxn ang="0">
                  <a:pos x="0" y="450"/>
                </a:cxn>
                <a:cxn ang="0">
                  <a:pos x="0" y="0"/>
                </a:cxn>
                <a:cxn ang="0">
                  <a:pos x="76" y="0"/>
                </a:cxn>
                <a:cxn ang="0">
                  <a:pos x="76" y="160"/>
                </a:cxn>
                <a:cxn ang="0">
                  <a:pos x="169" y="119"/>
                </a:cxn>
                <a:cxn ang="0">
                  <a:pos x="265" y="228"/>
                </a:cxn>
                <a:cxn ang="0">
                  <a:pos x="265" y="450"/>
                </a:cxn>
                <a:cxn ang="0">
                  <a:pos x="188" y="450"/>
                </a:cxn>
                <a:cxn ang="0">
                  <a:pos x="188" y="239"/>
                </a:cxn>
                <a:cxn ang="0">
                  <a:pos x="148" y="182"/>
                </a:cxn>
                <a:cxn ang="0">
                  <a:pos x="76" y="216"/>
                </a:cxn>
                <a:cxn ang="0">
                  <a:pos x="76" y="450"/>
                </a:cxn>
                <a:cxn ang="0">
                  <a:pos x="0" y="450"/>
                </a:cxn>
              </a:cxnLst>
              <a:rect l="0" t="0" r="r" b="b"/>
              <a:pathLst>
                <a:path w="265" h="450">
                  <a:moveTo>
                    <a:pt x="0" y="450"/>
                  </a:moveTo>
                  <a:lnTo>
                    <a:pt x="0" y="450"/>
                  </a:lnTo>
                  <a:lnTo>
                    <a:pt x="0" y="0"/>
                  </a:lnTo>
                  <a:lnTo>
                    <a:pt x="76" y="0"/>
                  </a:lnTo>
                  <a:lnTo>
                    <a:pt x="76" y="160"/>
                  </a:lnTo>
                  <a:cubicBezTo>
                    <a:pt x="100" y="141"/>
                    <a:pt x="131" y="119"/>
                    <a:pt x="169" y="119"/>
                  </a:cubicBezTo>
                  <a:cubicBezTo>
                    <a:pt x="234" y="119"/>
                    <a:pt x="265" y="162"/>
                    <a:pt x="265" y="228"/>
                  </a:cubicBezTo>
                  <a:lnTo>
                    <a:pt x="265" y="450"/>
                  </a:lnTo>
                  <a:lnTo>
                    <a:pt x="188" y="450"/>
                  </a:lnTo>
                  <a:lnTo>
                    <a:pt x="188" y="239"/>
                  </a:lnTo>
                  <a:cubicBezTo>
                    <a:pt x="188" y="196"/>
                    <a:pt x="174" y="182"/>
                    <a:pt x="148" y="182"/>
                  </a:cubicBezTo>
                  <a:cubicBezTo>
                    <a:pt x="115" y="182"/>
                    <a:pt x="90" y="201"/>
                    <a:pt x="76" y="216"/>
                  </a:cubicBezTo>
                  <a:lnTo>
                    <a:pt x="76" y="450"/>
                  </a:lnTo>
                  <a:lnTo>
                    <a:pt x="0" y="4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userDrawn="1"/>
          </p:nvSpPr>
          <p:spPr bwMode="invGray">
            <a:xfrm>
              <a:off x="8370888" y="4835525"/>
              <a:ext cx="39687" cy="50800"/>
            </a:xfrm>
            <a:custGeom>
              <a:avLst/>
              <a:gdLst/>
              <a:ahLst/>
              <a:cxnLst>
                <a:cxn ang="0">
                  <a:pos x="0" y="331"/>
                </a:cxn>
                <a:cxn ang="0">
                  <a:pos x="0" y="331"/>
                </a:cxn>
                <a:cxn ang="0">
                  <a:pos x="0" y="7"/>
                </a:cxn>
                <a:cxn ang="0">
                  <a:pos x="70" y="7"/>
                </a:cxn>
                <a:cxn ang="0">
                  <a:pos x="70" y="41"/>
                </a:cxn>
                <a:cxn ang="0">
                  <a:pos x="169" y="0"/>
                </a:cxn>
                <a:cxn ang="0">
                  <a:pos x="265" y="109"/>
                </a:cxn>
                <a:cxn ang="0">
                  <a:pos x="265" y="331"/>
                </a:cxn>
                <a:cxn ang="0">
                  <a:pos x="188" y="331"/>
                </a:cxn>
                <a:cxn ang="0">
                  <a:pos x="188" y="120"/>
                </a:cxn>
                <a:cxn ang="0">
                  <a:pos x="148" y="63"/>
                </a:cxn>
                <a:cxn ang="0">
                  <a:pos x="77" y="97"/>
                </a:cxn>
                <a:cxn ang="0">
                  <a:pos x="77" y="331"/>
                </a:cxn>
                <a:cxn ang="0">
                  <a:pos x="0" y="331"/>
                </a:cxn>
              </a:cxnLst>
              <a:rect l="0" t="0" r="r" b="b"/>
              <a:pathLst>
                <a:path w="265" h="331">
                  <a:moveTo>
                    <a:pt x="0" y="331"/>
                  </a:moveTo>
                  <a:lnTo>
                    <a:pt x="0" y="331"/>
                  </a:lnTo>
                  <a:lnTo>
                    <a:pt x="0" y="7"/>
                  </a:lnTo>
                  <a:lnTo>
                    <a:pt x="70" y="7"/>
                  </a:lnTo>
                  <a:lnTo>
                    <a:pt x="70" y="41"/>
                  </a:lnTo>
                  <a:cubicBezTo>
                    <a:pt x="99" y="22"/>
                    <a:pt x="132" y="0"/>
                    <a:pt x="169" y="0"/>
                  </a:cubicBezTo>
                  <a:cubicBezTo>
                    <a:pt x="234" y="0"/>
                    <a:pt x="265" y="43"/>
                    <a:pt x="265" y="109"/>
                  </a:cubicBezTo>
                  <a:lnTo>
                    <a:pt x="265" y="331"/>
                  </a:lnTo>
                  <a:lnTo>
                    <a:pt x="188" y="331"/>
                  </a:lnTo>
                  <a:lnTo>
                    <a:pt x="188" y="120"/>
                  </a:lnTo>
                  <a:cubicBezTo>
                    <a:pt x="188" y="77"/>
                    <a:pt x="174" y="63"/>
                    <a:pt x="148" y="63"/>
                  </a:cubicBezTo>
                  <a:cubicBezTo>
                    <a:pt x="115" y="63"/>
                    <a:pt x="89" y="82"/>
                    <a:pt x="77" y="97"/>
                  </a:cubicBezTo>
                  <a:lnTo>
                    <a:pt x="77" y="331"/>
                  </a:lnTo>
                  <a:lnTo>
                    <a:pt x="0" y="33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userDrawn="1"/>
          </p:nvSpPr>
          <p:spPr bwMode="invGray">
            <a:xfrm>
              <a:off x="8418513" y="4835525"/>
              <a:ext cx="42862" cy="50800"/>
            </a:xfrm>
            <a:custGeom>
              <a:avLst/>
              <a:gdLst/>
              <a:ahLst/>
              <a:cxnLst>
                <a:cxn ang="0">
                  <a:pos x="140" y="63"/>
                </a:cxn>
                <a:cxn ang="0">
                  <a:pos x="140" y="63"/>
                </a:cxn>
                <a:cxn ang="0">
                  <a:pos x="77" y="169"/>
                </a:cxn>
                <a:cxn ang="0">
                  <a:pos x="140" y="275"/>
                </a:cxn>
                <a:cxn ang="0">
                  <a:pos x="203" y="169"/>
                </a:cxn>
                <a:cxn ang="0">
                  <a:pos x="140" y="63"/>
                </a:cxn>
                <a:cxn ang="0">
                  <a:pos x="140" y="63"/>
                </a:cxn>
                <a:cxn ang="0">
                  <a:pos x="140" y="0"/>
                </a:cxn>
                <a:cxn ang="0">
                  <a:pos x="140" y="0"/>
                </a:cxn>
                <a:cxn ang="0">
                  <a:pos x="280" y="169"/>
                </a:cxn>
                <a:cxn ang="0">
                  <a:pos x="140" y="337"/>
                </a:cxn>
                <a:cxn ang="0">
                  <a:pos x="0" y="169"/>
                </a:cxn>
                <a:cxn ang="0">
                  <a:pos x="140" y="0"/>
                </a:cxn>
              </a:cxnLst>
              <a:rect l="0" t="0" r="r" b="b"/>
              <a:pathLst>
                <a:path w="280" h="337">
                  <a:moveTo>
                    <a:pt x="140" y="63"/>
                  </a:moveTo>
                  <a:lnTo>
                    <a:pt x="140" y="63"/>
                  </a:lnTo>
                  <a:cubicBezTo>
                    <a:pt x="97" y="63"/>
                    <a:pt x="77" y="97"/>
                    <a:pt x="77" y="169"/>
                  </a:cubicBezTo>
                  <a:cubicBezTo>
                    <a:pt x="77" y="241"/>
                    <a:pt x="97" y="275"/>
                    <a:pt x="140" y="275"/>
                  </a:cubicBezTo>
                  <a:cubicBezTo>
                    <a:pt x="183" y="275"/>
                    <a:pt x="203" y="241"/>
                    <a:pt x="203" y="169"/>
                  </a:cubicBezTo>
                  <a:cubicBezTo>
                    <a:pt x="203" y="97"/>
                    <a:pt x="183" y="63"/>
                    <a:pt x="140" y="63"/>
                  </a:cubicBezTo>
                  <a:lnTo>
                    <a:pt x="140" y="63"/>
                  </a:lnTo>
                  <a:close/>
                  <a:moveTo>
                    <a:pt x="140" y="0"/>
                  </a:moveTo>
                  <a:lnTo>
                    <a:pt x="140" y="0"/>
                  </a:lnTo>
                  <a:cubicBezTo>
                    <a:pt x="227" y="0"/>
                    <a:pt x="280" y="66"/>
                    <a:pt x="280" y="169"/>
                  </a:cubicBezTo>
                  <a:cubicBezTo>
                    <a:pt x="280" y="272"/>
                    <a:pt x="227" y="337"/>
                    <a:pt x="140" y="337"/>
                  </a:cubicBezTo>
                  <a:cubicBezTo>
                    <a:pt x="53" y="337"/>
                    <a:pt x="0" y="272"/>
                    <a:pt x="0" y="169"/>
                  </a:cubicBezTo>
                  <a:cubicBezTo>
                    <a:pt x="0" y="66"/>
                    <a:pt x="53" y="0"/>
                    <a:pt x="1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invGray">
            <a:xfrm>
              <a:off x="8470900" y="4816475"/>
              <a:ext cx="12700" cy="69850"/>
            </a:xfrm>
            <a:custGeom>
              <a:avLst/>
              <a:gdLst/>
              <a:ahLst/>
              <a:cxnLst>
                <a:cxn ang="0">
                  <a:pos x="0" y="0"/>
                </a:cxn>
                <a:cxn ang="0">
                  <a:pos x="0" y="0"/>
                </a:cxn>
                <a:cxn ang="0">
                  <a:pos x="76" y="0"/>
                </a:cxn>
                <a:cxn ang="0">
                  <a:pos x="76" y="450"/>
                </a:cxn>
                <a:cxn ang="0">
                  <a:pos x="0" y="450"/>
                </a:cxn>
                <a:cxn ang="0">
                  <a:pos x="0" y="0"/>
                </a:cxn>
              </a:cxnLst>
              <a:rect l="0" t="0" r="r" b="b"/>
              <a:pathLst>
                <a:path w="76" h="450">
                  <a:moveTo>
                    <a:pt x="0" y="0"/>
                  </a:moveTo>
                  <a:lnTo>
                    <a:pt x="0" y="0"/>
                  </a:lnTo>
                  <a:lnTo>
                    <a:pt x="76" y="0"/>
                  </a:lnTo>
                  <a:lnTo>
                    <a:pt x="76" y="450"/>
                  </a:lnTo>
                  <a:lnTo>
                    <a:pt x="0" y="45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3"/>
            <p:cNvSpPr>
              <a:spLocks noEditPoints="1"/>
            </p:cNvSpPr>
            <p:nvPr userDrawn="1"/>
          </p:nvSpPr>
          <p:spPr bwMode="invGray">
            <a:xfrm>
              <a:off x="8493125" y="4835525"/>
              <a:ext cx="41275" cy="50800"/>
            </a:xfrm>
            <a:custGeom>
              <a:avLst/>
              <a:gdLst/>
              <a:ahLst/>
              <a:cxnLst>
                <a:cxn ang="0">
                  <a:pos x="139" y="63"/>
                </a:cxn>
                <a:cxn ang="0">
                  <a:pos x="139" y="63"/>
                </a:cxn>
                <a:cxn ang="0">
                  <a:pos x="76" y="169"/>
                </a:cxn>
                <a:cxn ang="0">
                  <a:pos x="139" y="275"/>
                </a:cxn>
                <a:cxn ang="0">
                  <a:pos x="203" y="169"/>
                </a:cxn>
                <a:cxn ang="0">
                  <a:pos x="139" y="63"/>
                </a:cxn>
                <a:cxn ang="0">
                  <a:pos x="139" y="63"/>
                </a:cxn>
                <a:cxn ang="0">
                  <a:pos x="139" y="0"/>
                </a:cxn>
                <a:cxn ang="0">
                  <a:pos x="139" y="0"/>
                </a:cxn>
                <a:cxn ang="0">
                  <a:pos x="279" y="169"/>
                </a:cxn>
                <a:cxn ang="0">
                  <a:pos x="139" y="337"/>
                </a:cxn>
                <a:cxn ang="0">
                  <a:pos x="0" y="169"/>
                </a:cxn>
                <a:cxn ang="0">
                  <a:pos x="139" y="0"/>
                </a:cxn>
              </a:cxnLst>
              <a:rect l="0" t="0" r="r" b="b"/>
              <a:pathLst>
                <a:path w="279" h="337">
                  <a:moveTo>
                    <a:pt x="139" y="63"/>
                  </a:moveTo>
                  <a:lnTo>
                    <a:pt x="139" y="63"/>
                  </a:lnTo>
                  <a:cubicBezTo>
                    <a:pt x="97" y="63"/>
                    <a:pt x="76" y="97"/>
                    <a:pt x="76" y="169"/>
                  </a:cubicBezTo>
                  <a:cubicBezTo>
                    <a:pt x="76" y="241"/>
                    <a:pt x="97" y="275"/>
                    <a:pt x="139" y="275"/>
                  </a:cubicBezTo>
                  <a:cubicBezTo>
                    <a:pt x="182" y="275"/>
                    <a:pt x="203" y="241"/>
                    <a:pt x="203" y="169"/>
                  </a:cubicBezTo>
                  <a:cubicBezTo>
                    <a:pt x="203" y="97"/>
                    <a:pt x="182" y="63"/>
                    <a:pt x="139" y="63"/>
                  </a:cubicBezTo>
                  <a:lnTo>
                    <a:pt x="139" y="63"/>
                  </a:lnTo>
                  <a:close/>
                  <a:moveTo>
                    <a:pt x="139" y="0"/>
                  </a:moveTo>
                  <a:lnTo>
                    <a:pt x="139" y="0"/>
                  </a:lnTo>
                  <a:cubicBezTo>
                    <a:pt x="227" y="0"/>
                    <a:pt x="279" y="66"/>
                    <a:pt x="279" y="169"/>
                  </a:cubicBezTo>
                  <a:cubicBezTo>
                    <a:pt x="279" y="272"/>
                    <a:pt x="227" y="337"/>
                    <a:pt x="139" y="337"/>
                  </a:cubicBezTo>
                  <a:cubicBezTo>
                    <a:pt x="52" y="337"/>
                    <a:pt x="0" y="272"/>
                    <a:pt x="0" y="169"/>
                  </a:cubicBezTo>
                  <a:cubicBezTo>
                    <a:pt x="0" y="66"/>
                    <a:pt x="52" y="0"/>
                    <a:pt x="13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p:cNvSpPr>
              <a:spLocks noEditPoints="1"/>
            </p:cNvSpPr>
            <p:nvPr userDrawn="1"/>
          </p:nvSpPr>
          <p:spPr bwMode="invGray">
            <a:xfrm>
              <a:off x="8539163" y="4835525"/>
              <a:ext cx="44450" cy="68263"/>
            </a:xfrm>
            <a:custGeom>
              <a:avLst/>
              <a:gdLst/>
              <a:ahLst/>
              <a:cxnLst>
                <a:cxn ang="0">
                  <a:pos x="139" y="59"/>
                </a:cxn>
                <a:cxn ang="0">
                  <a:pos x="139" y="59"/>
                </a:cxn>
                <a:cxn ang="0">
                  <a:pos x="83" y="112"/>
                </a:cxn>
                <a:cxn ang="0">
                  <a:pos x="139" y="166"/>
                </a:cxn>
                <a:cxn ang="0">
                  <a:pos x="191" y="112"/>
                </a:cxn>
                <a:cxn ang="0">
                  <a:pos x="139" y="59"/>
                </a:cxn>
                <a:cxn ang="0">
                  <a:pos x="139" y="59"/>
                </a:cxn>
                <a:cxn ang="0">
                  <a:pos x="70" y="363"/>
                </a:cxn>
                <a:cxn ang="0">
                  <a:pos x="70" y="363"/>
                </a:cxn>
                <a:cxn ang="0">
                  <a:pos x="156" y="399"/>
                </a:cxn>
                <a:cxn ang="0">
                  <a:pos x="222" y="363"/>
                </a:cxn>
                <a:cxn ang="0">
                  <a:pos x="125" y="326"/>
                </a:cxn>
                <a:cxn ang="0">
                  <a:pos x="70" y="363"/>
                </a:cxn>
                <a:cxn ang="0">
                  <a:pos x="70" y="363"/>
                </a:cxn>
                <a:cxn ang="0">
                  <a:pos x="294" y="54"/>
                </a:cxn>
                <a:cxn ang="0">
                  <a:pos x="294" y="54"/>
                </a:cxn>
                <a:cxn ang="0">
                  <a:pos x="245" y="61"/>
                </a:cxn>
                <a:cxn ang="0">
                  <a:pos x="262" y="119"/>
                </a:cxn>
                <a:cxn ang="0">
                  <a:pos x="141" y="223"/>
                </a:cxn>
                <a:cxn ang="0">
                  <a:pos x="81" y="243"/>
                </a:cxn>
                <a:cxn ang="0">
                  <a:pos x="292" y="354"/>
                </a:cxn>
                <a:cxn ang="0">
                  <a:pos x="143" y="451"/>
                </a:cxn>
                <a:cxn ang="0">
                  <a:pos x="0" y="373"/>
                </a:cxn>
                <a:cxn ang="0">
                  <a:pos x="58" y="313"/>
                </a:cxn>
                <a:cxn ang="0">
                  <a:pos x="58" y="312"/>
                </a:cxn>
                <a:cxn ang="0">
                  <a:pos x="10" y="259"/>
                </a:cxn>
                <a:cxn ang="0">
                  <a:pos x="60" y="200"/>
                </a:cxn>
                <a:cxn ang="0">
                  <a:pos x="13" y="114"/>
                </a:cxn>
                <a:cxn ang="0">
                  <a:pos x="140" y="1"/>
                </a:cxn>
                <a:cxn ang="0">
                  <a:pos x="219" y="30"/>
                </a:cxn>
                <a:cxn ang="0">
                  <a:pos x="294" y="1"/>
                </a:cxn>
                <a:cxn ang="0">
                  <a:pos x="294" y="54"/>
                </a:cxn>
              </a:cxnLst>
              <a:rect l="0" t="0" r="r" b="b"/>
              <a:pathLst>
                <a:path w="294" h="451">
                  <a:moveTo>
                    <a:pt x="139" y="59"/>
                  </a:moveTo>
                  <a:lnTo>
                    <a:pt x="139" y="59"/>
                  </a:lnTo>
                  <a:cubicBezTo>
                    <a:pt x="106" y="59"/>
                    <a:pt x="83" y="83"/>
                    <a:pt x="83" y="112"/>
                  </a:cubicBezTo>
                  <a:cubicBezTo>
                    <a:pt x="83" y="142"/>
                    <a:pt x="106" y="166"/>
                    <a:pt x="139" y="166"/>
                  </a:cubicBezTo>
                  <a:cubicBezTo>
                    <a:pt x="168" y="166"/>
                    <a:pt x="191" y="142"/>
                    <a:pt x="191" y="112"/>
                  </a:cubicBezTo>
                  <a:cubicBezTo>
                    <a:pt x="191" y="83"/>
                    <a:pt x="168" y="59"/>
                    <a:pt x="139" y="59"/>
                  </a:cubicBezTo>
                  <a:lnTo>
                    <a:pt x="139" y="59"/>
                  </a:lnTo>
                  <a:close/>
                  <a:moveTo>
                    <a:pt x="70" y="363"/>
                  </a:moveTo>
                  <a:lnTo>
                    <a:pt x="70" y="363"/>
                  </a:lnTo>
                  <a:cubicBezTo>
                    <a:pt x="70" y="388"/>
                    <a:pt x="91" y="399"/>
                    <a:pt x="156" y="399"/>
                  </a:cubicBezTo>
                  <a:cubicBezTo>
                    <a:pt x="205" y="399"/>
                    <a:pt x="222" y="374"/>
                    <a:pt x="222" y="363"/>
                  </a:cubicBezTo>
                  <a:cubicBezTo>
                    <a:pt x="222" y="348"/>
                    <a:pt x="199" y="326"/>
                    <a:pt x="125" y="326"/>
                  </a:cubicBezTo>
                  <a:cubicBezTo>
                    <a:pt x="83" y="326"/>
                    <a:pt x="70" y="349"/>
                    <a:pt x="70" y="363"/>
                  </a:cubicBezTo>
                  <a:lnTo>
                    <a:pt x="70" y="363"/>
                  </a:lnTo>
                  <a:close/>
                  <a:moveTo>
                    <a:pt x="294" y="54"/>
                  </a:moveTo>
                  <a:lnTo>
                    <a:pt x="294" y="54"/>
                  </a:lnTo>
                  <a:cubicBezTo>
                    <a:pt x="276" y="54"/>
                    <a:pt x="257" y="54"/>
                    <a:pt x="245" y="61"/>
                  </a:cubicBezTo>
                  <a:cubicBezTo>
                    <a:pt x="255" y="75"/>
                    <a:pt x="262" y="94"/>
                    <a:pt x="262" y="119"/>
                  </a:cubicBezTo>
                  <a:cubicBezTo>
                    <a:pt x="262" y="180"/>
                    <a:pt x="221" y="223"/>
                    <a:pt x="141" y="223"/>
                  </a:cubicBezTo>
                  <a:cubicBezTo>
                    <a:pt x="107" y="223"/>
                    <a:pt x="81" y="225"/>
                    <a:pt x="81" y="243"/>
                  </a:cubicBezTo>
                  <a:cubicBezTo>
                    <a:pt x="81" y="296"/>
                    <a:pt x="292" y="225"/>
                    <a:pt x="292" y="354"/>
                  </a:cubicBezTo>
                  <a:cubicBezTo>
                    <a:pt x="292" y="400"/>
                    <a:pt x="246" y="451"/>
                    <a:pt x="143" y="451"/>
                  </a:cubicBezTo>
                  <a:cubicBezTo>
                    <a:pt x="57" y="451"/>
                    <a:pt x="0" y="424"/>
                    <a:pt x="0" y="373"/>
                  </a:cubicBezTo>
                  <a:cubicBezTo>
                    <a:pt x="0" y="333"/>
                    <a:pt x="30" y="313"/>
                    <a:pt x="58" y="313"/>
                  </a:cubicBezTo>
                  <a:lnTo>
                    <a:pt x="58" y="312"/>
                  </a:lnTo>
                  <a:cubicBezTo>
                    <a:pt x="43" y="303"/>
                    <a:pt x="10" y="295"/>
                    <a:pt x="10" y="259"/>
                  </a:cubicBezTo>
                  <a:cubicBezTo>
                    <a:pt x="10" y="228"/>
                    <a:pt x="46" y="205"/>
                    <a:pt x="60" y="200"/>
                  </a:cubicBezTo>
                  <a:cubicBezTo>
                    <a:pt x="34" y="179"/>
                    <a:pt x="13" y="154"/>
                    <a:pt x="13" y="114"/>
                  </a:cubicBezTo>
                  <a:cubicBezTo>
                    <a:pt x="13" y="57"/>
                    <a:pt x="56" y="1"/>
                    <a:pt x="140" y="1"/>
                  </a:cubicBezTo>
                  <a:cubicBezTo>
                    <a:pt x="167" y="1"/>
                    <a:pt x="199" y="13"/>
                    <a:pt x="219" y="30"/>
                  </a:cubicBezTo>
                  <a:cubicBezTo>
                    <a:pt x="234" y="10"/>
                    <a:pt x="258" y="0"/>
                    <a:pt x="294" y="1"/>
                  </a:cubicBezTo>
                  <a:lnTo>
                    <a:pt x="294" y="5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
            <p:cNvSpPr>
              <a:spLocks noEditPoints="1"/>
            </p:cNvSpPr>
            <p:nvPr userDrawn="1"/>
          </p:nvSpPr>
          <p:spPr bwMode="invGray">
            <a:xfrm>
              <a:off x="8591550" y="4816475"/>
              <a:ext cx="11112" cy="69850"/>
            </a:xfrm>
            <a:custGeom>
              <a:avLst/>
              <a:gdLst/>
              <a:ahLst/>
              <a:cxnLst>
                <a:cxn ang="0">
                  <a:pos x="77" y="362"/>
                </a:cxn>
                <a:cxn ang="0">
                  <a:pos x="77" y="362"/>
                </a:cxn>
                <a:cxn ang="0">
                  <a:pos x="77" y="457"/>
                </a:cxn>
                <a:cxn ang="0">
                  <a:pos x="0" y="457"/>
                </a:cxn>
                <a:cxn ang="0">
                  <a:pos x="0" y="133"/>
                </a:cxn>
                <a:cxn ang="0">
                  <a:pos x="77" y="133"/>
                </a:cxn>
                <a:cxn ang="0">
                  <a:pos x="77" y="362"/>
                </a:cxn>
                <a:cxn ang="0">
                  <a:pos x="77" y="362"/>
                </a:cxn>
                <a:cxn ang="0">
                  <a:pos x="0" y="0"/>
                </a:cxn>
                <a:cxn ang="0">
                  <a:pos x="0" y="0"/>
                </a:cxn>
                <a:cxn ang="0">
                  <a:pos x="77" y="0"/>
                </a:cxn>
                <a:cxn ang="0">
                  <a:pos x="77" y="73"/>
                </a:cxn>
                <a:cxn ang="0">
                  <a:pos x="0" y="73"/>
                </a:cxn>
                <a:cxn ang="0">
                  <a:pos x="0" y="0"/>
                </a:cxn>
              </a:cxnLst>
              <a:rect l="0" t="0" r="r" b="b"/>
              <a:pathLst>
                <a:path w="77" h="457">
                  <a:moveTo>
                    <a:pt x="77" y="362"/>
                  </a:moveTo>
                  <a:lnTo>
                    <a:pt x="77" y="362"/>
                  </a:lnTo>
                  <a:lnTo>
                    <a:pt x="77" y="457"/>
                  </a:lnTo>
                  <a:lnTo>
                    <a:pt x="0" y="457"/>
                  </a:lnTo>
                  <a:lnTo>
                    <a:pt x="0" y="133"/>
                  </a:lnTo>
                  <a:lnTo>
                    <a:pt x="77" y="133"/>
                  </a:lnTo>
                  <a:lnTo>
                    <a:pt x="77" y="362"/>
                  </a:lnTo>
                  <a:lnTo>
                    <a:pt x="77" y="362"/>
                  </a:lnTo>
                  <a:close/>
                  <a:moveTo>
                    <a:pt x="0" y="0"/>
                  </a:moveTo>
                  <a:lnTo>
                    <a:pt x="0" y="0"/>
                  </a:lnTo>
                  <a:lnTo>
                    <a:pt x="77" y="0"/>
                  </a:lnTo>
                  <a:lnTo>
                    <a:pt x="77" y="73"/>
                  </a:lnTo>
                  <a:lnTo>
                    <a:pt x="0" y="7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6"/>
            <p:cNvSpPr>
              <a:spLocks noEditPoints="1"/>
            </p:cNvSpPr>
            <p:nvPr userDrawn="1"/>
          </p:nvSpPr>
          <p:spPr bwMode="invGray">
            <a:xfrm>
              <a:off x="8612188" y="4835525"/>
              <a:ext cx="41275" cy="50800"/>
            </a:xfrm>
            <a:custGeom>
              <a:avLst/>
              <a:gdLst/>
              <a:ahLst/>
              <a:cxnLst>
                <a:cxn ang="0">
                  <a:pos x="201" y="129"/>
                </a:cxn>
                <a:cxn ang="0">
                  <a:pos x="201" y="129"/>
                </a:cxn>
                <a:cxn ang="0">
                  <a:pos x="139" y="58"/>
                </a:cxn>
                <a:cxn ang="0">
                  <a:pos x="77" y="129"/>
                </a:cxn>
                <a:cxn ang="0">
                  <a:pos x="201" y="129"/>
                </a:cxn>
                <a:cxn ang="0">
                  <a:pos x="201" y="129"/>
                </a:cxn>
                <a:cxn ang="0">
                  <a:pos x="77" y="181"/>
                </a:cxn>
                <a:cxn ang="0">
                  <a:pos x="77" y="181"/>
                </a:cxn>
                <a:cxn ang="0">
                  <a:pos x="144" y="275"/>
                </a:cxn>
                <a:cxn ang="0">
                  <a:pos x="216" y="236"/>
                </a:cxn>
                <a:cxn ang="0">
                  <a:pos x="272" y="271"/>
                </a:cxn>
                <a:cxn ang="0">
                  <a:pos x="137" y="337"/>
                </a:cxn>
                <a:cxn ang="0">
                  <a:pos x="0" y="169"/>
                </a:cxn>
                <a:cxn ang="0">
                  <a:pos x="140" y="0"/>
                </a:cxn>
                <a:cxn ang="0">
                  <a:pos x="272" y="149"/>
                </a:cxn>
                <a:cxn ang="0">
                  <a:pos x="272" y="181"/>
                </a:cxn>
                <a:cxn ang="0">
                  <a:pos x="77" y="181"/>
                </a:cxn>
              </a:cxnLst>
              <a:rect l="0" t="0" r="r" b="b"/>
              <a:pathLst>
                <a:path w="272" h="337">
                  <a:moveTo>
                    <a:pt x="201" y="129"/>
                  </a:moveTo>
                  <a:lnTo>
                    <a:pt x="201" y="129"/>
                  </a:lnTo>
                  <a:cubicBezTo>
                    <a:pt x="200" y="84"/>
                    <a:pt x="176" y="58"/>
                    <a:pt x="139" y="58"/>
                  </a:cubicBezTo>
                  <a:cubicBezTo>
                    <a:pt x="102" y="58"/>
                    <a:pt x="78" y="84"/>
                    <a:pt x="77" y="129"/>
                  </a:cubicBezTo>
                  <a:lnTo>
                    <a:pt x="201" y="129"/>
                  </a:lnTo>
                  <a:lnTo>
                    <a:pt x="201" y="129"/>
                  </a:lnTo>
                  <a:close/>
                  <a:moveTo>
                    <a:pt x="77" y="181"/>
                  </a:moveTo>
                  <a:lnTo>
                    <a:pt x="77" y="181"/>
                  </a:lnTo>
                  <a:cubicBezTo>
                    <a:pt x="78" y="249"/>
                    <a:pt x="108" y="275"/>
                    <a:pt x="144" y="275"/>
                  </a:cubicBezTo>
                  <a:cubicBezTo>
                    <a:pt x="180" y="275"/>
                    <a:pt x="197" y="258"/>
                    <a:pt x="216" y="236"/>
                  </a:cubicBezTo>
                  <a:lnTo>
                    <a:pt x="272" y="271"/>
                  </a:lnTo>
                  <a:cubicBezTo>
                    <a:pt x="242" y="317"/>
                    <a:pt x="199" y="337"/>
                    <a:pt x="137" y="337"/>
                  </a:cubicBezTo>
                  <a:cubicBezTo>
                    <a:pt x="53" y="337"/>
                    <a:pt x="0" y="272"/>
                    <a:pt x="0" y="169"/>
                  </a:cubicBezTo>
                  <a:cubicBezTo>
                    <a:pt x="0" y="66"/>
                    <a:pt x="53" y="0"/>
                    <a:pt x="140" y="0"/>
                  </a:cubicBezTo>
                  <a:cubicBezTo>
                    <a:pt x="225" y="0"/>
                    <a:pt x="272" y="72"/>
                    <a:pt x="272" y="149"/>
                  </a:cubicBezTo>
                  <a:lnTo>
                    <a:pt x="272" y="181"/>
                  </a:lnTo>
                  <a:lnTo>
                    <a:pt x="77"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7"/>
            <p:cNvSpPr>
              <a:spLocks/>
            </p:cNvSpPr>
            <p:nvPr userDrawn="1"/>
          </p:nvSpPr>
          <p:spPr bwMode="invGray">
            <a:xfrm>
              <a:off x="8659813" y="4835525"/>
              <a:ext cx="36512" cy="50800"/>
            </a:xfrm>
            <a:custGeom>
              <a:avLst/>
              <a:gdLst/>
              <a:ahLst/>
              <a:cxnLst>
                <a:cxn ang="0">
                  <a:pos x="182" y="92"/>
                </a:cxn>
                <a:cxn ang="0">
                  <a:pos x="182" y="92"/>
                </a:cxn>
                <a:cxn ang="0">
                  <a:pos x="122" y="58"/>
                </a:cxn>
                <a:cxn ang="0">
                  <a:pos x="79" y="90"/>
                </a:cxn>
                <a:cxn ang="0">
                  <a:pos x="240" y="240"/>
                </a:cxn>
                <a:cxn ang="0">
                  <a:pos x="121" y="337"/>
                </a:cxn>
                <a:cxn ang="0">
                  <a:pos x="0" y="272"/>
                </a:cxn>
                <a:cxn ang="0">
                  <a:pos x="51" y="233"/>
                </a:cxn>
                <a:cxn ang="0">
                  <a:pos x="126" y="280"/>
                </a:cxn>
                <a:cxn ang="0">
                  <a:pos x="172" y="243"/>
                </a:cxn>
                <a:cxn ang="0">
                  <a:pos x="11" y="94"/>
                </a:cxn>
                <a:cxn ang="0">
                  <a:pos x="117" y="0"/>
                </a:cxn>
                <a:cxn ang="0">
                  <a:pos x="231" y="50"/>
                </a:cxn>
                <a:cxn ang="0">
                  <a:pos x="182" y="92"/>
                </a:cxn>
              </a:cxnLst>
              <a:rect l="0" t="0" r="r" b="b"/>
              <a:pathLst>
                <a:path w="240" h="337">
                  <a:moveTo>
                    <a:pt x="182" y="92"/>
                  </a:moveTo>
                  <a:lnTo>
                    <a:pt x="182" y="92"/>
                  </a:lnTo>
                  <a:cubicBezTo>
                    <a:pt x="167" y="75"/>
                    <a:pt x="146" y="58"/>
                    <a:pt x="122" y="58"/>
                  </a:cubicBezTo>
                  <a:cubicBezTo>
                    <a:pt x="92" y="58"/>
                    <a:pt x="79" y="70"/>
                    <a:pt x="79" y="90"/>
                  </a:cubicBezTo>
                  <a:cubicBezTo>
                    <a:pt x="79" y="145"/>
                    <a:pt x="240" y="121"/>
                    <a:pt x="240" y="240"/>
                  </a:cubicBezTo>
                  <a:cubicBezTo>
                    <a:pt x="240" y="307"/>
                    <a:pt x="189" y="337"/>
                    <a:pt x="121" y="337"/>
                  </a:cubicBezTo>
                  <a:cubicBezTo>
                    <a:pt x="70" y="337"/>
                    <a:pt x="28" y="314"/>
                    <a:pt x="0" y="272"/>
                  </a:cubicBezTo>
                  <a:lnTo>
                    <a:pt x="51" y="233"/>
                  </a:lnTo>
                  <a:cubicBezTo>
                    <a:pt x="69" y="258"/>
                    <a:pt x="93" y="280"/>
                    <a:pt x="126" y="280"/>
                  </a:cubicBezTo>
                  <a:cubicBezTo>
                    <a:pt x="153" y="280"/>
                    <a:pt x="172" y="265"/>
                    <a:pt x="172" y="243"/>
                  </a:cubicBezTo>
                  <a:cubicBezTo>
                    <a:pt x="172" y="188"/>
                    <a:pt x="11" y="208"/>
                    <a:pt x="11" y="94"/>
                  </a:cubicBezTo>
                  <a:cubicBezTo>
                    <a:pt x="11" y="34"/>
                    <a:pt x="62" y="0"/>
                    <a:pt x="117" y="0"/>
                  </a:cubicBezTo>
                  <a:cubicBezTo>
                    <a:pt x="160" y="0"/>
                    <a:pt x="203" y="16"/>
                    <a:pt x="231" y="50"/>
                  </a:cubicBezTo>
                  <a:lnTo>
                    <a:pt x="182" y="9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8"/>
            <p:cNvSpPr>
              <a:spLocks noEditPoints="1"/>
            </p:cNvSpPr>
            <p:nvPr userDrawn="1"/>
          </p:nvSpPr>
          <p:spPr bwMode="invGray">
            <a:xfrm>
              <a:off x="8380413" y="4479925"/>
              <a:ext cx="257175" cy="293688"/>
            </a:xfrm>
            <a:custGeom>
              <a:avLst/>
              <a:gdLst/>
              <a:ahLst/>
              <a:cxnLst>
                <a:cxn ang="0">
                  <a:pos x="554" y="560"/>
                </a:cxn>
                <a:cxn ang="0">
                  <a:pos x="554" y="560"/>
                </a:cxn>
                <a:cxn ang="0">
                  <a:pos x="850" y="406"/>
                </a:cxn>
                <a:cxn ang="0">
                  <a:pos x="1121" y="674"/>
                </a:cxn>
                <a:cxn ang="0">
                  <a:pos x="1123" y="733"/>
                </a:cxn>
                <a:cxn ang="0">
                  <a:pos x="10" y="1398"/>
                </a:cxn>
                <a:cxn ang="0">
                  <a:pos x="583" y="1920"/>
                </a:cxn>
                <a:cxn ang="0">
                  <a:pos x="1148" y="1665"/>
                </a:cxn>
                <a:cxn ang="0">
                  <a:pos x="1174" y="1883"/>
                </a:cxn>
                <a:cxn ang="0">
                  <a:pos x="1692" y="1883"/>
                </a:cxn>
                <a:cxn ang="0">
                  <a:pos x="1656" y="1607"/>
                </a:cxn>
                <a:cxn ang="0">
                  <a:pos x="1656" y="646"/>
                </a:cxn>
                <a:cxn ang="0">
                  <a:pos x="1487" y="168"/>
                </a:cxn>
                <a:cxn ang="0">
                  <a:pos x="912" y="0"/>
                </a:cxn>
                <a:cxn ang="0">
                  <a:pos x="313" y="158"/>
                </a:cxn>
                <a:cxn ang="0">
                  <a:pos x="313" y="158"/>
                </a:cxn>
                <a:cxn ang="0">
                  <a:pos x="554" y="560"/>
                </a:cxn>
                <a:cxn ang="0">
                  <a:pos x="554" y="560"/>
                </a:cxn>
                <a:cxn ang="0">
                  <a:pos x="554" y="560"/>
                </a:cxn>
                <a:cxn ang="0">
                  <a:pos x="1050" y="1417"/>
                </a:cxn>
                <a:cxn ang="0">
                  <a:pos x="1050" y="1417"/>
                </a:cxn>
                <a:cxn ang="0">
                  <a:pos x="781" y="1570"/>
                </a:cxn>
                <a:cxn ang="0">
                  <a:pos x="507" y="1340"/>
                </a:cxn>
                <a:cxn ang="0">
                  <a:pos x="1123" y="1002"/>
                </a:cxn>
                <a:cxn ang="0">
                  <a:pos x="1123" y="1072"/>
                </a:cxn>
                <a:cxn ang="0">
                  <a:pos x="1050" y="1417"/>
                </a:cxn>
              </a:cxnLst>
              <a:rect l="0" t="0" r="r" b="b"/>
              <a:pathLst>
                <a:path w="1692" h="1920">
                  <a:moveTo>
                    <a:pt x="554" y="560"/>
                  </a:moveTo>
                  <a:lnTo>
                    <a:pt x="554" y="560"/>
                  </a:lnTo>
                  <a:cubicBezTo>
                    <a:pt x="594" y="452"/>
                    <a:pt x="703" y="406"/>
                    <a:pt x="850" y="406"/>
                  </a:cubicBezTo>
                  <a:cubicBezTo>
                    <a:pt x="1059" y="406"/>
                    <a:pt x="1119" y="552"/>
                    <a:pt x="1121" y="674"/>
                  </a:cubicBezTo>
                  <a:lnTo>
                    <a:pt x="1123" y="733"/>
                  </a:lnTo>
                  <a:cubicBezTo>
                    <a:pt x="544" y="761"/>
                    <a:pt x="0" y="869"/>
                    <a:pt x="10" y="1398"/>
                  </a:cubicBezTo>
                  <a:cubicBezTo>
                    <a:pt x="17" y="1768"/>
                    <a:pt x="353" y="1920"/>
                    <a:pt x="583" y="1920"/>
                  </a:cubicBezTo>
                  <a:cubicBezTo>
                    <a:pt x="851" y="1919"/>
                    <a:pt x="1001" y="1848"/>
                    <a:pt x="1148" y="1665"/>
                  </a:cubicBezTo>
                  <a:cubicBezTo>
                    <a:pt x="1150" y="1742"/>
                    <a:pt x="1160" y="1824"/>
                    <a:pt x="1174" y="1883"/>
                  </a:cubicBezTo>
                  <a:lnTo>
                    <a:pt x="1692" y="1883"/>
                  </a:lnTo>
                  <a:cubicBezTo>
                    <a:pt x="1663" y="1792"/>
                    <a:pt x="1656" y="1701"/>
                    <a:pt x="1656" y="1607"/>
                  </a:cubicBezTo>
                  <a:lnTo>
                    <a:pt x="1656" y="646"/>
                  </a:lnTo>
                  <a:cubicBezTo>
                    <a:pt x="1656" y="412"/>
                    <a:pt x="1612" y="282"/>
                    <a:pt x="1487" y="168"/>
                  </a:cubicBezTo>
                  <a:cubicBezTo>
                    <a:pt x="1368" y="60"/>
                    <a:pt x="1174" y="0"/>
                    <a:pt x="912" y="0"/>
                  </a:cubicBezTo>
                  <a:cubicBezTo>
                    <a:pt x="671" y="0"/>
                    <a:pt x="465" y="54"/>
                    <a:pt x="313" y="158"/>
                  </a:cubicBezTo>
                  <a:lnTo>
                    <a:pt x="313" y="158"/>
                  </a:lnTo>
                  <a:cubicBezTo>
                    <a:pt x="439" y="257"/>
                    <a:pt x="521" y="395"/>
                    <a:pt x="554" y="560"/>
                  </a:cubicBezTo>
                  <a:lnTo>
                    <a:pt x="554" y="560"/>
                  </a:lnTo>
                  <a:lnTo>
                    <a:pt x="554" y="560"/>
                  </a:lnTo>
                  <a:close/>
                  <a:moveTo>
                    <a:pt x="1050" y="1417"/>
                  </a:moveTo>
                  <a:lnTo>
                    <a:pt x="1050" y="1417"/>
                  </a:lnTo>
                  <a:cubicBezTo>
                    <a:pt x="988" y="1512"/>
                    <a:pt x="890" y="1570"/>
                    <a:pt x="781" y="1570"/>
                  </a:cubicBezTo>
                  <a:cubicBezTo>
                    <a:pt x="632" y="1570"/>
                    <a:pt x="507" y="1502"/>
                    <a:pt x="507" y="1340"/>
                  </a:cubicBezTo>
                  <a:cubicBezTo>
                    <a:pt x="507" y="1102"/>
                    <a:pt x="856" y="1017"/>
                    <a:pt x="1123" y="1002"/>
                  </a:cubicBezTo>
                  <a:lnTo>
                    <a:pt x="1123" y="1072"/>
                  </a:lnTo>
                  <a:cubicBezTo>
                    <a:pt x="1123" y="1227"/>
                    <a:pt x="1120" y="1311"/>
                    <a:pt x="1050" y="141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9"/>
            <p:cNvSpPr>
              <a:spLocks/>
            </p:cNvSpPr>
            <p:nvPr userDrawn="1"/>
          </p:nvSpPr>
          <p:spPr bwMode="invGray">
            <a:xfrm>
              <a:off x="8199438" y="4479925"/>
              <a:ext cx="263525" cy="293688"/>
            </a:xfrm>
            <a:custGeom>
              <a:avLst/>
              <a:gdLst/>
              <a:ahLst/>
              <a:cxnLst>
                <a:cxn ang="0">
                  <a:pos x="1172" y="1377"/>
                </a:cxn>
                <a:cxn ang="0">
                  <a:pos x="1172" y="1377"/>
                </a:cxn>
                <a:cxn ang="0">
                  <a:pos x="1172" y="1411"/>
                </a:cxn>
                <a:cxn ang="0">
                  <a:pos x="1173" y="1426"/>
                </a:cxn>
                <a:cxn ang="0">
                  <a:pos x="1358" y="1802"/>
                </a:cxn>
                <a:cxn ang="0">
                  <a:pos x="891" y="1920"/>
                </a:cxn>
                <a:cxn ang="0">
                  <a:pos x="0" y="978"/>
                </a:cxn>
                <a:cxn ang="0">
                  <a:pos x="924" y="0"/>
                </a:cxn>
                <a:cxn ang="0">
                  <a:pos x="1730" y="662"/>
                </a:cxn>
                <a:cxn ang="0">
                  <a:pos x="1222" y="662"/>
                </a:cxn>
                <a:cxn ang="0">
                  <a:pos x="942" y="407"/>
                </a:cxn>
                <a:cxn ang="0">
                  <a:pos x="598" y="934"/>
                </a:cxn>
                <a:cxn ang="0">
                  <a:pos x="943" y="1484"/>
                </a:cxn>
                <a:cxn ang="0">
                  <a:pos x="1172" y="1377"/>
                </a:cxn>
                <a:cxn ang="0">
                  <a:pos x="1172" y="1377"/>
                </a:cxn>
              </a:cxnLst>
              <a:rect l="0" t="0" r="r" b="b"/>
              <a:pathLst>
                <a:path w="1730" h="1920">
                  <a:moveTo>
                    <a:pt x="1172" y="1377"/>
                  </a:moveTo>
                  <a:lnTo>
                    <a:pt x="1172" y="1377"/>
                  </a:lnTo>
                  <a:cubicBezTo>
                    <a:pt x="1172" y="1389"/>
                    <a:pt x="1172" y="1399"/>
                    <a:pt x="1172" y="1411"/>
                  </a:cubicBezTo>
                  <a:cubicBezTo>
                    <a:pt x="1172" y="1416"/>
                    <a:pt x="1173" y="1421"/>
                    <a:pt x="1173" y="1426"/>
                  </a:cubicBezTo>
                  <a:cubicBezTo>
                    <a:pt x="1182" y="1615"/>
                    <a:pt x="1272" y="1733"/>
                    <a:pt x="1358" y="1802"/>
                  </a:cubicBezTo>
                  <a:cubicBezTo>
                    <a:pt x="1215" y="1885"/>
                    <a:pt x="1043" y="1920"/>
                    <a:pt x="891" y="1920"/>
                  </a:cubicBezTo>
                  <a:cubicBezTo>
                    <a:pt x="331" y="1920"/>
                    <a:pt x="0" y="1523"/>
                    <a:pt x="0" y="978"/>
                  </a:cubicBezTo>
                  <a:cubicBezTo>
                    <a:pt x="0" y="410"/>
                    <a:pt x="342" y="0"/>
                    <a:pt x="924" y="0"/>
                  </a:cubicBezTo>
                  <a:cubicBezTo>
                    <a:pt x="1346" y="0"/>
                    <a:pt x="1693" y="224"/>
                    <a:pt x="1730" y="662"/>
                  </a:cubicBezTo>
                  <a:lnTo>
                    <a:pt x="1222" y="662"/>
                  </a:lnTo>
                  <a:cubicBezTo>
                    <a:pt x="1222" y="495"/>
                    <a:pt x="1105" y="407"/>
                    <a:pt x="942" y="407"/>
                  </a:cubicBezTo>
                  <a:cubicBezTo>
                    <a:pt x="679" y="407"/>
                    <a:pt x="598" y="592"/>
                    <a:pt x="598" y="934"/>
                  </a:cubicBezTo>
                  <a:cubicBezTo>
                    <a:pt x="598" y="1281"/>
                    <a:pt x="674" y="1484"/>
                    <a:pt x="943" y="1484"/>
                  </a:cubicBezTo>
                  <a:cubicBezTo>
                    <a:pt x="1041" y="1484"/>
                    <a:pt x="1125" y="1448"/>
                    <a:pt x="1172" y="1377"/>
                  </a:cubicBezTo>
                  <a:lnTo>
                    <a:pt x="1172" y="137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bwMode="blackGray">
          <a:xfrm>
            <a:off x="457200" y="984023"/>
            <a:ext cx="8229600" cy="339410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Gray">
          <a:xfrm>
            <a:off x="457200" y="157753"/>
            <a:ext cx="8229600" cy="818515"/>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
        <p:nvSpPr>
          <p:cNvPr id="14" name="TextBox 13"/>
          <p:cNvSpPr txBox="1"/>
          <p:nvPr/>
        </p:nvSpPr>
        <p:spPr bwMode="black">
          <a:xfrm>
            <a:off x="393813" y="4843882"/>
            <a:ext cx="527125" cy="250796"/>
          </a:xfrm>
          <a:prstGeom prst="rect">
            <a:avLst/>
          </a:prstGeom>
          <a:noFill/>
        </p:spPr>
        <p:txBody>
          <a:bodyPr wrap="square" rtlCol="0">
            <a:noAutofit/>
          </a:bodyPr>
          <a:lstStyle/>
          <a:p>
            <a:pPr fontAlgn="base">
              <a:spcBef>
                <a:spcPct val="0"/>
              </a:spcBef>
              <a:spcAft>
                <a:spcPct val="0"/>
              </a:spcAft>
              <a:defRPr/>
            </a:pPr>
            <a:fld id="{5F022D67-B6E1-4BFD-B491-C53D2455AE9B}" type="slidenum">
              <a:rPr lang="en-US" sz="900" smtClean="0">
                <a:solidFill>
                  <a:srgbClr val="58676D"/>
                </a:solidFill>
                <a:ea typeface="Arial Unicode MS" pitchFamily="34" charset="-128"/>
                <a:cs typeface="Arial Unicode MS" pitchFamily="34" charset="-128"/>
              </a:rPr>
              <a:pPr fontAlgn="base">
                <a:spcBef>
                  <a:spcPct val="0"/>
                </a:spcBef>
                <a:spcAft>
                  <a:spcPct val="0"/>
                </a:spcAft>
                <a:defRPr/>
              </a:pPr>
              <a:t>‹#›</a:t>
            </a:fld>
            <a:endParaRPr lang="en-US" sz="900" dirty="0">
              <a:solidFill>
                <a:srgbClr val="58676D"/>
              </a:solidFill>
              <a:ea typeface="Arial Unicode MS" pitchFamily="34" charset="-128"/>
              <a:cs typeface="Arial Unicode MS" pitchFamily="34" charset="-128"/>
            </a:endParaRPr>
          </a:p>
        </p:txBody>
      </p:sp>
      <p:sp>
        <p:nvSpPr>
          <p:cNvPr id="15" name="TextBox 14"/>
          <p:cNvSpPr txBox="1"/>
          <p:nvPr/>
        </p:nvSpPr>
        <p:spPr bwMode="black">
          <a:xfrm>
            <a:off x="1251787" y="4843882"/>
            <a:ext cx="6649154" cy="250796"/>
          </a:xfrm>
          <a:prstGeom prst="rect">
            <a:avLst/>
          </a:prstGeom>
          <a:noFill/>
        </p:spPr>
        <p:txBody>
          <a:bodyPr wrap="square" rtlCol="0">
            <a:noAutofit/>
          </a:bodyPr>
          <a:lstStyle/>
          <a:p>
            <a:pPr algn="ctr" fontAlgn="base">
              <a:spcBef>
                <a:spcPct val="0"/>
              </a:spcBef>
              <a:spcAft>
                <a:spcPct val="0"/>
              </a:spcAft>
              <a:defRPr/>
            </a:pPr>
            <a:r>
              <a:rPr lang="en-US" sz="700" cap="all" dirty="0" smtClean="0">
                <a:solidFill>
                  <a:srgbClr val="58676D"/>
                </a:solidFill>
                <a:ea typeface="Arial Unicode MS" pitchFamily="34" charset="-128"/>
                <a:cs typeface="Arial Unicode MS" pitchFamily="34" charset="-128"/>
              </a:rPr>
              <a:t>© 2014 CA. All rights reserved.</a:t>
            </a:r>
          </a:p>
        </p:txBody>
      </p:sp>
      <p:grpSp>
        <p:nvGrpSpPr>
          <p:cNvPr id="22" name="Group 21"/>
          <p:cNvGrpSpPr/>
          <p:nvPr userDrawn="1"/>
        </p:nvGrpSpPr>
        <p:grpSpPr bwMode="invGray">
          <a:xfrm>
            <a:off x="8255793" y="4493050"/>
            <a:ext cx="509587" cy="423471"/>
            <a:chOff x="8186738" y="4479925"/>
            <a:chExt cx="509587" cy="423863"/>
          </a:xfrm>
        </p:grpSpPr>
        <p:sp>
          <p:nvSpPr>
            <p:cNvPr id="23" name="AutoShape 3"/>
            <p:cNvSpPr>
              <a:spLocks noChangeAspect="1" noChangeArrowheads="1" noTextEdit="1"/>
            </p:cNvSpPr>
            <p:nvPr userDrawn="1"/>
          </p:nvSpPr>
          <p:spPr bwMode="invGray">
            <a:xfrm>
              <a:off x="8186738" y="4479925"/>
              <a:ext cx="509587"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noEditPoints="1"/>
            </p:cNvSpPr>
            <p:nvPr userDrawn="1"/>
          </p:nvSpPr>
          <p:spPr bwMode="invGray">
            <a:xfrm>
              <a:off x="8651875" y="4737100"/>
              <a:ext cx="30162" cy="30163"/>
            </a:xfrm>
            <a:custGeom>
              <a:avLst/>
              <a:gdLst/>
              <a:ahLst/>
              <a:cxnLst>
                <a:cxn ang="0">
                  <a:pos x="95" y="58"/>
                </a:cxn>
                <a:cxn ang="0">
                  <a:pos x="95" y="58"/>
                </a:cxn>
                <a:cxn ang="0">
                  <a:pos x="81" y="58"/>
                </a:cxn>
                <a:cxn ang="0">
                  <a:pos x="81" y="91"/>
                </a:cxn>
                <a:cxn ang="0">
                  <a:pos x="95" y="91"/>
                </a:cxn>
                <a:cxn ang="0">
                  <a:pos x="115" y="75"/>
                </a:cxn>
                <a:cxn ang="0">
                  <a:pos x="95" y="58"/>
                </a:cxn>
                <a:cxn ang="0">
                  <a:pos x="95" y="58"/>
                </a:cxn>
                <a:cxn ang="0">
                  <a:pos x="125" y="152"/>
                </a:cxn>
                <a:cxn ang="0">
                  <a:pos x="125" y="152"/>
                </a:cxn>
                <a:cxn ang="0">
                  <a:pos x="92" y="105"/>
                </a:cxn>
                <a:cxn ang="0">
                  <a:pos x="81" y="105"/>
                </a:cxn>
                <a:cxn ang="0">
                  <a:pos x="81" y="150"/>
                </a:cxn>
                <a:cxn ang="0">
                  <a:pos x="62" y="150"/>
                </a:cxn>
                <a:cxn ang="0">
                  <a:pos x="62" y="41"/>
                </a:cxn>
                <a:cxn ang="0">
                  <a:pos x="95" y="41"/>
                </a:cxn>
                <a:cxn ang="0">
                  <a:pos x="134" y="73"/>
                </a:cxn>
                <a:cxn ang="0">
                  <a:pos x="112" y="103"/>
                </a:cxn>
                <a:cxn ang="0">
                  <a:pos x="143" y="147"/>
                </a:cxn>
                <a:cxn ang="0">
                  <a:pos x="125" y="152"/>
                </a:cxn>
                <a:cxn ang="0">
                  <a:pos x="125" y="152"/>
                </a:cxn>
                <a:cxn ang="0">
                  <a:pos x="96" y="12"/>
                </a:cxn>
                <a:cxn ang="0">
                  <a:pos x="96" y="12"/>
                </a:cxn>
                <a:cxn ang="0">
                  <a:pos x="14" y="99"/>
                </a:cxn>
                <a:cxn ang="0">
                  <a:pos x="96" y="186"/>
                </a:cxn>
                <a:cxn ang="0">
                  <a:pos x="179" y="99"/>
                </a:cxn>
                <a:cxn ang="0">
                  <a:pos x="96" y="12"/>
                </a:cxn>
                <a:cxn ang="0">
                  <a:pos x="96" y="12"/>
                </a:cxn>
                <a:cxn ang="0">
                  <a:pos x="96" y="198"/>
                </a:cxn>
                <a:cxn ang="0">
                  <a:pos x="96" y="198"/>
                </a:cxn>
                <a:cxn ang="0">
                  <a:pos x="0" y="99"/>
                </a:cxn>
                <a:cxn ang="0">
                  <a:pos x="96" y="0"/>
                </a:cxn>
                <a:cxn ang="0">
                  <a:pos x="192" y="99"/>
                </a:cxn>
                <a:cxn ang="0">
                  <a:pos x="96" y="198"/>
                </a:cxn>
              </a:cxnLst>
              <a:rect l="0" t="0" r="r" b="b"/>
              <a:pathLst>
                <a:path w="192" h="198">
                  <a:moveTo>
                    <a:pt x="95" y="58"/>
                  </a:moveTo>
                  <a:lnTo>
                    <a:pt x="95" y="58"/>
                  </a:lnTo>
                  <a:lnTo>
                    <a:pt x="81" y="58"/>
                  </a:lnTo>
                  <a:lnTo>
                    <a:pt x="81" y="91"/>
                  </a:lnTo>
                  <a:lnTo>
                    <a:pt x="95" y="91"/>
                  </a:lnTo>
                  <a:cubicBezTo>
                    <a:pt x="107" y="91"/>
                    <a:pt x="115" y="85"/>
                    <a:pt x="115" y="75"/>
                  </a:cubicBezTo>
                  <a:cubicBezTo>
                    <a:pt x="115" y="64"/>
                    <a:pt x="108" y="58"/>
                    <a:pt x="95" y="58"/>
                  </a:cubicBezTo>
                  <a:lnTo>
                    <a:pt x="95" y="58"/>
                  </a:lnTo>
                  <a:close/>
                  <a:moveTo>
                    <a:pt x="125" y="152"/>
                  </a:moveTo>
                  <a:lnTo>
                    <a:pt x="125" y="152"/>
                  </a:lnTo>
                  <a:lnTo>
                    <a:pt x="92" y="105"/>
                  </a:lnTo>
                  <a:lnTo>
                    <a:pt x="81" y="105"/>
                  </a:lnTo>
                  <a:lnTo>
                    <a:pt x="81" y="150"/>
                  </a:lnTo>
                  <a:lnTo>
                    <a:pt x="62" y="150"/>
                  </a:lnTo>
                  <a:lnTo>
                    <a:pt x="62" y="41"/>
                  </a:lnTo>
                  <a:lnTo>
                    <a:pt x="95" y="41"/>
                  </a:lnTo>
                  <a:cubicBezTo>
                    <a:pt x="118" y="41"/>
                    <a:pt x="134" y="53"/>
                    <a:pt x="134" y="73"/>
                  </a:cubicBezTo>
                  <a:cubicBezTo>
                    <a:pt x="134" y="89"/>
                    <a:pt x="125" y="99"/>
                    <a:pt x="112" y="103"/>
                  </a:cubicBezTo>
                  <a:lnTo>
                    <a:pt x="143" y="147"/>
                  </a:lnTo>
                  <a:lnTo>
                    <a:pt x="125" y="152"/>
                  </a:lnTo>
                  <a:lnTo>
                    <a:pt x="125" y="152"/>
                  </a:lnTo>
                  <a:close/>
                  <a:moveTo>
                    <a:pt x="96" y="12"/>
                  </a:moveTo>
                  <a:lnTo>
                    <a:pt x="96" y="12"/>
                  </a:lnTo>
                  <a:cubicBezTo>
                    <a:pt x="51" y="12"/>
                    <a:pt x="14" y="43"/>
                    <a:pt x="14" y="99"/>
                  </a:cubicBezTo>
                  <a:cubicBezTo>
                    <a:pt x="14" y="155"/>
                    <a:pt x="51" y="186"/>
                    <a:pt x="96" y="186"/>
                  </a:cubicBezTo>
                  <a:cubicBezTo>
                    <a:pt x="142" y="186"/>
                    <a:pt x="179" y="155"/>
                    <a:pt x="179" y="99"/>
                  </a:cubicBezTo>
                  <a:cubicBezTo>
                    <a:pt x="179" y="43"/>
                    <a:pt x="142" y="12"/>
                    <a:pt x="96" y="12"/>
                  </a:cubicBezTo>
                  <a:lnTo>
                    <a:pt x="96" y="12"/>
                  </a:lnTo>
                  <a:close/>
                  <a:moveTo>
                    <a:pt x="96" y="198"/>
                  </a:moveTo>
                  <a:lnTo>
                    <a:pt x="96" y="198"/>
                  </a:lnTo>
                  <a:cubicBezTo>
                    <a:pt x="39" y="198"/>
                    <a:pt x="0" y="158"/>
                    <a:pt x="0" y="99"/>
                  </a:cubicBezTo>
                  <a:cubicBezTo>
                    <a:pt x="0" y="41"/>
                    <a:pt x="40" y="0"/>
                    <a:pt x="96" y="0"/>
                  </a:cubicBezTo>
                  <a:cubicBezTo>
                    <a:pt x="153" y="0"/>
                    <a:pt x="192" y="40"/>
                    <a:pt x="192" y="99"/>
                  </a:cubicBezTo>
                  <a:cubicBezTo>
                    <a:pt x="192" y="158"/>
                    <a:pt x="152" y="198"/>
                    <a:pt x="96"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invGray">
            <a:xfrm>
              <a:off x="8186738" y="4819650"/>
              <a:ext cx="28575" cy="66675"/>
            </a:xfrm>
            <a:custGeom>
              <a:avLst/>
              <a:gdLst/>
              <a:ahLst/>
              <a:cxnLst>
                <a:cxn ang="0">
                  <a:pos x="44" y="108"/>
                </a:cxn>
                <a:cxn ang="0">
                  <a:pos x="44" y="108"/>
                </a:cxn>
                <a:cxn ang="0">
                  <a:pos x="44" y="0"/>
                </a:cxn>
                <a:cxn ang="0">
                  <a:pos x="121" y="0"/>
                </a:cxn>
                <a:cxn ang="0">
                  <a:pos x="121" y="108"/>
                </a:cxn>
                <a:cxn ang="0">
                  <a:pos x="184" y="108"/>
                </a:cxn>
                <a:cxn ang="0">
                  <a:pos x="184" y="170"/>
                </a:cxn>
                <a:cxn ang="0">
                  <a:pos x="121" y="170"/>
                </a:cxn>
                <a:cxn ang="0">
                  <a:pos x="121" y="353"/>
                </a:cxn>
                <a:cxn ang="0">
                  <a:pos x="149" y="376"/>
                </a:cxn>
                <a:cxn ang="0">
                  <a:pos x="184" y="370"/>
                </a:cxn>
                <a:cxn ang="0">
                  <a:pos x="184" y="433"/>
                </a:cxn>
                <a:cxn ang="0">
                  <a:pos x="123" y="438"/>
                </a:cxn>
                <a:cxn ang="0">
                  <a:pos x="44" y="363"/>
                </a:cxn>
                <a:cxn ang="0">
                  <a:pos x="44" y="170"/>
                </a:cxn>
                <a:cxn ang="0">
                  <a:pos x="0" y="170"/>
                </a:cxn>
                <a:cxn ang="0">
                  <a:pos x="0" y="108"/>
                </a:cxn>
                <a:cxn ang="0">
                  <a:pos x="44" y="108"/>
                </a:cxn>
              </a:cxnLst>
              <a:rect l="0" t="0" r="r" b="b"/>
              <a:pathLst>
                <a:path w="184" h="438">
                  <a:moveTo>
                    <a:pt x="44" y="108"/>
                  </a:moveTo>
                  <a:lnTo>
                    <a:pt x="44" y="108"/>
                  </a:lnTo>
                  <a:lnTo>
                    <a:pt x="44" y="0"/>
                  </a:lnTo>
                  <a:lnTo>
                    <a:pt x="121" y="0"/>
                  </a:lnTo>
                  <a:lnTo>
                    <a:pt x="121" y="108"/>
                  </a:lnTo>
                  <a:lnTo>
                    <a:pt x="184" y="108"/>
                  </a:lnTo>
                  <a:lnTo>
                    <a:pt x="184" y="170"/>
                  </a:lnTo>
                  <a:lnTo>
                    <a:pt x="121" y="170"/>
                  </a:lnTo>
                  <a:lnTo>
                    <a:pt x="121" y="353"/>
                  </a:lnTo>
                  <a:cubicBezTo>
                    <a:pt x="121" y="371"/>
                    <a:pt x="130" y="376"/>
                    <a:pt x="149" y="376"/>
                  </a:cubicBezTo>
                  <a:cubicBezTo>
                    <a:pt x="160" y="376"/>
                    <a:pt x="173" y="372"/>
                    <a:pt x="184" y="370"/>
                  </a:cubicBezTo>
                  <a:lnTo>
                    <a:pt x="184" y="433"/>
                  </a:lnTo>
                  <a:cubicBezTo>
                    <a:pt x="163" y="436"/>
                    <a:pt x="144" y="438"/>
                    <a:pt x="123" y="438"/>
                  </a:cubicBezTo>
                  <a:cubicBezTo>
                    <a:pt x="66" y="438"/>
                    <a:pt x="44" y="410"/>
                    <a:pt x="44" y="363"/>
                  </a:cubicBezTo>
                  <a:lnTo>
                    <a:pt x="44" y="170"/>
                  </a:lnTo>
                  <a:lnTo>
                    <a:pt x="0" y="170"/>
                  </a:lnTo>
                  <a:lnTo>
                    <a:pt x="0" y="108"/>
                  </a:lnTo>
                  <a:lnTo>
                    <a:pt x="44" y="1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noEditPoints="1"/>
            </p:cNvSpPr>
            <p:nvPr userDrawn="1"/>
          </p:nvSpPr>
          <p:spPr bwMode="invGray">
            <a:xfrm>
              <a:off x="8220075" y="4835525"/>
              <a:ext cx="41275" cy="50800"/>
            </a:xfrm>
            <a:custGeom>
              <a:avLst/>
              <a:gdLst/>
              <a:ahLst/>
              <a:cxnLst>
                <a:cxn ang="0">
                  <a:pos x="200" y="129"/>
                </a:cxn>
                <a:cxn ang="0">
                  <a:pos x="200" y="129"/>
                </a:cxn>
                <a:cxn ang="0">
                  <a:pos x="138" y="58"/>
                </a:cxn>
                <a:cxn ang="0">
                  <a:pos x="76" y="129"/>
                </a:cxn>
                <a:cxn ang="0">
                  <a:pos x="200" y="129"/>
                </a:cxn>
                <a:cxn ang="0">
                  <a:pos x="200" y="129"/>
                </a:cxn>
                <a:cxn ang="0">
                  <a:pos x="76" y="181"/>
                </a:cxn>
                <a:cxn ang="0">
                  <a:pos x="76" y="181"/>
                </a:cxn>
                <a:cxn ang="0">
                  <a:pos x="143" y="275"/>
                </a:cxn>
                <a:cxn ang="0">
                  <a:pos x="215" y="236"/>
                </a:cxn>
                <a:cxn ang="0">
                  <a:pos x="271" y="271"/>
                </a:cxn>
                <a:cxn ang="0">
                  <a:pos x="136" y="337"/>
                </a:cxn>
                <a:cxn ang="0">
                  <a:pos x="0" y="169"/>
                </a:cxn>
                <a:cxn ang="0">
                  <a:pos x="139" y="0"/>
                </a:cxn>
                <a:cxn ang="0">
                  <a:pos x="271" y="149"/>
                </a:cxn>
                <a:cxn ang="0">
                  <a:pos x="271" y="181"/>
                </a:cxn>
                <a:cxn ang="0">
                  <a:pos x="76" y="181"/>
                </a:cxn>
              </a:cxnLst>
              <a:rect l="0" t="0" r="r" b="b"/>
              <a:pathLst>
                <a:path w="271" h="337">
                  <a:moveTo>
                    <a:pt x="200" y="129"/>
                  </a:moveTo>
                  <a:lnTo>
                    <a:pt x="200" y="129"/>
                  </a:lnTo>
                  <a:cubicBezTo>
                    <a:pt x="199" y="84"/>
                    <a:pt x="175" y="58"/>
                    <a:pt x="138" y="58"/>
                  </a:cubicBezTo>
                  <a:cubicBezTo>
                    <a:pt x="101" y="58"/>
                    <a:pt x="77" y="84"/>
                    <a:pt x="76" y="129"/>
                  </a:cubicBezTo>
                  <a:lnTo>
                    <a:pt x="200" y="129"/>
                  </a:lnTo>
                  <a:lnTo>
                    <a:pt x="200" y="129"/>
                  </a:lnTo>
                  <a:close/>
                  <a:moveTo>
                    <a:pt x="76" y="181"/>
                  </a:moveTo>
                  <a:lnTo>
                    <a:pt x="76" y="181"/>
                  </a:lnTo>
                  <a:cubicBezTo>
                    <a:pt x="77" y="249"/>
                    <a:pt x="107" y="275"/>
                    <a:pt x="143" y="275"/>
                  </a:cubicBezTo>
                  <a:cubicBezTo>
                    <a:pt x="179" y="275"/>
                    <a:pt x="196" y="258"/>
                    <a:pt x="215" y="236"/>
                  </a:cubicBezTo>
                  <a:lnTo>
                    <a:pt x="271" y="271"/>
                  </a:lnTo>
                  <a:cubicBezTo>
                    <a:pt x="241" y="317"/>
                    <a:pt x="198" y="337"/>
                    <a:pt x="136" y="337"/>
                  </a:cubicBezTo>
                  <a:cubicBezTo>
                    <a:pt x="52" y="337"/>
                    <a:pt x="0" y="272"/>
                    <a:pt x="0" y="169"/>
                  </a:cubicBezTo>
                  <a:cubicBezTo>
                    <a:pt x="0" y="66"/>
                    <a:pt x="52" y="0"/>
                    <a:pt x="139" y="0"/>
                  </a:cubicBezTo>
                  <a:cubicBezTo>
                    <a:pt x="223" y="0"/>
                    <a:pt x="271" y="72"/>
                    <a:pt x="271" y="149"/>
                  </a:cubicBezTo>
                  <a:lnTo>
                    <a:pt x="271" y="181"/>
                  </a:lnTo>
                  <a:lnTo>
                    <a:pt x="76"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invGray">
            <a:xfrm>
              <a:off x="8269288" y="4835525"/>
              <a:ext cx="39687" cy="50800"/>
            </a:xfrm>
            <a:custGeom>
              <a:avLst/>
              <a:gdLst/>
              <a:ahLst/>
              <a:cxnLst>
                <a:cxn ang="0">
                  <a:pos x="203" y="112"/>
                </a:cxn>
                <a:cxn ang="0">
                  <a:pos x="203" y="112"/>
                </a:cxn>
                <a:cxn ang="0">
                  <a:pos x="140" y="63"/>
                </a:cxn>
                <a:cxn ang="0">
                  <a:pos x="77" y="169"/>
                </a:cxn>
                <a:cxn ang="0">
                  <a:pos x="143" y="275"/>
                </a:cxn>
                <a:cxn ang="0">
                  <a:pos x="211" y="223"/>
                </a:cxn>
                <a:cxn ang="0">
                  <a:pos x="269" y="256"/>
                </a:cxn>
                <a:cxn ang="0">
                  <a:pos x="140" y="337"/>
                </a:cxn>
                <a:cxn ang="0">
                  <a:pos x="0" y="169"/>
                </a:cxn>
                <a:cxn ang="0">
                  <a:pos x="140" y="0"/>
                </a:cxn>
                <a:cxn ang="0">
                  <a:pos x="267" y="87"/>
                </a:cxn>
                <a:cxn ang="0">
                  <a:pos x="203" y="112"/>
                </a:cxn>
              </a:cxnLst>
              <a:rect l="0" t="0" r="r" b="b"/>
              <a:pathLst>
                <a:path w="269" h="338">
                  <a:moveTo>
                    <a:pt x="203" y="112"/>
                  </a:moveTo>
                  <a:lnTo>
                    <a:pt x="203" y="112"/>
                  </a:lnTo>
                  <a:cubicBezTo>
                    <a:pt x="191" y="84"/>
                    <a:pt x="177" y="63"/>
                    <a:pt x="140" y="63"/>
                  </a:cubicBezTo>
                  <a:cubicBezTo>
                    <a:pt x="97" y="63"/>
                    <a:pt x="77" y="97"/>
                    <a:pt x="77" y="169"/>
                  </a:cubicBezTo>
                  <a:cubicBezTo>
                    <a:pt x="77" y="241"/>
                    <a:pt x="97" y="275"/>
                    <a:pt x="143" y="275"/>
                  </a:cubicBezTo>
                  <a:cubicBezTo>
                    <a:pt x="176" y="275"/>
                    <a:pt x="195" y="252"/>
                    <a:pt x="211" y="223"/>
                  </a:cubicBezTo>
                  <a:lnTo>
                    <a:pt x="269" y="256"/>
                  </a:lnTo>
                  <a:cubicBezTo>
                    <a:pt x="238" y="314"/>
                    <a:pt x="199" y="338"/>
                    <a:pt x="140" y="337"/>
                  </a:cubicBezTo>
                  <a:cubicBezTo>
                    <a:pt x="53" y="337"/>
                    <a:pt x="0" y="272"/>
                    <a:pt x="0" y="169"/>
                  </a:cubicBezTo>
                  <a:cubicBezTo>
                    <a:pt x="0" y="66"/>
                    <a:pt x="53" y="0"/>
                    <a:pt x="140" y="0"/>
                  </a:cubicBezTo>
                  <a:cubicBezTo>
                    <a:pt x="201" y="0"/>
                    <a:pt x="249" y="33"/>
                    <a:pt x="267" y="87"/>
                  </a:cubicBezTo>
                  <a:lnTo>
                    <a:pt x="203"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p:cNvSpPr>
            <p:nvPr userDrawn="1"/>
          </p:nvSpPr>
          <p:spPr bwMode="invGray">
            <a:xfrm>
              <a:off x="8318500" y="4816475"/>
              <a:ext cx="39687" cy="69850"/>
            </a:xfrm>
            <a:custGeom>
              <a:avLst/>
              <a:gdLst/>
              <a:ahLst/>
              <a:cxnLst>
                <a:cxn ang="0">
                  <a:pos x="0" y="450"/>
                </a:cxn>
                <a:cxn ang="0">
                  <a:pos x="0" y="450"/>
                </a:cxn>
                <a:cxn ang="0">
                  <a:pos x="0" y="0"/>
                </a:cxn>
                <a:cxn ang="0">
                  <a:pos x="76" y="0"/>
                </a:cxn>
                <a:cxn ang="0">
                  <a:pos x="76" y="160"/>
                </a:cxn>
                <a:cxn ang="0">
                  <a:pos x="169" y="119"/>
                </a:cxn>
                <a:cxn ang="0">
                  <a:pos x="265" y="228"/>
                </a:cxn>
                <a:cxn ang="0">
                  <a:pos x="265" y="450"/>
                </a:cxn>
                <a:cxn ang="0">
                  <a:pos x="188" y="450"/>
                </a:cxn>
                <a:cxn ang="0">
                  <a:pos x="188" y="239"/>
                </a:cxn>
                <a:cxn ang="0">
                  <a:pos x="148" y="182"/>
                </a:cxn>
                <a:cxn ang="0">
                  <a:pos x="76" y="216"/>
                </a:cxn>
                <a:cxn ang="0">
                  <a:pos x="76" y="450"/>
                </a:cxn>
                <a:cxn ang="0">
                  <a:pos x="0" y="450"/>
                </a:cxn>
              </a:cxnLst>
              <a:rect l="0" t="0" r="r" b="b"/>
              <a:pathLst>
                <a:path w="265" h="450">
                  <a:moveTo>
                    <a:pt x="0" y="450"/>
                  </a:moveTo>
                  <a:lnTo>
                    <a:pt x="0" y="450"/>
                  </a:lnTo>
                  <a:lnTo>
                    <a:pt x="0" y="0"/>
                  </a:lnTo>
                  <a:lnTo>
                    <a:pt x="76" y="0"/>
                  </a:lnTo>
                  <a:lnTo>
                    <a:pt x="76" y="160"/>
                  </a:lnTo>
                  <a:cubicBezTo>
                    <a:pt x="100" y="141"/>
                    <a:pt x="131" y="119"/>
                    <a:pt x="169" y="119"/>
                  </a:cubicBezTo>
                  <a:cubicBezTo>
                    <a:pt x="234" y="119"/>
                    <a:pt x="265" y="162"/>
                    <a:pt x="265" y="228"/>
                  </a:cubicBezTo>
                  <a:lnTo>
                    <a:pt x="265" y="450"/>
                  </a:lnTo>
                  <a:lnTo>
                    <a:pt x="188" y="450"/>
                  </a:lnTo>
                  <a:lnTo>
                    <a:pt x="188" y="239"/>
                  </a:lnTo>
                  <a:cubicBezTo>
                    <a:pt x="188" y="196"/>
                    <a:pt x="174" y="182"/>
                    <a:pt x="148" y="182"/>
                  </a:cubicBezTo>
                  <a:cubicBezTo>
                    <a:pt x="115" y="182"/>
                    <a:pt x="90" y="201"/>
                    <a:pt x="76" y="216"/>
                  </a:cubicBezTo>
                  <a:lnTo>
                    <a:pt x="76" y="450"/>
                  </a:lnTo>
                  <a:lnTo>
                    <a:pt x="0" y="4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userDrawn="1"/>
          </p:nvSpPr>
          <p:spPr bwMode="invGray">
            <a:xfrm>
              <a:off x="8370888" y="4835525"/>
              <a:ext cx="39687" cy="50800"/>
            </a:xfrm>
            <a:custGeom>
              <a:avLst/>
              <a:gdLst/>
              <a:ahLst/>
              <a:cxnLst>
                <a:cxn ang="0">
                  <a:pos x="0" y="331"/>
                </a:cxn>
                <a:cxn ang="0">
                  <a:pos x="0" y="331"/>
                </a:cxn>
                <a:cxn ang="0">
                  <a:pos x="0" y="7"/>
                </a:cxn>
                <a:cxn ang="0">
                  <a:pos x="70" y="7"/>
                </a:cxn>
                <a:cxn ang="0">
                  <a:pos x="70" y="41"/>
                </a:cxn>
                <a:cxn ang="0">
                  <a:pos x="169" y="0"/>
                </a:cxn>
                <a:cxn ang="0">
                  <a:pos x="265" y="109"/>
                </a:cxn>
                <a:cxn ang="0">
                  <a:pos x="265" y="331"/>
                </a:cxn>
                <a:cxn ang="0">
                  <a:pos x="188" y="331"/>
                </a:cxn>
                <a:cxn ang="0">
                  <a:pos x="188" y="120"/>
                </a:cxn>
                <a:cxn ang="0">
                  <a:pos x="148" y="63"/>
                </a:cxn>
                <a:cxn ang="0">
                  <a:pos x="77" y="97"/>
                </a:cxn>
                <a:cxn ang="0">
                  <a:pos x="77" y="331"/>
                </a:cxn>
                <a:cxn ang="0">
                  <a:pos x="0" y="331"/>
                </a:cxn>
              </a:cxnLst>
              <a:rect l="0" t="0" r="r" b="b"/>
              <a:pathLst>
                <a:path w="265" h="331">
                  <a:moveTo>
                    <a:pt x="0" y="331"/>
                  </a:moveTo>
                  <a:lnTo>
                    <a:pt x="0" y="331"/>
                  </a:lnTo>
                  <a:lnTo>
                    <a:pt x="0" y="7"/>
                  </a:lnTo>
                  <a:lnTo>
                    <a:pt x="70" y="7"/>
                  </a:lnTo>
                  <a:lnTo>
                    <a:pt x="70" y="41"/>
                  </a:lnTo>
                  <a:cubicBezTo>
                    <a:pt x="99" y="22"/>
                    <a:pt x="132" y="0"/>
                    <a:pt x="169" y="0"/>
                  </a:cubicBezTo>
                  <a:cubicBezTo>
                    <a:pt x="234" y="0"/>
                    <a:pt x="265" y="43"/>
                    <a:pt x="265" y="109"/>
                  </a:cubicBezTo>
                  <a:lnTo>
                    <a:pt x="265" y="331"/>
                  </a:lnTo>
                  <a:lnTo>
                    <a:pt x="188" y="331"/>
                  </a:lnTo>
                  <a:lnTo>
                    <a:pt x="188" y="120"/>
                  </a:lnTo>
                  <a:cubicBezTo>
                    <a:pt x="188" y="77"/>
                    <a:pt x="174" y="63"/>
                    <a:pt x="148" y="63"/>
                  </a:cubicBezTo>
                  <a:cubicBezTo>
                    <a:pt x="115" y="63"/>
                    <a:pt x="89" y="82"/>
                    <a:pt x="77" y="97"/>
                  </a:cubicBezTo>
                  <a:lnTo>
                    <a:pt x="77" y="331"/>
                  </a:lnTo>
                  <a:lnTo>
                    <a:pt x="0" y="33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userDrawn="1"/>
          </p:nvSpPr>
          <p:spPr bwMode="invGray">
            <a:xfrm>
              <a:off x="8418513" y="4835525"/>
              <a:ext cx="42862" cy="50800"/>
            </a:xfrm>
            <a:custGeom>
              <a:avLst/>
              <a:gdLst/>
              <a:ahLst/>
              <a:cxnLst>
                <a:cxn ang="0">
                  <a:pos x="140" y="63"/>
                </a:cxn>
                <a:cxn ang="0">
                  <a:pos x="140" y="63"/>
                </a:cxn>
                <a:cxn ang="0">
                  <a:pos x="77" y="169"/>
                </a:cxn>
                <a:cxn ang="0">
                  <a:pos x="140" y="275"/>
                </a:cxn>
                <a:cxn ang="0">
                  <a:pos x="203" y="169"/>
                </a:cxn>
                <a:cxn ang="0">
                  <a:pos x="140" y="63"/>
                </a:cxn>
                <a:cxn ang="0">
                  <a:pos x="140" y="63"/>
                </a:cxn>
                <a:cxn ang="0">
                  <a:pos x="140" y="0"/>
                </a:cxn>
                <a:cxn ang="0">
                  <a:pos x="140" y="0"/>
                </a:cxn>
                <a:cxn ang="0">
                  <a:pos x="280" y="169"/>
                </a:cxn>
                <a:cxn ang="0">
                  <a:pos x="140" y="337"/>
                </a:cxn>
                <a:cxn ang="0">
                  <a:pos x="0" y="169"/>
                </a:cxn>
                <a:cxn ang="0">
                  <a:pos x="140" y="0"/>
                </a:cxn>
              </a:cxnLst>
              <a:rect l="0" t="0" r="r" b="b"/>
              <a:pathLst>
                <a:path w="280" h="337">
                  <a:moveTo>
                    <a:pt x="140" y="63"/>
                  </a:moveTo>
                  <a:lnTo>
                    <a:pt x="140" y="63"/>
                  </a:lnTo>
                  <a:cubicBezTo>
                    <a:pt x="97" y="63"/>
                    <a:pt x="77" y="97"/>
                    <a:pt x="77" y="169"/>
                  </a:cubicBezTo>
                  <a:cubicBezTo>
                    <a:pt x="77" y="241"/>
                    <a:pt x="97" y="275"/>
                    <a:pt x="140" y="275"/>
                  </a:cubicBezTo>
                  <a:cubicBezTo>
                    <a:pt x="183" y="275"/>
                    <a:pt x="203" y="241"/>
                    <a:pt x="203" y="169"/>
                  </a:cubicBezTo>
                  <a:cubicBezTo>
                    <a:pt x="203" y="97"/>
                    <a:pt x="183" y="63"/>
                    <a:pt x="140" y="63"/>
                  </a:cubicBezTo>
                  <a:lnTo>
                    <a:pt x="140" y="63"/>
                  </a:lnTo>
                  <a:close/>
                  <a:moveTo>
                    <a:pt x="140" y="0"/>
                  </a:moveTo>
                  <a:lnTo>
                    <a:pt x="140" y="0"/>
                  </a:lnTo>
                  <a:cubicBezTo>
                    <a:pt x="227" y="0"/>
                    <a:pt x="280" y="66"/>
                    <a:pt x="280" y="169"/>
                  </a:cubicBezTo>
                  <a:cubicBezTo>
                    <a:pt x="280" y="272"/>
                    <a:pt x="227" y="337"/>
                    <a:pt x="140" y="337"/>
                  </a:cubicBezTo>
                  <a:cubicBezTo>
                    <a:pt x="53" y="337"/>
                    <a:pt x="0" y="272"/>
                    <a:pt x="0" y="169"/>
                  </a:cubicBezTo>
                  <a:cubicBezTo>
                    <a:pt x="0" y="66"/>
                    <a:pt x="53" y="0"/>
                    <a:pt x="1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invGray">
            <a:xfrm>
              <a:off x="8470900" y="4816475"/>
              <a:ext cx="12700" cy="69850"/>
            </a:xfrm>
            <a:custGeom>
              <a:avLst/>
              <a:gdLst/>
              <a:ahLst/>
              <a:cxnLst>
                <a:cxn ang="0">
                  <a:pos x="0" y="0"/>
                </a:cxn>
                <a:cxn ang="0">
                  <a:pos x="0" y="0"/>
                </a:cxn>
                <a:cxn ang="0">
                  <a:pos x="76" y="0"/>
                </a:cxn>
                <a:cxn ang="0">
                  <a:pos x="76" y="450"/>
                </a:cxn>
                <a:cxn ang="0">
                  <a:pos x="0" y="450"/>
                </a:cxn>
                <a:cxn ang="0">
                  <a:pos x="0" y="0"/>
                </a:cxn>
              </a:cxnLst>
              <a:rect l="0" t="0" r="r" b="b"/>
              <a:pathLst>
                <a:path w="76" h="450">
                  <a:moveTo>
                    <a:pt x="0" y="0"/>
                  </a:moveTo>
                  <a:lnTo>
                    <a:pt x="0" y="0"/>
                  </a:lnTo>
                  <a:lnTo>
                    <a:pt x="76" y="0"/>
                  </a:lnTo>
                  <a:lnTo>
                    <a:pt x="76" y="450"/>
                  </a:lnTo>
                  <a:lnTo>
                    <a:pt x="0" y="45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3"/>
            <p:cNvSpPr>
              <a:spLocks noEditPoints="1"/>
            </p:cNvSpPr>
            <p:nvPr userDrawn="1"/>
          </p:nvSpPr>
          <p:spPr bwMode="invGray">
            <a:xfrm>
              <a:off x="8493125" y="4835525"/>
              <a:ext cx="41275" cy="50800"/>
            </a:xfrm>
            <a:custGeom>
              <a:avLst/>
              <a:gdLst/>
              <a:ahLst/>
              <a:cxnLst>
                <a:cxn ang="0">
                  <a:pos x="139" y="63"/>
                </a:cxn>
                <a:cxn ang="0">
                  <a:pos x="139" y="63"/>
                </a:cxn>
                <a:cxn ang="0">
                  <a:pos x="76" y="169"/>
                </a:cxn>
                <a:cxn ang="0">
                  <a:pos x="139" y="275"/>
                </a:cxn>
                <a:cxn ang="0">
                  <a:pos x="203" y="169"/>
                </a:cxn>
                <a:cxn ang="0">
                  <a:pos x="139" y="63"/>
                </a:cxn>
                <a:cxn ang="0">
                  <a:pos x="139" y="63"/>
                </a:cxn>
                <a:cxn ang="0">
                  <a:pos x="139" y="0"/>
                </a:cxn>
                <a:cxn ang="0">
                  <a:pos x="139" y="0"/>
                </a:cxn>
                <a:cxn ang="0">
                  <a:pos x="279" y="169"/>
                </a:cxn>
                <a:cxn ang="0">
                  <a:pos x="139" y="337"/>
                </a:cxn>
                <a:cxn ang="0">
                  <a:pos x="0" y="169"/>
                </a:cxn>
                <a:cxn ang="0">
                  <a:pos x="139" y="0"/>
                </a:cxn>
              </a:cxnLst>
              <a:rect l="0" t="0" r="r" b="b"/>
              <a:pathLst>
                <a:path w="279" h="337">
                  <a:moveTo>
                    <a:pt x="139" y="63"/>
                  </a:moveTo>
                  <a:lnTo>
                    <a:pt x="139" y="63"/>
                  </a:lnTo>
                  <a:cubicBezTo>
                    <a:pt x="97" y="63"/>
                    <a:pt x="76" y="97"/>
                    <a:pt x="76" y="169"/>
                  </a:cubicBezTo>
                  <a:cubicBezTo>
                    <a:pt x="76" y="241"/>
                    <a:pt x="97" y="275"/>
                    <a:pt x="139" y="275"/>
                  </a:cubicBezTo>
                  <a:cubicBezTo>
                    <a:pt x="182" y="275"/>
                    <a:pt x="203" y="241"/>
                    <a:pt x="203" y="169"/>
                  </a:cubicBezTo>
                  <a:cubicBezTo>
                    <a:pt x="203" y="97"/>
                    <a:pt x="182" y="63"/>
                    <a:pt x="139" y="63"/>
                  </a:cubicBezTo>
                  <a:lnTo>
                    <a:pt x="139" y="63"/>
                  </a:lnTo>
                  <a:close/>
                  <a:moveTo>
                    <a:pt x="139" y="0"/>
                  </a:moveTo>
                  <a:lnTo>
                    <a:pt x="139" y="0"/>
                  </a:lnTo>
                  <a:cubicBezTo>
                    <a:pt x="227" y="0"/>
                    <a:pt x="279" y="66"/>
                    <a:pt x="279" y="169"/>
                  </a:cubicBezTo>
                  <a:cubicBezTo>
                    <a:pt x="279" y="272"/>
                    <a:pt x="227" y="337"/>
                    <a:pt x="139" y="337"/>
                  </a:cubicBezTo>
                  <a:cubicBezTo>
                    <a:pt x="52" y="337"/>
                    <a:pt x="0" y="272"/>
                    <a:pt x="0" y="169"/>
                  </a:cubicBezTo>
                  <a:cubicBezTo>
                    <a:pt x="0" y="66"/>
                    <a:pt x="52" y="0"/>
                    <a:pt x="13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p:cNvSpPr>
              <a:spLocks noEditPoints="1"/>
            </p:cNvSpPr>
            <p:nvPr userDrawn="1"/>
          </p:nvSpPr>
          <p:spPr bwMode="invGray">
            <a:xfrm>
              <a:off x="8539163" y="4835525"/>
              <a:ext cx="44450" cy="68263"/>
            </a:xfrm>
            <a:custGeom>
              <a:avLst/>
              <a:gdLst/>
              <a:ahLst/>
              <a:cxnLst>
                <a:cxn ang="0">
                  <a:pos x="139" y="59"/>
                </a:cxn>
                <a:cxn ang="0">
                  <a:pos x="139" y="59"/>
                </a:cxn>
                <a:cxn ang="0">
                  <a:pos x="83" y="112"/>
                </a:cxn>
                <a:cxn ang="0">
                  <a:pos x="139" y="166"/>
                </a:cxn>
                <a:cxn ang="0">
                  <a:pos x="191" y="112"/>
                </a:cxn>
                <a:cxn ang="0">
                  <a:pos x="139" y="59"/>
                </a:cxn>
                <a:cxn ang="0">
                  <a:pos x="139" y="59"/>
                </a:cxn>
                <a:cxn ang="0">
                  <a:pos x="70" y="363"/>
                </a:cxn>
                <a:cxn ang="0">
                  <a:pos x="70" y="363"/>
                </a:cxn>
                <a:cxn ang="0">
                  <a:pos x="156" y="399"/>
                </a:cxn>
                <a:cxn ang="0">
                  <a:pos x="222" y="363"/>
                </a:cxn>
                <a:cxn ang="0">
                  <a:pos x="125" y="326"/>
                </a:cxn>
                <a:cxn ang="0">
                  <a:pos x="70" y="363"/>
                </a:cxn>
                <a:cxn ang="0">
                  <a:pos x="70" y="363"/>
                </a:cxn>
                <a:cxn ang="0">
                  <a:pos x="294" y="54"/>
                </a:cxn>
                <a:cxn ang="0">
                  <a:pos x="294" y="54"/>
                </a:cxn>
                <a:cxn ang="0">
                  <a:pos x="245" y="61"/>
                </a:cxn>
                <a:cxn ang="0">
                  <a:pos x="262" y="119"/>
                </a:cxn>
                <a:cxn ang="0">
                  <a:pos x="141" y="223"/>
                </a:cxn>
                <a:cxn ang="0">
                  <a:pos x="81" y="243"/>
                </a:cxn>
                <a:cxn ang="0">
                  <a:pos x="292" y="354"/>
                </a:cxn>
                <a:cxn ang="0">
                  <a:pos x="143" y="451"/>
                </a:cxn>
                <a:cxn ang="0">
                  <a:pos x="0" y="373"/>
                </a:cxn>
                <a:cxn ang="0">
                  <a:pos x="58" y="313"/>
                </a:cxn>
                <a:cxn ang="0">
                  <a:pos x="58" y="312"/>
                </a:cxn>
                <a:cxn ang="0">
                  <a:pos x="10" y="259"/>
                </a:cxn>
                <a:cxn ang="0">
                  <a:pos x="60" y="200"/>
                </a:cxn>
                <a:cxn ang="0">
                  <a:pos x="13" y="114"/>
                </a:cxn>
                <a:cxn ang="0">
                  <a:pos x="140" y="1"/>
                </a:cxn>
                <a:cxn ang="0">
                  <a:pos x="219" y="30"/>
                </a:cxn>
                <a:cxn ang="0">
                  <a:pos x="294" y="1"/>
                </a:cxn>
                <a:cxn ang="0">
                  <a:pos x="294" y="54"/>
                </a:cxn>
              </a:cxnLst>
              <a:rect l="0" t="0" r="r" b="b"/>
              <a:pathLst>
                <a:path w="294" h="451">
                  <a:moveTo>
                    <a:pt x="139" y="59"/>
                  </a:moveTo>
                  <a:lnTo>
                    <a:pt x="139" y="59"/>
                  </a:lnTo>
                  <a:cubicBezTo>
                    <a:pt x="106" y="59"/>
                    <a:pt x="83" y="83"/>
                    <a:pt x="83" y="112"/>
                  </a:cubicBezTo>
                  <a:cubicBezTo>
                    <a:pt x="83" y="142"/>
                    <a:pt x="106" y="166"/>
                    <a:pt x="139" y="166"/>
                  </a:cubicBezTo>
                  <a:cubicBezTo>
                    <a:pt x="168" y="166"/>
                    <a:pt x="191" y="142"/>
                    <a:pt x="191" y="112"/>
                  </a:cubicBezTo>
                  <a:cubicBezTo>
                    <a:pt x="191" y="83"/>
                    <a:pt x="168" y="59"/>
                    <a:pt x="139" y="59"/>
                  </a:cubicBezTo>
                  <a:lnTo>
                    <a:pt x="139" y="59"/>
                  </a:lnTo>
                  <a:close/>
                  <a:moveTo>
                    <a:pt x="70" y="363"/>
                  </a:moveTo>
                  <a:lnTo>
                    <a:pt x="70" y="363"/>
                  </a:lnTo>
                  <a:cubicBezTo>
                    <a:pt x="70" y="388"/>
                    <a:pt x="91" y="399"/>
                    <a:pt x="156" y="399"/>
                  </a:cubicBezTo>
                  <a:cubicBezTo>
                    <a:pt x="205" y="399"/>
                    <a:pt x="222" y="374"/>
                    <a:pt x="222" y="363"/>
                  </a:cubicBezTo>
                  <a:cubicBezTo>
                    <a:pt x="222" y="348"/>
                    <a:pt x="199" y="326"/>
                    <a:pt x="125" y="326"/>
                  </a:cubicBezTo>
                  <a:cubicBezTo>
                    <a:pt x="83" y="326"/>
                    <a:pt x="70" y="349"/>
                    <a:pt x="70" y="363"/>
                  </a:cubicBezTo>
                  <a:lnTo>
                    <a:pt x="70" y="363"/>
                  </a:lnTo>
                  <a:close/>
                  <a:moveTo>
                    <a:pt x="294" y="54"/>
                  </a:moveTo>
                  <a:lnTo>
                    <a:pt x="294" y="54"/>
                  </a:lnTo>
                  <a:cubicBezTo>
                    <a:pt x="276" y="54"/>
                    <a:pt x="257" y="54"/>
                    <a:pt x="245" y="61"/>
                  </a:cubicBezTo>
                  <a:cubicBezTo>
                    <a:pt x="255" y="75"/>
                    <a:pt x="262" y="94"/>
                    <a:pt x="262" y="119"/>
                  </a:cubicBezTo>
                  <a:cubicBezTo>
                    <a:pt x="262" y="180"/>
                    <a:pt x="221" y="223"/>
                    <a:pt x="141" y="223"/>
                  </a:cubicBezTo>
                  <a:cubicBezTo>
                    <a:pt x="107" y="223"/>
                    <a:pt x="81" y="225"/>
                    <a:pt x="81" y="243"/>
                  </a:cubicBezTo>
                  <a:cubicBezTo>
                    <a:pt x="81" y="296"/>
                    <a:pt x="292" y="225"/>
                    <a:pt x="292" y="354"/>
                  </a:cubicBezTo>
                  <a:cubicBezTo>
                    <a:pt x="292" y="400"/>
                    <a:pt x="246" y="451"/>
                    <a:pt x="143" y="451"/>
                  </a:cubicBezTo>
                  <a:cubicBezTo>
                    <a:pt x="57" y="451"/>
                    <a:pt x="0" y="424"/>
                    <a:pt x="0" y="373"/>
                  </a:cubicBezTo>
                  <a:cubicBezTo>
                    <a:pt x="0" y="333"/>
                    <a:pt x="30" y="313"/>
                    <a:pt x="58" y="313"/>
                  </a:cubicBezTo>
                  <a:lnTo>
                    <a:pt x="58" y="312"/>
                  </a:lnTo>
                  <a:cubicBezTo>
                    <a:pt x="43" y="303"/>
                    <a:pt x="10" y="295"/>
                    <a:pt x="10" y="259"/>
                  </a:cubicBezTo>
                  <a:cubicBezTo>
                    <a:pt x="10" y="228"/>
                    <a:pt x="46" y="205"/>
                    <a:pt x="60" y="200"/>
                  </a:cubicBezTo>
                  <a:cubicBezTo>
                    <a:pt x="34" y="179"/>
                    <a:pt x="13" y="154"/>
                    <a:pt x="13" y="114"/>
                  </a:cubicBezTo>
                  <a:cubicBezTo>
                    <a:pt x="13" y="57"/>
                    <a:pt x="56" y="1"/>
                    <a:pt x="140" y="1"/>
                  </a:cubicBezTo>
                  <a:cubicBezTo>
                    <a:pt x="167" y="1"/>
                    <a:pt x="199" y="13"/>
                    <a:pt x="219" y="30"/>
                  </a:cubicBezTo>
                  <a:cubicBezTo>
                    <a:pt x="234" y="10"/>
                    <a:pt x="258" y="0"/>
                    <a:pt x="294" y="1"/>
                  </a:cubicBezTo>
                  <a:lnTo>
                    <a:pt x="294" y="5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
            <p:cNvSpPr>
              <a:spLocks noEditPoints="1"/>
            </p:cNvSpPr>
            <p:nvPr userDrawn="1"/>
          </p:nvSpPr>
          <p:spPr bwMode="invGray">
            <a:xfrm>
              <a:off x="8591550" y="4816475"/>
              <a:ext cx="11112" cy="69850"/>
            </a:xfrm>
            <a:custGeom>
              <a:avLst/>
              <a:gdLst/>
              <a:ahLst/>
              <a:cxnLst>
                <a:cxn ang="0">
                  <a:pos x="77" y="362"/>
                </a:cxn>
                <a:cxn ang="0">
                  <a:pos x="77" y="362"/>
                </a:cxn>
                <a:cxn ang="0">
                  <a:pos x="77" y="457"/>
                </a:cxn>
                <a:cxn ang="0">
                  <a:pos x="0" y="457"/>
                </a:cxn>
                <a:cxn ang="0">
                  <a:pos x="0" y="133"/>
                </a:cxn>
                <a:cxn ang="0">
                  <a:pos x="77" y="133"/>
                </a:cxn>
                <a:cxn ang="0">
                  <a:pos x="77" y="362"/>
                </a:cxn>
                <a:cxn ang="0">
                  <a:pos x="77" y="362"/>
                </a:cxn>
                <a:cxn ang="0">
                  <a:pos x="0" y="0"/>
                </a:cxn>
                <a:cxn ang="0">
                  <a:pos x="0" y="0"/>
                </a:cxn>
                <a:cxn ang="0">
                  <a:pos x="77" y="0"/>
                </a:cxn>
                <a:cxn ang="0">
                  <a:pos x="77" y="73"/>
                </a:cxn>
                <a:cxn ang="0">
                  <a:pos x="0" y="73"/>
                </a:cxn>
                <a:cxn ang="0">
                  <a:pos x="0" y="0"/>
                </a:cxn>
              </a:cxnLst>
              <a:rect l="0" t="0" r="r" b="b"/>
              <a:pathLst>
                <a:path w="77" h="457">
                  <a:moveTo>
                    <a:pt x="77" y="362"/>
                  </a:moveTo>
                  <a:lnTo>
                    <a:pt x="77" y="362"/>
                  </a:lnTo>
                  <a:lnTo>
                    <a:pt x="77" y="457"/>
                  </a:lnTo>
                  <a:lnTo>
                    <a:pt x="0" y="457"/>
                  </a:lnTo>
                  <a:lnTo>
                    <a:pt x="0" y="133"/>
                  </a:lnTo>
                  <a:lnTo>
                    <a:pt x="77" y="133"/>
                  </a:lnTo>
                  <a:lnTo>
                    <a:pt x="77" y="362"/>
                  </a:lnTo>
                  <a:lnTo>
                    <a:pt x="77" y="362"/>
                  </a:lnTo>
                  <a:close/>
                  <a:moveTo>
                    <a:pt x="0" y="0"/>
                  </a:moveTo>
                  <a:lnTo>
                    <a:pt x="0" y="0"/>
                  </a:lnTo>
                  <a:lnTo>
                    <a:pt x="77" y="0"/>
                  </a:lnTo>
                  <a:lnTo>
                    <a:pt x="77" y="73"/>
                  </a:lnTo>
                  <a:lnTo>
                    <a:pt x="0" y="7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6"/>
            <p:cNvSpPr>
              <a:spLocks noEditPoints="1"/>
            </p:cNvSpPr>
            <p:nvPr userDrawn="1"/>
          </p:nvSpPr>
          <p:spPr bwMode="invGray">
            <a:xfrm>
              <a:off x="8612188" y="4835525"/>
              <a:ext cx="41275" cy="50800"/>
            </a:xfrm>
            <a:custGeom>
              <a:avLst/>
              <a:gdLst/>
              <a:ahLst/>
              <a:cxnLst>
                <a:cxn ang="0">
                  <a:pos x="201" y="129"/>
                </a:cxn>
                <a:cxn ang="0">
                  <a:pos x="201" y="129"/>
                </a:cxn>
                <a:cxn ang="0">
                  <a:pos x="139" y="58"/>
                </a:cxn>
                <a:cxn ang="0">
                  <a:pos x="77" y="129"/>
                </a:cxn>
                <a:cxn ang="0">
                  <a:pos x="201" y="129"/>
                </a:cxn>
                <a:cxn ang="0">
                  <a:pos x="201" y="129"/>
                </a:cxn>
                <a:cxn ang="0">
                  <a:pos x="77" y="181"/>
                </a:cxn>
                <a:cxn ang="0">
                  <a:pos x="77" y="181"/>
                </a:cxn>
                <a:cxn ang="0">
                  <a:pos x="144" y="275"/>
                </a:cxn>
                <a:cxn ang="0">
                  <a:pos x="216" y="236"/>
                </a:cxn>
                <a:cxn ang="0">
                  <a:pos x="272" y="271"/>
                </a:cxn>
                <a:cxn ang="0">
                  <a:pos x="137" y="337"/>
                </a:cxn>
                <a:cxn ang="0">
                  <a:pos x="0" y="169"/>
                </a:cxn>
                <a:cxn ang="0">
                  <a:pos x="140" y="0"/>
                </a:cxn>
                <a:cxn ang="0">
                  <a:pos x="272" y="149"/>
                </a:cxn>
                <a:cxn ang="0">
                  <a:pos x="272" y="181"/>
                </a:cxn>
                <a:cxn ang="0">
                  <a:pos x="77" y="181"/>
                </a:cxn>
              </a:cxnLst>
              <a:rect l="0" t="0" r="r" b="b"/>
              <a:pathLst>
                <a:path w="272" h="337">
                  <a:moveTo>
                    <a:pt x="201" y="129"/>
                  </a:moveTo>
                  <a:lnTo>
                    <a:pt x="201" y="129"/>
                  </a:lnTo>
                  <a:cubicBezTo>
                    <a:pt x="200" y="84"/>
                    <a:pt x="176" y="58"/>
                    <a:pt x="139" y="58"/>
                  </a:cubicBezTo>
                  <a:cubicBezTo>
                    <a:pt x="102" y="58"/>
                    <a:pt x="78" y="84"/>
                    <a:pt x="77" y="129"/>
                  </a:cubicBezTo>
                  <a:lnTo>
                    <a:pt x="201" y="129"/>
                  </a:lnTo>
                  <a:lnTo>
                    <a:pt x="201" y="129"/>
                  </a:lnTo>
                  <a:close/>
                  <a:moveTo>
                    <a:pt x="77" y="181"/>
                  </a:moveTo>
                  <a:lnTo>
                    <a:pt x="77" y="181"/>
                  </a:lnTo>
                  <a:cubicBezTo>
                    <a:pt x="78" y="249"/>
                    <a:pt x="108" y="275"/>
                    <a:pt x="144" y="275"/>
                  </a:cubicBezTo>
                  <a:cubicBezTo>
                    <a:pt x="180" y="275"/>
                    <a:pt x="197" y="258"/>
                    <a:pt x="216" y="236"/>
                  </a:cubicBezTo>
                  <a:lnTo>
                    <a:pt x="272" y="271"/>
                  </a:lnTo>
                  <a:cubicBezTo>
                    <a:pt x="242" y="317"/>
                    <a:pt x="199" y="337"/>
                    <a:pt x="137" y="337"/>
                  </a:cubicBezTo>
                  <a:cubicBezTo>
                    <a:pt x="53" y="337"/>
                    <a:pt x="0" y="272"/>
                    <a:pt x="0" y="169"/>
                  </a:cubicBezTo>
                  <a:cubicBezTo>
                    <a:pt x="0" y="66"/>
                    <a:pt x="53" y="0"/>
                    <a:pt x="140" y="0"/>
                  </a:cubicBezTo>
                  <a:cubicBezTo>
                    <a:pt x="225" y="0"/>
                    <a:pt x="272" y="72"/>
                    <a:pt x="272" y="149"/>
                  </a:cubicBezTo>
                  <a:lnTo>
                    <a:pt x="272" y="181"/>
                  </a:lnTo>
                  <a:lnTo>
                    <a:pt x="77"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7"/>
            <p:cNvSpPr>
              <a:spLocks/>
            </p:cNvSpPr>
            <p:nvPr userDrawn="1"/>
          </p:nvSpPr>
          <p:spPr bwMode="invGray">
            <a:xfrm>
              <a:off x="8659813" y="4835525"/>
              <a:ext cx="36512" cy="50800"/>
            </a:xfrm>
            <a:custGeom>
              <a:avLst/>
              <a:gdLst/>
              <a:ahLst/>
              <a:cxnLst>
                <a:cxn ang="0">
                  <a:pos x="182" y="92"/>
                </a:cxn>
                <a:cxn ang="0">
                  <a:pos x="182" y="92"/>
                </a:cxn>
                <a:cxn ang="0">
                  <a:pos x="122" y="58"/>
                </a:cxn>
                <a:cxn ang="0">
                  <a:pos x="79" y="90"/>
                </a:cxn>
                <a:cxn ang="0">
                  <a:pos x="240" y="240"/>
                </a:cxn>
                <a:cxn ang="0">
                  <a:pos x="121" y="337"/>
                </a:cxn>
                <a:cxn ang="0">
                  <a:pos x="0" y="272"/>
                </a:cxn>
                <a:cxn ang="0">
                  <a:pos x="51" y="233"/>
                </a:cxn>
                <a:cxn ang="0">
                  <a:pos x="126" y="280"/>
                </a:cxn>
                <a:cxn ang="0">
                  <a:pos x="172" y="243"/>
                </a:cxn>
                <a:cxn ang="0">
                  <a:pos x="11" y="94"/>
                </a:cxn>
                <a:cxn ang="0">
                  <a:pos x="117" y="0"/>
                </a:cxn>
                <a:cxn ang="0">
                  <a:pos x="231" y="50"/>
                </a:cxn>
                <a:cxn ang="0">
                  <a:pos x="182" y="92"/>
                </a:cxn>
              </a:cxnLst>
              <a:rect l="0" t="0" r="r" b="b"/>
              <a:pathLst>
                <a:path w="240" h="337">
                  <a:moveTo>
                    <a:pt x="182" y="92"/>
                  </a:moveTo>
                  <a:lnTo>
                    <a:pt x="182" y="92"/>
                  </a:lnTo>
                  <a:cubicBezTo>
                    <a:pt x="167" y="75"/>
                    <a:pt x="146" y="58"/>
                    <a:pt x="122" y="58"/>
                  </a:cubicBezTo>
                  <a:cubicBezTo>
                    <a:pt x="92" y="58"/>
                    <a:pt x="79" y="70"/>
                    <a:pt x="79" y="90"/>
                  </a:cubicBezTo>
                  <a:cubicBezTo>
                    <a:pt x="79" y="145"/>
                    <a:pt x="240" y="121"/>
                    <a:pt x="240" y="240"/>
                  </a:cubicBezTo>
                  <a:cubicBezTo>
                    <a:pt x="240" y="307"/>
                    <a:pt x="189" y="337"/>
                    <a:pt x="121" y="337"/>
                  </a:cubicBezTo>
                  <a:cubicBezTo>
                    <a:pt x="70" y="337"/>
                    <a:pt x="28" y="314"/>
                    <a:pt x="0" y="272"/>
                  </a:cubicBezTo>
                  <a:lnTo>
                    <a:pt x="51" y="233"/>
                  </a:lnTo>
                  <a:cubicBezTo>
                    <a:pt x="69" y="258"/>
                    <a:pt x="93" y="280"/>
                    <a:pt x="126" y="280"/>
                  </a:cubicBezTo>
                  <a:cubicBezTo>
                    <a:pt x="153" y="280"/>
                    <a:pt x="172" y="265"/>
                    <a:pt x="172" y="243"/>
                  </a:cubicBezTo>
                  <a:cubicBezTo>
                    <a:pt x="172" y="188"/>
                    <a:pt x="11" y="208"/>
                    <a:pt x="11" y="94"/>
                  </a:cubicBezTo>
                  <a:cubicBezTo>
                    <a:pt x="11" y="34"/>
                    <a:pt x="62" y="0"/>
                    <a:pt x="117" y="0"/>
                  </a:cubicBezTo>
                  <a:cubicBezTo>
                    <a:pt x="160" y="0"/>
                    <a:pt x="203" y="16"/>
                    <a:pt x="231" y="50"/>
                  </a:cubicBezTo>
                  <a:lnTo>
                    <a:pt x="182" y="9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8"/>
            <p:cNvSpPr>
              <a:spLocks noEditPoints="1"/>
            </p:cNvSpPr>
            <p:nvPr userDrawn="1"/>
          </p:nvSpPr>
          <p:spPr bwMode="invGray">
            <a:xfrm>
              <a:off x="8380413" y="4479925"/>
              <a:ext cx="257175" cy="293688"/>
            </a:xfrm>
            <a:custGeom>
              <a:avLst/>
              <a:gdLst/>
              <a:ahLst/>
              <a:cxnLst>
                <a:cxn ang="0">
                  <a:pos x="554" y="560"/>
                </a:cxn>
                <a:cxn ang="0">
                  <a:pos x="554" y="560"/>
                </a:cxn>
                <a:cxn ang="0">
                  <a:pos x="850" y="406"/>
                </a:cxn>
                <a:cxn ang="0">
                  <a:pos x="1121" y="674"/>
                </a:cxn>
                <a:cxn ang="0">
                  <a:pos x="1123" y="733"/>
                </a:cxn>
                <a:cxn ang="0">
                  <a:pos x="10" y="1398"/>
                </a:cxn>
                <a:cxn ang="0">
                  <a:pos x="583" y="1920"/>
                </a:cxn>
                <a:cxn ang="0">
                  <a:pos x="1148" y="1665"/>
                </a:cxn>
                <a:cxn ang="0">
                  <a:pos x="1174" y="1883"/>
                </a:cxn>
                <a:cxn ang="0">
                  <a:pos x="1692" y="1883"/>
                </a:cxn>
                <a:cxn ang="0">
                  <a:pos x="1656" y="1607"/>
                </a:cxn>
                <a:cxn ang="0">
                  <a:pos x="1656" y="646"/>
                </a:cxn>
                <a:cxn ang="0">
                  <a:pos x="1487" y="168"/>
                </a:cxn>
                <a:cxn ang="0">
                  <a:pos x="912" y="0"/>
                </a:cxn>
                <a:cxn ang="0">
                  <a:pos x="313" y="158"/>
                </a:cxn>
                <a:cxn ang="0">
                  <a:pos x="313" y="158"/>
                </a:cxn>
                <a:cxn ang="0">
                  <a:pos x="554" y="560"/>
                </a:cxn>
                <a:cxn ang="0">
                  <a:pos x="554" y="560"/>
                </a:cxn>
                <a:cxn ang="0">
                  <a:pos x="554" y="560"/>
                </a:cxn>
                <a:cxn ang="0">
                  <a:pos x="1050" y="1417"/>
                </a:cxn>
                <a:cxn ang="0">
                  <a:pos x="1050" y="1417"/>
                </a:cxn>
                <a:cxn ang="0">
                  <a:pos x="781" y="1570"/>
                </a:cxn>
                <a:cxn ang="0">
                  <a:pos x="507" y="1340"/>
                </a:cxn>
                <a:cxn ang="0">
                  <a:pos x="1123" y="1002"/>
                </a:cxn>
                <a:cxn ang="0">
                  <a:pos x="1123" y="1072"/>
                </a:cxn>
                <a:cxn ang="0">
                  <a:pos x="1050" y="1417"/>
                </a:cxn>
              </a:cxnLst>
              <a:rect l="0" t="0" r="r" b="b"/>
              <a:pathLst>
                <a:path w="1692" h="1920">
                  <a:moveTo>
                    <a:pt x="554" y="560"/>
                  </a:moveTo>
                  <a:lnTo>
                    <a:pt x="554" y="560"/>
                  </a:lnTo>
                  <a:cubicBezTo>
                    <a:pt x="594" y="452"/>
                    <a:pt x="703" y="406"/>
                    <a:pt x="850" y="406"/>
                  </a:cubicBezTo>
                  <a:cubicBezTo>
                    <a:pt x="1059" y="406"/>
                    <a:pt x="1119" y="552"/>
                    <a:pt x="1121" y="674"/>
                  </a:cubicBezTo>
                  <a:lnTo>
                    <a:pt x="1123" y="733"/>
                  </a:lnTo>
                  <a:cubicBezTo>
                    <a:pt x="544" y="761"/>
                    <a:pt x="0" y="869"/>
                    <a:pt x="10" y="1398"/>
                  </a:cubicBezTo>
                  <a:cubicBezTo>
                    <a:pt x="17" y="1768"/>
                    <a:pt x="353" y="1920"/>
                    <a:pt x="583" y="1920"/>
                  </a:cubicBezTo>
                  <a:cubicBezTo>
                    <a:pt x="851" y="1919"/>
                    <a:pt x="1001" y="1848"/>
                    <a:pt x="1148" y="1665"/>
                  </a:cubicBezTo>
                  <a:cubicBezTo>
                    <a:pt x="1150" y="1742"/>
                    <a:pt x="1160" y="1824"/>
                    <a:pt x="1174" y="1883"/>
                  </a:cubicBezTo>
                  <a:lnTo>
                    <a:pt x="1692" y="1883"/>
                  </a:lnTo>
                  <a:cubicBezTo>
                    <a:pt x="1663" y="1792"/>
                    <a:pt x="1656" y="1701"/>
                    <a:pt x="1656" y="1607"/>
                  </a:cubicBezTo>
                  <a:lnTo>
                    <a:pt x="1656" y="646"/>
                  </a:lnTo>
                  <a:cubicBezTo>
                    <a:pt x="1656" y="412"/>
                    <a:pt x="1612" y="282"/>
                    <a:pt x="1487" y="168"/>
                  </a:cubicBezTo>
                  <a:cubicBezTo>
                    <a:pt x="1368" y="60"/>
                    <a:pt x="1174" y="0"/>
                    <a:pt x="912" y="0"/>
                  </a:cubicBezTo>
                  <a:cubicBezTo>
                    <a:pt x="671" y="0"/>
                    <a:pt x="465" y="54"/>
                    <a:pt x="313" y="158"/>
                  </a:cubicBezTo>
                  <a:lnTo>
                    <a:pt x="313" y="158"/>
                  </a:lnTo>
                  <a:cubicBezTo>
                    <a:pt x="439" y="257"/>
                    <a:pt x="521" y="395"/>
                    <a:pt x="554" y="560"/>
                  </a:cubicBezTo>
                  <a:lnTo>
                    <a:pt x="554" y="560"/>
                  </a:lnTo>
                  <a:lnTo>
                    <a:pt x="554" y="560"/>
                  </a:lnTo>
                  <a:close/>
                  <a:moveTo>
                    <a:pt x="1050" y="1417"/>
                  </a:moveTo>
                  <a:lnTo>
                    <a:pt x="1050" y="1417"/>
                  </a:lnTo>
                  <a:cubicBezTo>
                    <a:pt x="988" y="1512"/>
                    <a:pt x="890" y="1570"/>
                    <a:pt x="781" y="1570"/>
                  </a:cubicBezTo>
                  <a:cubicBezTo>
                    <a:pt x="632" y="1570"/>
                    <a:pt x="507" y="1502"/>
                    <a:pt x="507" y="1340"/>
                  </a:cubicBezTo>
                  <a:cubicBezTo>
                    <a:pt x="507" y="1102"/>
                    <a:pt x="856" y="1017"/>
                    <a:pt x="1123" y="1002"/>
                  </a:cubicBezTo>
                  <a:lnTo>
                    <a:pt x="1123" y="1072"/>
                  </a:lnTo>
                  <a:cubicBezTo>
                    <a:pt x="1123" y="1227"/>
                    <a:pt x="1120" y="1311"/>
                    <a:pt x="1050" y="141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9"/>
            <p:cNvSpPr>
              <a:spLocks/>
            </p:cNvSpPr>
            <p:nvPr userDrawn="1"/>
          </p:nvSpPr>
          <p:spPr bwMode="invGray">
            <a:xfrm>
              <a:off x="8199438" y="4479925"/>
              <a:ext cx="263525" cy="293688"/>
            </a:xfrm>
            <a:custGeom>
              <a:avLst/>
              <a:gdLst/>
              <a:ahLst/>
              <a:cxnLst>
                <a:cxn ang="0">
                  <a:pos x="1172" y="1377"/>
                </a:cxn>
                <a:cxn ang="0">
                  <a:pos x="1172" y="1377"/>
                </a:cxn>
                <a:cxn ang="0">
                  <a:pos x="1172" y="1411"/>
                </a:cxn>
                <a:cxn ang="0">
                  <a:pos x="1173" y="1426"/>
                </a:cxn>
                <a:cxn ang="0">
                  <a:pos x="1358" y="1802"/>
                </a:cxn>
                <a:cxn ang="0">
                  <a:pos x="891" y="1920"/>
                </a:cxn>
                <a:cxn ang="0">
                  <a:pos x="0" y="978"/>
                </a:cxn>
                <a:cxn ang="0">
                  <a:pos x="924" y="0"/>
                </a:cxn>
                <a:cxn ang="0">
                  <a:pos x="1730" y="662"/>
                </a:cxn>
                <a:cxn ang="0">
                  <a:pos x="1222" y="662"/>
                </a:cxn>
                <a:cxn ang="0">
                  <a:pos x="942" y="407"/>
                </a:cxn>
                <a:cxn ang="0">
                  <a:pos x="598" y="934"/>
                </a:cxn>
                <a:cxn ang="0">
                  <a:pos x="943" y="1484"/>
                </a:cxn>
                <a:cxn ang="0">
                  <a:pos x="1172" y="1377"/>
                </a:cxn>
                <a:cxn ang="0">
                  <a:pos x="1172" y="1377"/>
                </a:cxn>
              </a:cxnLst>
              <a:rect l="0" t="0" r="r" b="b"/>
              <a:pathLst>
                <a:path w="1730" h="1920">
                  <a:moveTo>
                    <a:pt x="1172" y="1377"/>
                  </a:moveTo>
                  <a:lnTo>
                    <a:pt x="1172" y="1377"/>
                  </a:lnTo>
                  <a:cubicBezTo>
                    <a:pt x="1172" y="1389"/>
                    <a:pt x="1172" y="1399"/>
                    <a:pt x="1172" y="1411"/>
                  </a:cubicBezTo>
                  <a:cubicBezTo>
                    <a:pt x="1172" y="1416"/>
                    <a:pt x="1173" y="1421"/>
                    <a:pt x="1173" y="1426"/>
                  </a:cubicBezTo>
                  <a:cubicBezTo>
                    <a:pt x="1182" y="1615"/>
                    <a:pt x="1272" y="1733"/>
                    <a:pt x="1358" y="1802"/>
                  </a:cubicBezTo>
                  <a:cubicBezTo>
                    <a:pt x="1215" y="1885"/>
                    <a:pt x="1043" y="1920"/>
                    <a:pt x="891" y="1920"/>
                  </a:cubicBezTo>
                  <a:cubicBezTo>
                    <a:pt x="331" y="1920"/>
                    <a:pt x="0" y="1523"/>
                    <a:pt x="0" y="978"/>
                  </a:cubicBezTo>
                  <a:cubicBezTo>
                    <a:pt x="0" y="410"/>
                    <a:pt x="342" y="0"/>
                    <a:pt x="924" y="0"/>
                  </a:cubicBezTo>
                  <a:cubicBezTo>
                    <a:pt x="1346" y="0"/>
                    <a:pt x="1693" y="224"/>
                    <a:pt x="1730" y="662"/>
                  </a:cubicBezTo>
                  <a:lnTo>
                    <a:pt x="1222" y="662"/>
                  </a:lnTo>
                  <a:cubicBezTo>
                    <a:pt x="1222" y="495"/>
                    <a:pt x="1105" y="407"/>
                    <a:pt x="942" y="407"/>
                  </a:cubicBezTo>
                  <a:cubicBezTo>
                    <a:pt x="679" y="407"/>
                    <a:pt x="598" y="592"/>
                    <a:pt x="598" y="934"/>
                  </a:cubicBezTo>
                  <a:cubicBezTo>
                    <a:pt x="598" y="1281"/>
                    <a:pt x="674" y="1484"/>
                    <a:pt x="943" y="1484"/>
                  </a:cubicBezTo>
                  <a:cubicBezTo>
                    <a:pt x="1041" y="1484"/>
                    <a:pt x="1125" y="1448"/>
                    <a:pt x="1172" y="1377"/>
                  </a:cubicBezTo>
                  <a:lnTo>
                    <a:pt x="1172" y="137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bwMode="blackGray">
          <a:xfrm>
            <a:off x="457200" y="984023"/>
            <a:ext cx="8229600" cy="339410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Gray">
          <a:xfrm>
            <a:off x="457200" y="157751"/>
            <a:ext cx="8229600" cy="818515"/>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
        <p:nvSpPr>
          <p:cNvPr id="14" name="TextBox 13"/>
          <p:cNvSpPr txBox="1"/>
          <p:nvPr/>
        </p:nvSpPr>
        <p:spPr bwMode="black">
          <a:xfrm>
            <a:off x="393813" y="4843882"/>
            <a:ext cx="527125" cy="250796"/>
          </a:xfrm>
          <a:prstGeom prst="rect">
            <a:avLst/>
          </a:prstGeom>
          <a:noFill/>
        </p:spPr>
        <p:txBody>
          <a:bodyPr wrap="square" rtlCol="0">
            <a:noAutofit/>
          </a:bodyPr>
          <a:lstStyle/>
          <a:p>
            <a:pPr fontAlgn="base">
              <a:spcBef>
                <a:spcPct val="0"/>
              </a:spcBef>
              <a:spcAft>
                <a:spcPct val="0"/>
              </a:spcAft>
              <a:defRPr/>
            </a:pPr>
            <a:fld id="{5F022D67-B6E1-4BFD-B491-C53D2455AE9B}" type="slidenum">
              <a:rPr lang="en-US" sz="900" smtClean="0">
                <a:solidFill>
                  <a:srgbClr val="58676D"/>
                </a:solidFill>
                <a:ea typeface="Arial Unicode MS" pitchFamily="34" charset="-128"/>
                <a:cs typeface="Arial Unicode MS" pitchFamily="34" charset="-128"/>
              </a:rPr>
              <a:pPr fontAlgn="base">
                <a:spcBef>
                  <a:spcPct val="0"/>
                </a:spcBef>
                <a:spcAft>
                  <a:spcPct val="0"/>
                </a:spcAft>
                <a:defRPr/>
              </a:pPr>
              <a:t>‹#›</a:t>
            </a:fld>
            <a:endParaRPr lang="en-US" sz="900" dirty="0">
              <a:solidFill>
                <a:srgbClr val="58676D"/>
              </a:solidFill>
              <a:ea typeface="Arial Unicode MS" pitchFamily="34" charset="-128"/>
              <a:cs typeface="Arial Unicode MS" pitchFamily="34" charset="-128"/>
            </a:endParaRPr>
          </a:p>
        </p:txBody>
      </p:sp>
      <p:sp>
        <p:nvSpPr>
          <p:cNvPr id="15" name="TextBox 14"/>
          <p:cNvSpPr txBox="1"/>
          <p:nvPr/>
        </p:nvSpPr>
        <p:spPr bwMode="black">
          <a:xfrm>
            <a:off x="1251787" y="4843882"/>
            <a:ext cx="6649154" cy="250796"/>
          </a:xfrm>
          <a:prstGeom prst="rect">
            <a:avLst/>
          </a:prstGeom>
          <a:noFill/>
        </p:spPr>
        <p:txBody>
          <a:bodyPr wrap="square" rtlCol="0">
            <a:noAutofit/>
          </a:bodyPr>
          <a:lstStyle/>
          <a:p>
            <a:pPr algn="ctr" fontAlgn="base">
              <a:spcBef>
                <a:spcPct val="0"/>
              </a:spcBef>
              <a:spcAft>
                <a:spcPct val="0"/>
              </a:spcAft>
              <a:defRPr/>
            </a:pPr>
            <a:r>
              <a:rPr lang="en-US" sz="700" cap="all" dirty="0" smtClean="0">
                <a:solidFill>
                  <a:srgbClr val="58676D"/>
                </a:solidFill>
                <a:ea typeface="Arial Unicode MS" pitchFamily="34" charset="-128"/>
                <a:cs typeface="Arial Unicode MS" pitchFamily="34" charset="-128"/>
              </a:rPr>
              <a:t>© 2014 CA. All rights reserved.</a:t>
            </a:r>
          </a:p>
        </p:txBody>
      </p:sp>
      <p:grpSp>
        <p:nvGrpSpPr>
          <p:cNvPr id="22" name="Group 21"/>
          <p:cNvGrpSpPr/>
          <p:nvPr userDrawn="1"/>
        </p:nvGrpSpPr>
        <p:grpSpPr bwMode="invGray">
          <a:xfrm>
            <a:off x="8255793" y="4493050"/>
            <a:ext cx="509587" cy="423471"/>
            <a:chOff x="8186738" y="4479925"/>
            <a:chExt cx="509587" cy="423863"/>
          </a:xfrm>
        </p:grpSpPr>
        <p:sp>
          <p:nvSpPr>
            <p:cNvPr id="23" name="AutoShape 3"/>
            <p:cNvSpPr>
              <a:spLocks noChangeAspect="1" noChangeArrowheads="1" noTextEdit="1"/>
            </p:cNvSpPr>
            <p:nvPr userDrawn="1"/>
          </p:nvSpPr>
          <p:spPr bwMode="invGray">
            <a:xfrm>
              <a:off x="8186738" y="4479925"/>
              <a:ext cx="509587"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noEditPoints="1"/>
            </p:cNvSpPr>
            <p:nvPr userDrawn="1"/>
          </p:nvSpPr>
          <p:spPr bwMode="invGray">
            <a:xfrm>
              <a:off x="8651875" y="4737100"/>
              <a:ext cx="30162" cy="30163"/>
            </a:xfrm>
            <a:custGeom>
              <a:avLst/>
              <a:gdLst/>
              <a:ahLst/>
              <a:cxnLst>
                <a:cxn ang="0">
                  <a:pos x="95" y="58"/>
                </a:cxn>
                <a:cxn ang="0">
                  <a:pos x="95" y="58"/>
                </a:cxn>
                <a:cxn ang="0">
                  <a:pos x="81" y="58"/>
                </a:cxn>
                <a:cxn ang="0">
                  <a:pos x="81" y="91"/>
                </a:cxn>
                <a:cxn ang="0">
                  <a:pos x="95" y="91"/>
                </a:cxn>
                <a:cxn ang="0">
                  <a:pos x="115" y="75"/>
                </a:cxn>
                <a:cxn ang="0">
                  <a:pos x="95" y="58"/>
                </a:cxn>
                <a:cxn ang="0">
                  <a:pos x="95" y="58"/>
                </a:cxn>
                <a:cxn ang="0">
                  <a:pos x="125" y="152"/>
                </a:cxn>
                <a:cxn ang="0">
                  <a:pos x="125" y="152"/>
                </a:cxn>
                <a:cxn ang="0">
                  <a:pos x="92" y="105"/>
                </a:cxn>
                <a:cxn ang="0">
                  <a:pos x="81" y="105"/>
                </a:cxn>
                <a:cxn ang="0">
                  <a:pos x="81" y="150"/>
                </a:cxn>
                <a:cxn ang="0">
                  <a:pos x="62" y="150"/>
                </a:cxn>
                <a:cxn ang="0">
                  <a:pos x="62" y="41"/>
                </a:cxn>
                <a:cxn ang="0">
                  <a:pos x="95" y="41"/>
                </a:cxn>
                <a:cxn ang="0">
                  <a:pos x="134" y="73"/>
                </a:cxn>
                <a:cxn ang="0">
                  <a:pos x="112" y="103"/>
                </a:cxn>
                <a:cxn ang="0">
                  <a:pos x="143" y="147"/>
                </a:cxn>
                <a:cxn ang="0">
                  <a:pos x="125" y="152"/>
                </a:cxn>
                <a:cxn ang="0">
                  <a:pos x="125" y="152"/>
                </a:cxn>
                <a:cxn ang="0">
                  <a:pos x="96" y="12"/>
                </a:cxn>
                <a:cxn ang="0">
                  <a:pos x="96" y="12"/>
                </a:cxn>
                <a:cxn ang="0">
                  <a:pos x="14" y="99"/>
                </a:cxn>
                <a:cxn ang="0">
                  <a:pos x="96" y="186"/>
                </a:cxn>
                <a:cxn ang="0">
                  <a:pos x="179" y="99"/>
                </a:cxn>
                <a:cxn ang="0">
                  <a:pos x="96" y="12"/>
                </a:cxn>
                <a:cxn ang="0">
                  <a:pos x="96" y="12"/>
                </a:cxn>
                <a:cxn ang="0">
                  <a:pos x="96" y="198"/>
                </a:cxn>
                <a:cxn ang="0">
                  <a:pos x="96" y="198"/>
                </a:cxn>
                <a:cxn ang="0">
                  <a:pos x="0" y="99"/>
                </a:cxn>
                <a:cxn ang="0">
                  <a:pos x="96" y="0"/>
                </a:cxn>
                <a:cxn ang="0">
                  <a:pos x="192" y="99"/>
                </a:cxn>
                <a:cxn ang="0">
                  <a:pos x="96" y="198"/>
                </a:cxn>
              </a:cxnLst>
              <a:rect l="0" t="0" r="r" b="b"/>
              <a:pathLst>
                <a:path w="192" h="198">
                  <a:moveTo>
                    <a:pt x="95" y="58"/>
                  </a:moveTo>
                  <a:lnTo>
                    <a:pt x="95" y="58"/>
                  </a:lnTo>
                  <a:lnTo>
                    <a:pt x="81" y="58"/>
                  </a:lnTo>
                  <a:lnTo>
                    <a:pt x="81" y="91"/>
                  </a:lnTo>
                  <a:lnTo>
                    <a:pt x="95" y="91"/>
                  </a:lnTo>
                  <a:cubicBezTo>
                    <a:pt x="107" y="91"/>
                    <a:pt x="115" y="85"/>
                    <a:pt x="115" y="75"/>
                  </a:cubicBezTo>
                  <a:cubicBezTo>
                    <a:pt x="115" y="64"/>
                    <a:pt x="108" y="58"/>
                    <a:pt x="95" y="58"/>
                  </a:cubicBezTo>
                  <a:lnTo>
                    <a:pt x="95" y="58"/>
                  </a:lnTo>
                  <a:close/>
                  <a:moveTo>
                    <a:pt x="125" y="152"/>
                  </a:moveTo>
                  <a:lnTo>
                    <a:pt x="125" y="152"/>
                  </a:lnTo>
                  <a:lnTo>
                    <a:pt x="92" y="105"/>
                  </a:lnTo>
                  <a:lnTo>
                    <a:pt x="81" y="105"/>
                  </a:lnTo>
                  <a:lnTo>
                    <a:pt x="81" y="150"/>
                  </a:lnTo>
                  <a:lnTo>
                    <a:pt x="62" y="150"/>
                  </a:lnTo>
                  <a:lnTo>
                    <a:pt x="62" y="41"/>
                  </a:lnTo>
                  <a:lnTo>
                    <a:pt x="95" y="41"/>
                  </a:lnTo>
                  <a:cubicBezTo>
                    <a:pt x="118" y="41"/>
                    <a:pt x="134" y="53"/>
                    <a:pt x="134" y="73"/>
                  </a:cubicBezTo>
                  <a:cubicBezTo>
                    <a:pt x="134" y="89"/>
                    <a:pt x="125" y="99"/>
                    <a:pt x="112" y="103"/>
                  </a:cubicBezTo>
                  <a:lnTo>
                    <a:pt x="143" y="147"/>
                  </a:lnTo>
                  <a:lnTo>
                    <a:pt x="125" y="152"/>
                  </a:lnTo>
                  <a:lnTo>
                    <a:pt x="125" y="152"/>
                  </a:lnTo>
                  <a:close/>
                  <a:moveTo>
                    <a:pt x="96" y="12"/>
                  </a:moveTo>
                  <a:lnTo>
                    <a:pt x="96" y="12"/>
                  </a:lnTo>
                  <a:cubicBezTo>
                    <a:pt x="51" y="12"/>
                    <a:pt x="14" y="43"/>
                    <a:pt x="14" y="99"/>
                  </a:cubicBezTo>
                  <a:cubicBezTo>
                    <a:pt x="14" y="155"/>
                    <a:pt x="51" y="186"/>
                    <a:pt x="96" y="186"/>
                  </a:cubicBezTo>
                  <a:cubicBezTo>
                    <a:pt x="142" y="186"/>
                    <a:pt x="179" y="155"/>
                    <a:pt x="179" y="99"/>
                  </a:cubicBezTo>
                  <a:cubicBezTo>
                    <a:pt x="179" y="43"/>
                    <a:pt x="142" y="12"/>
                    <a:pt x="96" y="12"/>
                  </a:cubicBezTo>
                  <a:lnTo>
                    <a:pt x="96" y="12"/>
                  </a:lnTo>
                  <a:close/>
                  <a:moveTo>
                    <a:pt x="96" y="198"/>
                  </a:moveTo>
                  <a:lnTo>
                    <a:pt x="96" y="198"/>
                  </a:lnTo>
                  <a:cubicBezTo>
                    <a:pt x="39" y="198"/>
                    <a:pt x="0" y="158"/>
                    <a:pt x="0" y="99"/>
                  </a:cubicBezTo>
                  <a:cubicBezTo>
                    <a:pt x="0" y="41"/>
                    <a:pt x="40" y="0"/>
                    <a:pt x="96" y="0"/>
                  </a:cubicBezTo>
                  <a:cubicBezTo>
                    <a:pt x="153" y="0"/>
                    <a:pt x="192" y="40"/>
                    <a:pt x="192" y="99"/>
                  </a:cubicBezTo>
                  <a:cubicBezTo>
                    <a:pt x="192" y="158"/>
                    <a:pt x="152" y="198"/>
                    <a:pt x="96"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invGray">
            <a:xfrm>
              <a:off x="8186738" y="4819650"/>
              <a:ext cx="28575" cy="66675"/>
            </a:xfrm>
            <a:custGeom>
              <a:avLst/>
              <a:gdLst/>
              <a:ahLst/>
              <a:cxnLst>
                <a:cxn ang="0">
                  <a:pos x="44" y="108"/>
                </a:cxn>
                <a:cxn ang="0">
                  <a:pos x="44" y="108"/>
                </a:cxn>
                <a:cxn ang="0">
                  <a:pos x="44" y="0"/>
                </a:cxn>
                <a:cxn ang="0">
                  <a:pos x="121" y="0"/>
                </a:cxn>
                <a:cxn ang="0">
                  <a:pos x="121" y="108"/>
                </a:cxn>
                <a:cxn ang="0">
                  <a:pos x="184" y="108"/>
                </a:cxn>
                <a:cxn ang="0">
                  <a:pos x="184" y="170"/>
                </a:cxn>
                <a:cxn ang="0">
                  <a:pos x="121" y="170"/>
                </a:cxn>
                <a:cxn ang="0">
                  <a:pos x="121" y="353"/>
                </a:cxn>
                <a:cxn ang="0">
                  <a:pos x="149" y="376"/>
                </a:cxn>
                <a:cxn ang="0">
                  <a:pos x="184" y="370"/>
                </a:cxn>
                <a:cxn ang="0">
                  <a:pos x="184" y="433"/>
                </a:cxn>
                <a:cxn ang="0">
                  <a:pos x="123" y="438"/>
                </a:cxn>
                <a:cxn ang="0">
                  <a:pos x="44" y="363"/>
                </a:cxn>
                <a:cxn ang="0">
                  <a:pos x="44" y="170"/>
                </a:cxn>
                <a:cxn ang="0">
                  <a:pos x="0" y="170"/>
                </a:cxn>
                <a:cxn ang="0">
                  <a:pos x="0" y="108"/>
                </a:cxn>
                <a:cxn ang="0">
                  <a:pos x="44" y="108"/>
                </a:cxn>
              </a:cxnLst>
              <a:rect l="0" t="0" r="r" b="b"/>
              <a:pathLst>
                <a:path w="184" h="438">
                  <a:moveTo>
                    <a:pt x="44" y="108"/>
                  </a:moveTo>
                  <a:lnTo>
                    <a:pt x="44" y="108"/>
                  </a:lnTo>
                  <a:lnTo>
                    <a:pt x="44" y="0"/>
                  </a:lnTo>
                  <a:lnTo>
                    <a:pt x="121" y="0"/>
                  </a:lnTo>
                  <a:lnTo>
                    <a:pt x="121" y="108"/>
                  </a:lnTo>
                  <a:lnTo>
                    <a:pt x="184" y="108"/>
                  </a:lnTo>
                  <a:lnTo>
                    <a:pt x="184" y="170"/>
                  </a:lnTo>
                  <a:lnTo>
                    <a:pt x="121" y="170"/>
                  </a:lnTo>
                  <a:lnTo>
                    <a:pt x="121" y="353"/>
                  </a:lnTo>
                  <a:cubicBezTo>
                    <a:pt x="121" y="371"/>
                    <a:pt x="130" y="376"/>
                    <a:pt x="149" y="376"/>
                  </a:cubicBezTo>
                  <a:cubicBezTo>
                    <a:pt x="160" y="376"/>
                    <a:pt x="173" y="372"/>
                    <a:pt x="184" y="370"/>
                  </a:cubicBezTo>
                  <a:lnTo>
                    <a:pt x="184" y="433"/>
                  </a:lnTo>
                  <a:cubicBezTo>
                    <a:pt x="163" y="436"/>
                    <a:pt x="144" y="438"/>
                    <a:pt x="123" y="438"/>
                  </a:cubicBezTo>
                  <a:cubicBezTo>
                    <a:pt x="66" y="438"/>
                    <a:pt x="44" y="410"/>
                    <a:pt x="44" y="363"/>
                  </a:cubicBezTo>
                  <a:lnTo>
                    <a:pt x="44" y="170"/>
                  </a:lnTo>
                  <a:lnTo>
                    <a:pt x="0" y="170"/>
                  </a:lnTo>
                  <a:lnTo>
                    <a:pt x="0" y="108"/>
                  </a:lnTo>
                  <a:lnTo>
                    <a:pt x="44" y="1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noEditPoints="1"/>
            </p:cNvSpPr>
            <p:nvPr userDrawn="1"/>
          </p:nvSpPr>
          <p:spPr bwMode="invGray">
            <a:xfrm>
              <a:off x="8220075" y="4835525"/>
              <a:ext cx="41275" cy="50800"/>
            </a:xfrm>
            <a:custGeom>
              <a:avLst/>
              <a:gdLst/>
              <a:ahLst/>
              <a:cxnLst>
                <a:cxn ang="0">
                  <a:pos x="200" y="129"/>
                </a:cxn>
                <a:cxn ang="0">
                  <a:pos x="200" y="129"/>
                </a:cxn>
                <a:cxn ang="0">
                  <a:pos x="138" y="58"/>
                </a:cxn>
                <a:cxn ang="0">
                  <a:pos x="76" y="129"/>
                </a:cxn>
                <a:cxn ang="0">
                  <a:pos x="200" y="129"/>
                </a:cxn>
                <a:cxn ang="0">
                  <a:pos x="200" y="129"/>
                </a:cxn>
                <a:cxn ang="0">
                  <a:pos x="76" y="181"/>
                </a:cxn>
                <a:cxn ang="0">
                  <a:pos x="76" y="181"/>
                </a:cxn>
                <a:cxn ang="0">
                  <a:pos x="143" y="275"/>
                </a:cxn>
                <a:cxn ang="0">
                  <a:pos x="215" y="236"/>
                </a:cxn>
                <a:cxn ang="0">
                  <a:pos x="271" y="271"/>
                </a:cxn>
                <a:cxn ang="0">
                  <a:pos x="136" y="337"/>
                </a:cxn>
                <a:cxn ang="0">
                  <a:pos x="0" y="169"/>
                </a:cxn>
                <a:cxn ang="0">
                  <a:pos x="139" y="0"/>
                </a:cxn>
                <a:cxn ang="0">
                  <a:pos x="271" y="149"/>
                </a:cxn>
                <a:cxn ang="0">
                  <a:pos x="271" y="181"/>
                </a:cxn>
                <a:cxn ang="0">
                  <a:pos x="76" y="181"/>
                </a:cxn>
              </a:cxnLst>
              <a:rect l="0" t="0" r="r" b="b"/>
              <a:pathLst>
                <a:path w="271" h="337">
                  <a:moveTo>
                    <a:pt x="200" y="129"/>
                  </a:moveTo>
                  <a:lnTo>
                    <a:pt x="200" y="129"/>
                  </a:lnTo>
                  <a:cubicBezTo>
                    <a:pt x="199" y="84"/>
                    <a:pt x="175" y="58"/>
                    <a:pt x="138" y="58"/>
                  </a:cubicBezTo>
                  <a:cubicBezTo>
                    <a:pt x="101" y="58"/>
                    <a:pt x="77" y="84"/>
                    <a:pt x="76" y="129"/>
                  </a:cubicBezTo>
                  <a:lnTo>
                    <a:pt x="200" y="129"/>
                  </a:lnTo>
                  <a:lnTo>
                    <a:pt x="200" y="129"/>
                  </a:lnTo>
                  <a:close/>
                  <a:moveTo>
                    <a:pt x="76" y="181"/>
                  </a:moveTo>
                  <a:lnTo>
                    <a:pt x="76" y="181"/>
                  </a:lnTo>
                  <a:cubicBezTo>
                    <a:pt x="77" y="249"/>
                    <a:pt x="107" y="275"/>
                    <a:pt x="143" y="275"/>
                  </a:cubicBezTo>
                  <a:cubicBezTo>
                    <a:pt x="179" y="275"/>
                    <a:pt x="196" y="258"/>
                    <a:pt x="215" y="236"/>
                  </a:cubicBezTo>
                  <a:lnTo>
                    <a:pt x="271" y="271"/>
                  </a:lnTo>
                  <a:cubicBezTo>
                    <a:pt x="241" y="317"/>
                    <a:pt x="198" y="337"/>
                    <a:pt x="136" y="337"/>
                  </a:cubicBezTo>
                  <a:cubicBezTo>
                    <a:pt x="52" y="337"/>
                    <a:pt x="0" y="272"/>
                    <a:pt x="0" y="169"/>
                  </a:cubicBezTo>
                  <a:cubicBezTo>
                    <a:pt x="0" y="66"/>
                    <a:pt x="52" y="0"/>
                    <a:pt x="139" y="0"/>
                  </a:cubicBezTo>
                  <a:cubicBezTo>
                    <a:pt x="223" y="0"/>
                    <a:pt x="271" y="72"/>
                    <a:pt x="271" y="149"/>
                  </a:cubicBezTo>
                  <a:lnTo>
                    <a:pt x="271" y="181"/>
                  </a:lnTo>
                  <a:lnTo>
                    <a:pt x="76"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invGray">
            <a:xfrm>
              <a:off x="8269288" y="4835525"/>
              <a:ext cx="39687" cy="50800"/>
            </a:xfrm>
            <a:custGeom>
              <a:avLst/>
              <a:gdLst/>
              <a:ahLst/>
              <a:cxnLst>
                <a:cxn ang="0">
                  <a:pos x="203" y="112"/>
                </a:cxn>
                <a:cxn ang="0">
                  <a:pos x="203" y="112"/>
                </a:cxn>
                <a:cxn ang="0">
                  <a:pos x="140" y="63"/>
                </a:cxn>
                <a:cxn ang="0">
                  <a:pos x="77" y="169"/>
                </a:cxn>
                <a:cxn ang="0">
                  <a:pos x="143" y="275"/>
                </a:cxn>
                <a:cxn ang="0">
                  <a:pos x="211" y="223"/>
                </a:cxn>
                <a:cxn ang="0">
                  <a:pos x="269" y="256"/>
                </a:cxn>
                <a:cxn ang="0">
                  <a:pos x="140" y="337"/>
                </a:cxn>
                <a:cxn ang="0">
                  <a:pos x="0" y="169"/>
                </a:cxn>
                <a:cxn ang="0">
                  <a:pos x="140" y="0"/>
                </a:cxn>
                <a:cxn ang="0">
                  <a:pos x="267" y="87"/>
                </a:cxn>
                <a:cxn ang="0">
                  <a:pos x="203" y="112"/>
                </a:cxn>
              </a:cxnLst>
              <a:rect l="0" t="0" r="r" b="b"/>
              <a:pathLst>
                <a:path w="269" h="338">
                  <a:moveTo>
                    <a:pt x="203" y="112"/>
                  </a:moveTo>
                  <a:lnTo>
                    <a:pt x="203" y="112"/>
                  </a:lnTo>
                  <a:cubicBezTo>
                    <a:pt x="191" y="84"/>
                    <a:pt x="177" y="63"/>
                    <a:pt x="140" y="63"/>
                  </a:cubicBezTo>
                  <a:cubicBezTo>
                    <a:pt x="97" y="63"/>
                    <a:pt x="77" y="97"/>
                    <a:pt x="77" y="169"/>
                  </a:cubicBezTo>
                  <a:cubicBezTo>
                    <a:pt x="77" y="241"/>
                    <a:pt x="97" y="275"/>
                    <a:pt x="143" y="275"/>
                  </a:cubicBezTo>
                  <a:cubicBezTo>
                    <a:pt x="176" y="275"/>
                    <a:pt x="195" y="252"/>
                    <a:pt x="211" y="223"/>
                  </a:cubicBezTo>
                  <a:lnTo>
                    <a:pt x="269" y="256"/>
                  </a:lnTo>
                  <a:cubicBezTo>
                    <a:pt x="238" y="314"/>
                    <a:pt x="199" y="338"/>
                    <a:pt x="140" y="337"/>
                  </a:cubicBezTo>
                  <a:cubicBezTo>
                    <a:pt x="53" y="337"/>
                    <a:pt x="0" y="272"/>
                    <a:pt x="0" y="169"/>
                  </a:cubicBezTo>
                  <a:cubicBezTo>
                    <a:pt x="0" y="66"/>
                    <a:pt x="53" y="0"/>
                    <a:pt x="140" y="0"/>
                  </a:cubicBezTo>
                  <a:cubicBezTo>
                    <a:pt x="201" y="0"/>
                    <a:pt x="249" y="33"/>
                    <a:pt x="267" y="87"/>
                  </a:cubicBezTo>
                  <a:lnTo>
                    <a:pt x="203"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p:cNvSpPr>
            <p:nvPr userDrawn="1"/>
          </p:nvSpPr>
          <p:spPr bwMode="invGray">
            <a:xfrm>
              <a:off x="8318500" y="4816475"/>
              <a:ext cx="39687" cy="69850"/>
            </a:xfrm>
            <a:custGeom>
              <a:avLst/>
              <a:gdLst/>
              <a:ahLst/>
              <a:cxnLst>
                <a:cxn ang="0">
                  <a:pos x="0" y="450"/>
                </a:cxn>
                <a:cxn ang="0">
                  <a:pos x="0" y="450"/>
                </a:cxn>
                <a:cxn ang="0">
                  <a:pos x="0" y="0"/>
                </a:cxn>
                <a:cxn ang="0">
                  <a:pos x="76" y="0"/>
                </a:cxn>
                <a:cxn ang="0">
                  <a:pos x="76" y="160"/>
                </a:cxn>
                <a:cxn ang="0">
                  <a:pos x="169" y="119"/>
                </a:cxn>
                <a:cxn ang="0">
                  <a:pos x="265" y="228"/>
                </a:cxn>
                <a:cxn ang="0">
                  <a:pos x="265" y="450"/>
                </a:cxn>
                <a:cxn ang="0">
                  <a:pos x="188" y="450"/>
                </a:cxn>
                <a:cxn ang="0">
                  <a:pos x="188" y="239"/>
                </a:cxn>
                <a:cxn ang="0">
                  <a:pos x="148" y="182"/>
                </a:cxn>
                <a:cxn ang="0">
                  <a:pos x="76" y="216"/>
                </a:cxn>
                <a:cxn ang="0">
                  <a:pos x="76" y="450"/>
                </a:cxn>
                <a:cxn ang="0">
                  <a:pos x="0" y="450"/>
                </a:cxn>
              </a:cxnLst>
              <a:rect l="0" t="0" r="r" b="b"/>
              <a:pathLst>
                <a:path w="265" h="450">
                  <a:moveTo>
                    <a:pt x="0" y="450"/>
                  </a:moveTo>
                  <a:lnTo>
                    <a:pt x="0" y="450"/>
                  </a:lnTo>
                  <a:lnTo>
                    <a:pt x="0" y="0"/>
                  </a:lnTo>
                  <a:lnTo>
                    <a:pt x="76" y="0"/>
                  </a:lnTo>
                  <a:lnTo>
                    <a:pt x="76" y="160"/>
                  </a:lnTo>
                  <a:cubicBezTo>
                    <a:pt x="100" y="141"/>
                    <a:pt x="131" y="119"/>
                    <a:pt x="169" y="119"/>
                  </a:cubicBezTo>
                  <a:cubicBezTo>
                    <a:pt x="234" y="119"/>
                    <a:pt x="265" y="162"/>
                    <a:pt x="265" y="228"/>
                  </a:cubicBezTo>
                  <a:lnTo>
                    <a:pt x="265" y="450"/>
                  </a:lnTo>
                  <a:lnTo>
                    <a:pt x="188" y="450"/>
                  </a:lnTo>
                  <a:lnTo>
                    <a:pt x="188" y="239"/>
                  </a:lnTo>
                  <a:cubicBezTo>
                    <a:pt x="188" y="196"/>
                    <a:pt x="174" y="182"/>
                    <a:pt x="148" y="182"/>
                  </a:cubicBezTo>
                  <a:cubicBezTo>
                    <a:pt x="115" y="182"/>
                    <a:pt x="90" y="201"/>
                    <a:pt x="76" y="216"/>
                  </a:cubicBezTo>
                  <a:lnTo>
                    <a:pt x="76" y="450"/>
                  </a:lnTo>
                  <a:lnTo>
                    <a:pt x="0" y="4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userDrawn="1"/>
          </p:nvSpPr>
          <p:spPr bwMode="invGray">
            <a:xfrm>
              <a:off x="8370888" y="4835525"/>
              <a:ext cx="39687" cy="50800"/>
            </a:xfrm>
            <a:custGeom>
              <a:avLst/>
              <a:gdLst/>
              <a:ahLst/>
              <a:cxnLst>
                <a:cxn ang="0">
                  <a:pos x="0" y="331"/>
                </a:cxn>
                <a:cxn ang="0">
                  <a:pos x="0" y="331"/>
                </a:cxn>
                <a:cxn ang="0">
                  <a:pos x="0" y="7"/>
                </a:cxn>
                <a:cxn ang="0">
                  <a:pos x="70" y="7"/>
                </a:cxn>
                <a:cxn ang="0">
                  <a:pos x="70" y="41"/>
                </a:cxn>
                <a:cxn ang="0">
                  <a:pos x="169" y="0"/>
                </a:cxn>
                <a:cxn ang="0">
                  <a:pos x="265" y="109"/>
                </a:cxn>
                <a:cxn ang="0">
                  <a:pos x="265" y="331"/>
                </a:cxn>
                <a:cxn ang="0">
                  <a:pos x="188" y="331"/>
                </a:cxn>
                <a:cxn ang="0">
                  <a:pos x="188" y="120"/>
                </a:cxn>
                <a:cxn ang="0">
                  <a:pos x="148" y="63"/>
                </a:cxn>
                <a:cxn ang="0">
                  <a:pos x="77" y="97"/>
                </a:cxn>
                <a:cxn ang="0">
                  <a:pos x="77" y="331"/>
                </a:cxn>
                <a:cxn ang="0">
                  <a:pos x="0" y="331"/>
                </a:cxn>
              </a:cxnLst>
              <a:rect l="0" t="0" r="r" b="b"/>
              <a:pathLst>
                <a:path w="265" h="331">
                  <a:moveTo>
                    <a:pt x="0" y="331"/>
                  </a:moveTo>
                  <a:lnTo>
                    <a:pt x="0" y="331"/>
                  </a:lnTo>
                  <a:lnTo>
                    <a:pt x="0" y="7"/>
                  </a:lnTo>
                  <a:lnTo>
                    <a:pt x="70" y="7"/>
                  </a:lnTo>
                  <a:lnTo>
                    <a:pt x="70" y="41"/>
                  </a:lnTo>
                  <a:cubicBezTo>
                    <a:pt x="99" y="22"/>
                    <a:pt x="132" y="0"/>
                    <a:pt x="169" y="0"/>
                  </a:cubicBezTo>
                  <a:cubicBezTo>
                    <a:pt x="234" y="0"/>
                    <a:pt x="265" y="43"/>
                    <a:pt x="265" y="109"/>
                  </a:cubicBezTo>
                  <a:lnTo>
                    <a:pt x="265" y="331"/>
                  </a:lnTo>
                  <a:lnTo>
                    <a:pt x="188" y="331"/>
                  </a:lnTo>
                  <a:lnTo>
                    <a:pt x="188" y="120"/>
                  </a:lnTo>
                  <a:cubicBezTo>
                    <a:pt x="188" y="77"/>
                    <a:pt x="174" y="63"/>
                    <a:pt x="148" y="63"/>
                  </a:cubicBezTo>
                  <a:cubicBezTo>
                    <a:pt x="115" y="63"/>
                    <a:pt x="89" y="82"/>
                    <a:pt x="77" y="97"/>
                  </a:cubicBezTo>
                  <a:lnTo>
                    <a:pt x="77" y="331"/>
                  </a:lnTo>
                  <a:lnTo>
                    <a:pt x="0" y="33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userDrawn="1"/>
          </p:nvSpPr>
          <p:spPr bwMode="invGray">
            <a:xfrm>
              <a:off x="8418513" y="4835525"/>
              <a:ext cx="42862" cy="50800"/>
            </a:xfrm>
            <a:custGeom>
              <a:avLst/>
              <a:gdLst/>
              <a:ahLst/>
              <a:cxnLst>
                <a:cxn ang="0">
                  <a:pos x="140" y="63"/>
                </a:cxn>
                <a:cxn ang="0">
                  <a:pos x="140" y="63"/>
                </a:cxn>
                <a:cxn ang="0">
                  <a:pos x="77" y="169"/>
                </a:cxn>
                <a:cxn ang="0">
                  <a:pos x="140" y="275"/>
                </a:cxn>
                <a:cxn ang="0">
                  <a:pos x="203" y="169"/>
                </a:cxn>
                <a:cxn ang="0">
                  <a:pos x="140" y="63"/>
                </a:cxn>
                <a:cxn ang="0">
                  <a:pos x="140" y="63"/>
                </a:cxn>
                <a:cxn ang="0">
                  <a:pos x="140" y="0"/>
                </a:cxn>
                <a:cxn ang="0">
                  <a:pos x="140" y="0"/>
                </a:cxn>
                <a:cxn ang="0">
                  <a:pos x="280" y="169"/>
                </a:cxn>
                <a:cxn ang="0">
                  <a:pos x="140" y="337"/>
                </a:cxn>
                <a:cxn ang="0">
                  <a:pos x="0" y="169"/>
                </a:cxn>
                <a:cxn ang="0">
                  <a:pos x="140" y="0"/>
                </a:cxn>
              </a:cxnLst>
              <a:rect l="0" t="0" r="r" b="b"/>
              <a:pathLst>
                <a:path w="280" h="337">
                  <a:moveTo>
                    <a:pt x="140" y="63"/>
                  </a:moveTo>
                  <a:lnTo>
                    <a:pt x="140" y="63"/>
                  </a:lnTo>
                  <a:cubicBezTo>
                    <a:pt x="97" y="63"/>
                    <a:pt x="77" y="97"/>
                    <a:pt x="77" y="169"/>
                  </a:cubicBezTo>
                  <a:cubicBezTo>
                    <a:pt x="77" y="241"/>
                    <a:pt x="97" y="275"/>
                    <a:pt x="140" y="275"/>
                  </a:cubicBezTo>
                  <a:cubicBezTo>
                    <a:pt x="183" y="275"/>
                    <a:pt x="203" y="241"/>
                    <a:pt x="203" y="169"/>
                  </a:cubicBezTo>
                  <a:cubicBezTo>
                    <a:pt x="203" y="97"/>
                    <a:pt x="183" y="63"/>
                    <a:pt x="140" y="63"/>
                  </a:cubicBezTo>
                  <a:lnTo>
                    <a:pt x="140" y="63"/>
                  </a:lnTo>
                  <a:close/>
                  <a:moveTo>
                    <a:pt x="140" y="0"/>
                  </a:moveTo>
                  <a:lnTo>
                    <a:pt x="140" y="0"/>
                  </a:lnTo>
                  <a:cubicBezTo>
                    <a:pt x="227" y="0"/>
                    <a:pt x="280" y="66"/>
                    <a:pt x="280" y="169"/>
                  </a:cubicBezTo>
                  <a:cubicBezTo>
                    <a:pt x="280" y="272"/>
                    <a:pt x="227" y="337"/>
                    <a:pt x="140" y="337"/>
                  </a:cubicBezTo>
                  <a:cubicBezTo>
                    <a:pt x="53" y="337"/>
                    <a:pt x="0" y="272"/>
                    <a:pt x="0" y="169"/>
                  </a:cubicBezTo>
                  <a:cubicBezTo>
                    <a:pt x="0" y="66"/>
                    <a:pt x="53" y="0"/>
                    <a:pt x="1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invGray">
            <a:xfrm>
              <a:off x="8470900" y="4816475"/>
              <a:ext cx="12700" cy="69850"/>
            </a:xfrm>
            <a:custGeom>
              <a:avLst/>
              <a:gdLst/>
              <a:ahLst/>
              <a:cxnLst>
                <a:cxn ang="0">
                  <a:pos x="0" y="0"/>
                </a:cxn>
                <a:cxn ang="0">
                  <a:pos x="0" y="0"/>
                </a:cxn>
                <a:cxn ang="0">
                  <a:pos x="76" y="0"/>
                </a:cxn>
                <a:cxn ang="0">
                  <a:pos x="76" y="450"/>
                </a:cxn>
                <a:cxn ang="0">
                  <a:pos x="0" y="450"/>
                </a:cxn>
                <a:cxn ang="0">
                  <a:pos x="0" y="0"/>
                </a:cxn>
              </a:cxnLst>
              <a:rect l="0" t="0" r="r" b="b"/>
              <a:pathLst>
                <a:path w="76" h="450">
                  <a:moveTo>
                    <a:pt x="0" y="0"/>
                  </a:moveTo>
                  <a:lnTo>
                    <a:pt x="0" y="0"/>
                  </a:lnTo>
                  <a:lnTo>
                    <a:pt x="76" y="0"/>
                  </a:lnTo>
                  <a:lnTo>
                    <a:pt x="76" y="450"/>
                  </a:lnTo>
                  <a:lnTo>
                    <a:pt x="0" y="45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3"/>
            <p:cNvSpPr>
              <a:spLocks noEditPoints="1"/>
            </p:cNvSpPr>
            <p:nvPr userDrawn="1"/>
          </p:nvSpPr>
          <p:spPr bwMode="invGray">
            <a:xfrm>
              <a:off x="8493125" y="4835525"/>
              <a:ext cx="41275" cy="50800"/>
            </a:xfrm>
            <a:custGeom>
              <a:avLst/>
              <a:gdLst/>
              <a:ahLst/>
              <a:cxnLst>
                <a:cxn ang="0">
                  <a:pos x="139" y="63"/>
                </a:cxn>
                <a:cxn ang="0">
                  <a:pos x="139" y="63"/>
                </a:cxn>
                <a:cxn ang="0">
                  <a:pos x="76" y="169"/>
                </a:cxn>
                <a:cxn ang="0">
                  <a:pos x="139" y="275"/>
                </a:cxn>
                <a:cxn ang="0">
                  <a:pos x="203" y="169"/>
                </a:cxn>
                <a:cxn ang="0">
                  <a:pos x="139" y="63"/>
                </a:cxn>
                <a:cxn ang="0">
                  <a:pos x="139" y="63"/>
                </a:cxn>
                <a:cxn ang="0">
                  <a:pos x="139" y="0"/>
                </a:cxn>
                <a:cxn ang="0">
                  <a:pos x="139" y="0"/>
                </a:cxn>
                <a:cxn ang="0">
                  <a:pos x="279" y="169"/>
                </a:cxn>
                <a:cxn ang="0">
                  <a:pos x="139" y="337"/>
                </a:cxn>
                <a:cxn ang="0">
                  <a:pos x="0" y="169"/>
                </a:cxn>
                <a:cxn ang="0">
                  <a:pos x="139" y="0"/>
                </a:cxn>
              </a:cxnLst>
              <a:rect l="0" t="0" r="r" b="b"/>
              <a:pathLst>
                <a:path w="279" h="337">
                  <a:moveTo>
                    <a:pt x="139" y="63"/>
                  </a:moveTo>
                  <a:lnTo>
                    <a:pt x="139" y="63"/>
                  </a:lnTo>
                  <a:cubicBezTo>
                    <a:pt x="97" y="63"/>
                    <a:pt x="76" y="97"/>
                    <a:pt x="76" y="169"/>
                  </a:cubicBezTo>
                  <a:cubicBezTo>
                    <a:pt x="76" y="241"/>
                    <a:pt x="97" y="275"/>
                    <a:pt x="139" y="275"/>
                  </a:cubicBezTo>
                  <a:cubicBezTo>
                    <a:pt x="182" y="275"/>
                    <a:pt x="203" y="241"/>
                    <a:pt x="203" y="169"/>
                  </a:cubicBezTo>
                  <a:cubicBezTo>
                    <a:pt x="203" y="97"/>
                    <a:pt x="182" y="63"/>
                    <a:pt x="139" y="63"/>
                  </a:cubicBezTo>
                  <a:lnTo>
                    <a:pt x="139" y="63"/>
                  </a:lnTo>
                  <a:close/>
                  <a:moveTo>
                    <a:pt x="139" y="0"/>
                  </a:moveTo>
                  <a:lnTo>
                    <a:pt x="139" y="0"/>
                  </a:lnTo>
                  <a:cubicBezTo>
                    <a:pt x="227" y="0"/>
                    <a:pt x="279" y="66"/>
                    <a:pt x="279" y="169"/>
                  </a:cubicBezTo>
                  <a:cubicBezTo>
                    <a:pt x="279" y="272"/>
                    <a:pt x="227" y="337"/>
                    <a:pt x="139" y="337"/>
                  </a:cubicBezTo>
                  <a:cubicBezTo>
                    <a:pt x="52" y="337"/>
                    <a:pt x="0" y="272"/>
                    <a:pt x="0" y="169"/>
                  </a:cubicBezTo>
                  <a:cubicBezTo>
                    <a:pt x="0" y="66"/>
                    <a:pt x="52" y="0"/>
                    <a:pt x="13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4"/>
            <p:cNvSpPr>
              <a:spLocks noEditPoints="1"/>
            </p:cNvSpPr>
            <p:nvPr userDrawn="1"/>
          </p:nvSpPr>
          <p:spPr bwMode="invGray">
            <a:xfrm>
              <a:off x="8539163" y="4835525"/>
              <a:ext cx="44450" cy="68263"/>
            </a:xfrm>
            <a:custGeom>
              <a:avLst/>
              <a:gdLst/>
              <a:ahLst/>
              <a:cxnLst>
                <a:cxn ang="0">
                  <a:pos x="139" y="59"/>
                </a:cxn>
                <a:cxn ang="0">
                  <a:pos x="139" y="59"/>
                </a:cxn>
                <a:cxn ang="0">
                  <a:pos x="83" y="112"/>
                </a:cxn>
                <a:cxn ang="0">
                  <a:pos x="139" y="166"/>
                </a:cxn>
                <a:cxn ang="0">
                  <a:pos x="191" y="112"/>
                </a:cxn>
                <a:cxn ang="0">
                  <a:pos x="139" y="59"/>
                </a:cxn>
                <a:cxn ang="0">
                  <a:pos x="139" y="59"/>
                </a:cxn>
                <a:cxn ang="0">
                  <a:pos x="70" y="363"/>
                </a:cxn>
                <a:cxn ang="0">
                  <a:pos x="70" y="363"/>
                </a:cxn>
                <a:cxn ang="0">
                  <a:pos x="156" y="399"/>
                </a:cxn>
                <a:cxn ang="0">
                  <a:pos x="222" y="363"/>
                </a:cxn>
                <a:cxn ang="0">
                  <a:pos x="125" y="326"/>
                </a:cxn>
                <a:cxn ang="0">
                  <a:pos x="70" y="363"/>
                </a:cxn>
                <a:cxn ang="0">
                  <a:pos x="70" y="363"/>
                </a:cxn>
                <a:cxn ang="0">
                  <a:pos x="294" y="54"/>
                </a:cxn>
                <a:cxn ang="0">
                  <a:pos x="294" y="54"/>
                </a:cxn>
                <a:cxn ang="0">
                  <a:pos x="245" y="61"/>
                </a:cxn>
                <a:cxn ang="0">
                  <a:pos x="262" y="119"/>
                </a:cxn>
                <a:cxn ang="0">
                  <a:pos x="141" y="223"/>
                </a:cxn>
                <a:cxn ang="0">
                  <a:pos x="81" y="243"/>
                </a:cxn>
                <a:cxn ang="0">
                  <a:pos x="292" y="354"/>
                </a:cxn>
                <a:cxn ang="0">
                  <a:pos x="143" y="451"/>
                </a:cxn>
                <a:cxn ang="0">
                  <a:pos x="0" y="373"/>
                </a:cxn>
                <a:cxn ang="0">
                  <a:pos x="58" y="313"/>
                </a:cxn>
                <a:cxn ang="0">
                  <a:pos x="58" y="312"/>
                </a:cxn>
                <a:cxn ang="0">
                  <a:pos x="10" y="259"/>
                </a:cxn>
                <a:cxn ang="0">
                  <a:pos x="60" y="200"/>
                </a:cxn>
                <a:cxn ang="0">
                  <a:pos x="13" y="114"/>
                </a:cxn>
                <a:cxn ang="0">
                  <a:pos x="140" y="1"/>
                </a:cxn>
                <a:cxn ang="0">
                  <a:pos x="219" y="30"/>
                </a:cxn>
                <a:cxn ang="0">
                  <a:pos x="294" y="1"/>
                </a:cxn>
                <a:cxn ang="0">
                  <a:pos x="294" y="54"/>
                </a:cxn>
              </a:cxnLst>
              <a:rect l="0" t="0" r="r" b="b"/>
              <a:pathLst>
                <a:path w="294" h="451">
                  <a:moveTo>
                    <a:pt x="139" y="59"/>
                  </a:moveTo>
                  <a:lnTo>
                    <a:pt x="139" y="59"/>
                  </a:lnTo>
                  <a:cubicBezTo>
                    <a:pt x="106" y="59"/>
                    <a:pt x="83" y="83"/>
                    <a:pt x="83" y="112"/>
                  </a:cubicBezTo>
                  <a:cubicBezTo>
                    <a:pt x="83" y="142"/>
                    <a:pt x="106" y="166"/>
                    <a:pt x="139" y="166"/>
                  </a:cubicBezTo>
                  <a:cubicBezTo>
                    <a:pt x="168" y="166"/>
                    <a:pt x="191" y="142"/>
                    <a:pt x="191" y="112"/>
                  </a:cubicBezTo>
                  <a:cubicBezTo>
                    <a:pt x="191" y="83"/>
                    <a:pt x="168" y="59"/>
                    <a:pt x="139" y="59"/>
                  </a:cubicBezTo>
                  <a:lnTo>
                    <a:pt x="139" y="59"/>
                  </a:lnTo>
                  <a:close/>
                  <a:moveTo>
                    <a:pt x="70" y="363"/>
                  </a:moveTo>
                  <a:lnTo>
                    <a:pt x="70" y="363"/>
                  </a:lnTo>
                  <a:cubicBezTo>
                    <a:pt x="70" y="388"/>
                    <a:pt x="91" y="399"/>
                    <a:pt x="156" y="399"/>
                  </a:cubicBezTo>
                  <a:cubicBezTo>
                    <a:pt x="205" y="399"/>
                    <a:pt x="222" y="374"/>
                    <a:pt x="222" y="363"/>
                  </a:cubicBezTo>
                  <a:cubicBezTo>
                    <a:pt x="222" y="348"/>
                    <a:pt x="199" y="326"/>
                    <a:pt x="125" y="326"/>
                  </a:cubicBezTo>
                  <a:cubicBezTo>
                    <a:pt x="83" y="326"/>
                    <a:pt x="70" y="349"/>
                    <a:pt x="70" y="363"/>
                  </a:cubicBezTo>
                  <a:lnTo>
                    <a:pt x="70" y="363"/>
                  </a:lnTo>
                  <a:close/>
                  <a:moveTo>
                    <a:pt x="294" y="54"/>
                  </a:moveTo>
                  <a:lnTo>
                    <a:pt x="294" y="54"/>
                  </a:lnTo>
                  <a:cubicBezTo>
                    <a:pt x="276" y="54"/>
                    <a:pt x="257" y="54"/>
                    <a:pt x="245" y="61"/>
                  </a:cubicBezTo>
                  <a:cubicBezTo>
                    <a:pt x="255" y="75"/>
                    <a:pt x="262" y="94"/>
                    <a:pt x="262" y="119"/>
                  </a:cubicBezTo>
                  <a:cubicBezTo>
                    <a:pt x="262" y="180"/>
                    <a:pt x="221" y="223"/>
                    <a:pt x="141" y="223"/>
                  </a:cubicBezTo>
                  <a:cubicBezTo>
                    <a:pt x="107" y="223"/>
                    <a:pt x="81" y="225"/>
                    <a:pt x="81" y="243"/>
                  </a:cubicBezTo>
                  <a:cubicBezTo>
                    <a:pt x="81" y="296"/>
                    <a:pt x="292" y="225"/>
                    <a:pt x="292" y="354"/>
                  </a:cubicBezTo>
                  <a:cubicBezTo>
                    <a:pt x="292" y="400"/>
                    <a:pt x="246" y="451"/>
                    <a:pt x="143" y="451"/>
                  </a:cubicBezTo>
                  <a:cubicBezTo>
                    <a:pt x="57" y="451"/>
                    <a:pt x="0" y="424"/>
                    <a:pt x="0" y="373"/>
                  </a:cubicBezTo>
                  <a:cubicBezTo>
                    <a:pt x="0" y="333"/>
                    <a:pt x="30" y="313"/>
                    <a:pt x="58" y="313"/>
                  </a:cubicBezTo>
                  <a:lnTo>
                    <a:pt x="58" y="312"/>
                  </a:lnTo>
                  <a:cubicBezTo>
                    <a:pt x="43" y="303"/>
                    <a:pt x="10" y="295"/>
                    <a:pt x="10" y="259"/>
                  </a:cubicBezTo>
                  <a:cubicBezTo>
                    <a:pt x="10" y="228"/>
                    <a:pt x="46" y="205"/>
                    <a:pt x="60" y="200"/>
                  </a:cubicBezTo>
                  <a:cubicBezTo>
                    <a:pt x="34" y="179"/>
                    <a:pt x="13" y="154"/>
                    <a:pt x="13" y="114"/>
                  </a:cubicBezTo>
                  <a:cubicBezTo>
                    <a:pt x="13" y="57"/>
                    <a:pt x="56" y="1"/>
                    <a:pt x="140" y="1"/>
                  </a:cubicBezTo>
                  <a:cubicBezTo>
                    <a:pt x="167" y="1"/>
                    <a:pt x="199" y="13"/>
                    <a:pt x="219" y="30"/>
                  </a:cubicBezTo>
                  <a:cubicBezTo>
                    <a:pt x="234" y="10"/>
                    <a:pt x="258" y="0"/>
                    <a:pt x="294" y="1"/>
                  </a:cubicBezTo>
                  <a:lnTo>
                    <a:pt x="294" y="5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5"/>
            <p:cNvSpPr>
              <a:spLocks noEditPoints="1"/>
            </p:cNvSpPr>
            <p:nvPr userDrawn="1"/>
          </p:nvSpPr>
          <p:spPr bwMode="invGray">
            <a:xfrm>
              <a:off x="8591550" y="4816475"/>
              <a:ext cx="11112" cy="69850"/>
            </a:xfrm>
            <a:custGeom>
              <a:avLst/>
              <a:gdLst/>
              <a:ahLst/>
              <a:cxnLst>
                <a:cxn ang="0">
                  <a:pos x="77" y="362"/>
                </a:cxn>
                <a:cxn ang="0">
                  <a:pos x="77" y="362"/>
                </a:cxn>
                <a:cxn ang="0">
                  <a:pos x="77" y="457"/>
                </a:cxn>
                <a:cxn ang="0">
                  <a:pos x="0" y="457"/>
                </a:cxn>
                <a:cxn ang="0">
                  <a:pos x="0" y="133"/>
                </a:cxn>
                <a:cxn ang="0">
                  <a:pos x="77" y="133"/>
                </a:cxn>
                <a:cxn ang="0">
                  <a:pos x="77" y="362"/>
                </a:cxn>
                <a:cxn ang="0">
                  <a:pos x="77" y="362"/>
                </a:cxn>
                <a:cxn ang="0">
                  <a:pos x="0" y="0"/>
                </a:cxn>
                <a:cxn ang="0">
                  <a:pos x="0" y="0"/>
                </a:cxn>
                <a:cxn ang="0">
                  <a:pos x="77" y="0"/>
                </a:cxn>
                <a:cxn ang="0">
                  <a:pos x="77" y="73"/>
                </a:cxn>
                <a:cxn ang="0">
                  <a:pos x="0" y="73"/>
                </a:cxn>
                <a:cxn ang="0">
                  <a:pos x="0" y="0"/>
                </a:cxn>
              </a:cxnLst>
              <a:rect l="0" t="0" r="r" b="b"/>
              <a:pathLst>
                <a:path w="77" h="457">
                  <a:moveTo>
                    <a:pt x="77" y="362"/>
                  </a:moveTo>
                  <a:lnTo>
                    <a:pt x="77" y="362"/>
                  </a:lnTo>
                  <a:lnTo>
                    <a:pt x="77" y="457"/>
                  </a:lnTo>
                  <a:lnTo>
                    <a:pt x="0" y="457"/>
                  </a:lnTo>
                  <a:lnTo>
                    <a:pt x="0" y="133"/>
                  </a:lnTo>
                  <a:lnTo>
                    <a:pt x="77" y="133"/>
                  </a:lnTo>
                  <a:lnTo>
                    <a:pt x="77" y="362"/>
                  </a:lnTo>
                  <a:lnTo>
                    <a:pt x="77" y="362"/>
                  </a:lnTo>
                  <a:close/>
                  <a:moveTo>
                    <a:pt x="0" y="0"/>
                  </a:moveTo>
                  <a:lnTo>
                    <a:pt x="0" y="0"/>
                  </a:lnTo>
                  <a:lnTo>
                    <a:pt x="77" y="0"/>
                  </a:lnTo>
                  <a:lnTo>
                    <a:pt x="77" y="73"/>
                  </a:lnTo>
                  <a:lnTo>
                    <a:pt x="0" y="7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6"/>
            <p:cNvSpPr>
              <a:spLocks noEditPoints="1"/>
            </p:cNvSpPr>
            <p:nvPr userDrawn="1"/>
          </p:nvSpPr>
          <p:spPr bwMode="invGray">
            <a:xfrm>
              <a:off x="8612188" y="4835525"/>
              <a:ext cx="41275" cy="50800"/>
            </a:xfrm>
            <a:custGeom>
              <a:avLst/>
              <a:gdLst/>
              <a:ahLst/>
              <a:cxnLst>
                <a:cxn ang="0">
                  <a:pos x="201" y="129"/>
                </a:cxn>
                <a:cxn ang="0">
                  <a:pos x="201" y="129"/>
                </a:cxn>
                <a:cxn ang="0">
                  <a:pos x="139" y="58"/>
                </a:cxn>
                <a:cxn ang="0">
                  <a:pos x="77" y="129"/>
                </a:cxn>
                <a:cxn ang="0">
                  <a:pos x="201" y="129"/>
                </a:cxn>
                <a:cxn ang="0">
                  <a:pos x="201" y="129"/>
                </a:cxn>
                <a:cxn ang="0">
                  <a:pos x="77" y="181"/>
                </a:cxn>
                <a:cxn ang="0">
                  <a:pos x="77" y="181"/>
                </a:cxn>
                <a:cxn ang="0">
                  <a:pos x="144" y="275"/>
                </a:cxn>
                <a:cxn ang="0">
                  <a:pos x="216" y="236"/>
                </a:cxn>
                <a:cxn ang="0">
                  <a:pos x="272" y="271"/>
                </a:cxn>
                <a:cxn ang="0">
                  <a:pos x="137" y="337"/>
                </a:cxn>
                <a:cxn ang="0">
                  <a:pos x="0" y="169"/>
                </a:cxn>
                <a:cxn ang="0">
                  <a:pos x="140" y="0"/>
                </a:cxn>
                <a:cxn ang="0">
                  <a:pos x="272" y="149"/>
                </a:cxn>
                <a:cxn ang="0">
                  <a:pos x="272" y="181"/>
                </a:cxn>
                <a:cxn ang="0">
                  <a:pos x="77" y="181"/>
                </a:cxn>
              </a:cxnLst>
              <a:rect l="0" t="0" r="r" b="b"/>
              <a:pathLst>
                <a:path w="272" h="337">
                  <a:moveTo>
                    <a:pt x="201" y="129"/>
                  </a:moveTo>
                  <a:lnTo>
                    <a:pt x="201" y="129"/>
                  </a:lnTo>
                  <a:cubicBezTo>
                    <a:pt x="200" y="84"/>
                    <a:pt x="176" y="58"/>
                    <a:pt x="139" y="58"/>
                  </a:cubicBezTo>
                  <a:cubicBezTo>
                    <a:pt x="102" y="58"/>
                    <a:pt x="78" y="84"/>
                    <a:pt x="77" y="129"/>
                  </a:cubicBezTo>
                  <a:lnTo>
                    <a:pt x="201" y="129"/>
                  </a:lnTo>
                  <a:lnTo>
                    <a:pt x="201" y="129"/>
                  </a:lnTo>
                  <a:close/>
                  <a:moveTo>
                    <a:pt x="77" y="181"/>
                  </a:moveTo>
                  <a:lnTo>
                    <a:pt x="77" y="181"/>
                  </a:lnTo>
                  <a:cubicBezTo>
                    <a:pt x="78" y="249"/>
                    <a:pt x="108" y="275"/>
                    <a:pt x="144" y="275"/>
                  </a:cubicBezTo>
                  <a:cubicBezTo>
                    <a:pt x="180" y="275"/>
                    <a:pt x="197" y="258"/>
                    <a:pt x="216" y="236"/>
                  </a:cubicBezTo>
                  <a:lnTo>
                    <a:pt x="272" y="271"/>
                  </a:lnTo>
                  <a:cubicBezTo>
                    <a:pt x="242" y="317"/>
                    <a:pt x="199" y="337"/>
                    <a:pt x="137" y="337"/>
                  </a:cubicBezTo>
                  <a:cubicBezTo>
                    <a:pt x="53" y="337"/>
                    <a:pt x="0" y="272"/>
                    <a:pt x="0" y="169"/>
                  </a:cubicBezTo>
                  <a:cubicBezTo>
                    <a:pt x="0" y="66"/>
                    <a:pt x="53" y="0"/>
                    <a:pt x="140" y="0"/>
                  </a:cubicBezTo>
                  <a:cubicBezTo>
                    <a:pt x="225" y="0"/>
                    <a:pt x="272" y="72"/>
                    <a:pt x="272" y="149"/>
                  </a:cubicBezTo>
                  <a:lnTo>
                    <a:pt x="272" y="181"/>
                  </a:lnTo>
                  <a:lnTo>
                    <a:pt x="77"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7"/>
            <p:cNvSpPr>
              <a:spLocks/>
            </p:cNvSpPr>
            <p:nvPr userDrawn="1"/>
          </p:nvSpPr>
          <p:spPr bwMode="invGray">
            <a:xfrm>
              <a:off x="8659813" y="4835525"/>
              <a:ext cx="36512" cy="50800"/>
            </a:xfrm>
            <a:custGeom>
              <a:avLst/>
              <a:gdLst/>
              <a:ahLst/>
              <a:cxnLst>
                <a:cxn ang="0">
                  <a:pos x="182" y="92"/>
                </a:cxn>
                <a:cxn ang="0">
                  <a:pos x="182" y="92"/>
                </a:cxn>
                <a:cxn ang="0">
                  <a:pos x="122" y="58"/>
                </a:cxn>
                <a:cxn ang="0">
                  <a:pos x="79" y="90"/>
                </a:cxn>
                <a:cxn ang="0">
                  <a:pos x="240" y="240"/>
                </a:cxn>
                <a:cxn ang="0">
                  <a:pos x="121" y="337"/>
                </a:cxn>
                <a:cxn ang="0">
                  <a:pos x="0" y="272"/>
                </a:cxn>
                <a:cxn ang="0">
                  <a:pos x="51" y="233"/>
                </a:cxn>
                <a:cxn ang="0">
                  <a:pos x="126" y="280"/>
                </a:cxn>
                <a:cxn ang="0">
                  <a:pos x="172" y="243"/>
                </a:cxn>
                <a:cxn ang="0">
                  <a:pos x="11" y="94"/>
                </a:cxn>
                <a:cxn ang="0">
                  <a:pos x="117" y="0"/>
                </a:cxn>
                <a:cxn ang="0">
                  <a:pos x="231" y="50"/>
                </a:cxn>
                <a:cxn ang="0">
                  <a:pos x="182" y="92"/>
                </a:cxn>
              </a:cxnLst>
              <a:rect l="0" t="0" r="r" b="b"/>
              <a:pathLst>
                <a:path w="240" h="337">
                  <a:moveTo>
                    <a:pt x="182" y="92"/>
                  </a:moveTo>
                  <a:lnTo>
                    <a:pt x="182" y="92"/>
                  </a:lnTo>
                  <a:cubicBezTo>
                    <a:pt x="167" y="75"/>
                    <a:pt x="146" y="58"/>
                    <a:pt x="122" y="58"/>
                  </a:cubicBezTo>
                  <a:cubicBezTo>
                    <a:pt x="92" y="58"/>
                    <a:pt x="79" y="70"/>
                    <a:pt x="79" y="90"/>
                  </a:cubicBezTo>
                  <a:cubicBezTo>
                    <a:pt x="79" y="145"/>
                    <a:pt x="240" y="121"/>
                    <a:pt x="240" y="240"/>
                  </a:cubicBezTo>
                  <a:cubicBezTo>
                    <a:pt x="240" y="307"/>
                    <a:pt x="189" y="337"/>
                    <a:pt x="121" y="337"/>
                  </a:cubicBezTo>
                  <a:cubicBezTo>
                    <a:pt x="70" y="337"/>
                    <a:pt x="28" y="314"/>
                    <a:pt x="0" y="272"/>
                  </a:cubicBezTo>
                  <a:lnTo>
                    <a:pt x="51" y="233"/>
                  </a:lnTo>
                  <a:cubicBezTo>
                    <a:pt x="69" y="258"/>
                    <a:pt x="93" y="280"/>
                    <a:pt x="126" y="280"/>
                  </a:cubicBezTo>
                  <a:cubicBezTo>
                    <a:pt x="153" y="280"/>
                    <a:pt x="172" y="265"/>
                    <a:pt x="172" y="243"/>
                  </a:cubicBezTo>
                  <a:cubicBezTo>
                    <a:pt x="172" y="188"/>
                    <a:pt x="11" y="208"/>
                    <a:pt x="11" y="94"/>
                  </a:cubicBezTo>
                  <a:cubicBezTo>
                    <a:pt x="11" y="34"/>
                    <a:pt x="62" y="0"/>
                    <a:pt x="117" y="0"/>
                  </a:cubicBezTo>
                  <a:cubicBezTo>
                    <a:pt x="160" y="0"/>
                    <a:pt x="203" y="16"/>
                    <a:pt x="231" y="50"/>
                  </a:cubicBezTo>
                  <a:lnTo>
                    <a:pt x="182" y="9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8"/>
            <p:cNvSpPr>
              <a:spLocks noEditPoints="1"/>
            </p:cNvSpPr>
            <p:nvPr userDrawn="1"/>
          </p:nvSpPr>
          <p:spPr bwMode="invGray">
            <a:xfrm>
              <a:off x="8380413" y="4479925"/>
              <a:ext cx="257175" cy="293688"/>
            </a:xfrm>
            <a:custGeom>
              <a:avLst/>
              <a:gdLst/>
              <a:ahLst/>
              <a:cxnLst>
                <a:cxn ang="0">
                  <a:pos x="554" y="560"/>
                </a:cxn>
                <a:cxn ang="0">
                  <a:pos x="554" y="560"/>
                </a:cxn>
                <a:cxn ang="0">
                  <a:pos x="850" y="406"/>
                </a:cxn>
                <a:cxn ang="0">
                  <a:pos x="1121" y="674"/>
                </a:cxn>
                <a:cxn ang="0">
                  <a:pos x="1123" y="733"/>
                </a:cxn>
                <a:cxn ang="0">
                  <a:pos x="10" y="1398"/>
                </a:cxn>
                <a:cxn ang="0">
                  <a:pos x="583" y="1920"/>
                </a:cxn>
                <a:cxn ang="0">
                  <a:pos x="1148" y="1665"/>
                </a:cxn>
                <a:cxn ang="0">
                  <a:pos x="1174" y="1883"/>
                </a:cxn>
                <a:cxn ang="0">
                  <a:pos x="1692" y="1883"/>
                </a:cxn>
                <a:cxn ang="0">
                  <a:pos x="1656" y="1607"/>
                </a:cxn>
                <a:cxn ang="0">
                  <a:pos x="1656" y="646"/>
                </a:cxn>
                <a:cxn ang="0">
                  <a:pos x="1487" y="168"/>
                </a:cxn>
                <a:cxn ang="0">
                  <a:pos x="912" y="0"/>
                </a:cxn>
                <a:cxn ang="0">
                  <a:pos x="313" y="158"/>
                </a:cxn>
                <a:cxn ang="0">
                  <a:pos x="313" y="158"/>
                </a:cxn>
                <a:cxn ang="0">
                  <a:pos x="554" y="560"/>
                </a:cxn>
                <a:cxn ang="0">
                  <a:pos x="554" y="560"/>
                </a:cxn>
                <a:cxn ang="0">
                  <a:pos x="554" y="560"/>
                </a:cxn>
                <a:cxn ang="0">
                  <a:pos x="1050" y="1417"/>
                </a:cxn>
                <a:cxn ang="0">
                  <a:pos x="1050" y="1417"/>
                </a:cxn>
                <a:cxn ang="0">
                  <a:pos x="781" y="1570"/>
                </a:cxn>
                <a:cxn ang="0">
                  <a:pos x="507" y="1340"/>
                </a:cxn>
                <a:cxn ang="0">
                  <a:pos x="1123" y="1002"/>
                </a:cxn>
                <a:cxn ang="0">
                  <a:pos x="1123" y="1072"/>
                </a:cxn>
                <a:cxn ang="0">
                  <a:pos x="1050" y="1417"/>
                </a:cxn>
              </a:cxnLst>
              <a:rect l="0" t="0" r="r" b="b"/>
              <a:pathLst>
                <a:path w="1692" h="1920">
                  <a:moveTo>
                    <a:pt x="554" y="560"/>
                  </a:moveTo>
                  <a:lnTo>
                    <a:pt x="554" y="560"/>
                  </a:lnTo>
                  <a:cubicBezTo>
                    <a:pt x="594" y="452"/>
                    <a:pt x="703" y="406"/>
                    <a:pt x="850" y="406"/>
                  </a:cubicBezTo>
                  <a:cubicBezTo>
                    <a:pt x="1059" y="406"/>
                    <a:pt x="1119" y="552"/>
                    <a:pt x="1121" y="674"/>
                  </a:cubicBezTo>
                  <a:lnTo>
                    <a:pt x="1123" y="733"/>
                  </a:lnTo>
                  <a:cubicBezTo>
                    <a:pt x="544" y="761"/>
                    <a:pt x="0" y="869"/>
                    <a:pt x="10" y="1398"/>
                  </a:cubicBezTo>
                  <a:cubicBezTo>
                    <a:pt x="17" y="1768"/>
                    <a:pt x="353" y="1920"/>
                    <a:pt x="583" y="1920"/>
                  </a:cubicBezTo>
                  <a:cubicBezTo>
                    <a:pt x="851" y="1919"/>
                    <a:pt x="1001" y="1848"/>
                    <a:pt x="1148" y="1665"/>
                  </a:cubicBezTo>
                  <a:cubicBezTo>
                    <a:pt x="1150" y="1742"/>
                    <a:pt x="1160" y="1824"/>
                    <a:pt x="1174" y="1883"/>
                  </a:cubicBezTo>
                  <a:lnTo>
                    <a:pt x="1692" y="1883"/>
                  </a:lnTo>
                  <a:cubicBezTo>
                    <a:pt x="1663" y="1792"/>
                    <a:pt x="1656" y="1701"/>
                    <a:pt x="1656" y="1607"/>
                  </a:cubicBezTo>
                  <a:lnTo>
                    <a:pt x="1656" y="646"/>
                  </a:lnTo>
                  <a:cubicBezTo>
                    <a:pt x="1656" y="412"/>
                    <a:pt x="1612" y="282"/>
                    <a:pt x="1487" y="168"/>
                  </a:cubicBezTo>
                  <a:cubicBezTo>
                    <a:pt x="1368" y="60"/>
                    <a:pt x="1174" y="0"/>
                    <a:pt x="912" y="0"/>
                  </a:cubicBezTo>
                  <a:cubicBezTo>
                    <a:pt x="671" y="0"/>
                    <a:pt x="465" y="54"/>
                    <a:pt x="313" y="158"/>
                  </a:cubicBezTo>
                  <a:lnTo>
                    <a:pt x="313" y="158"/>
                  </a:lnTo>
                  <a:cubicBezTo>
                    <a:pt x="439" y="257"/>
                    <a:pt x="521" y="395"/>
                    <a:pt x="554" y="560"/>
                  </a:cubicBezTo>
                  <a:lnTo>
                    <a:pt x="554" y="560"/>
                  </a:lnTo>
                  <a:lnTo>
                    <a:pt x="554" y="560"/>
                  </a:lnTo>
                  <a:close/>
                  <a:moveTo>
                    <a:pt x="1050" y="1417"/>
                  </a:moveTo>
                  <a:lnTo>
                    <a:pt x="1050" y="1417"/>
                  </a:lnTo>
                  <a:cubicBezTo>
                    <a:pt x="988" y="1512"/>
                    <a:pt x="890" y="1570"/>
                    <a:pt x="781" y="1570"/>
                  </a:cubicBezTo>
                  <a:cubicBezTo>
                    <a:pt x="632" y="1570"/>
                    <a:pt x="507" y="1502"/>
                    <a:pt x="507" y="1340"/>
                  </a:cubicBezTo>
                  <a:cubicBezTo>
                    <a:pt x="507" y="1102"/>
                    <a:pt x="856" y="1017"/>
                    <a:pt x="1123" y="1002"/>
                  </a:cubicBezTo>
                  <a:lnTo>
                    <a:pt x="1123" y="1072"/>
                  </a:lnTo>
                  <a:cubicBezTo>
                    <a:pt x="1123" y="1227"/>
                    <a:pt x="1120" y="1311"/>
                    <a:pt x="1050" y="141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9"/>
            <p:cNvSpPr>
              <a:spLocks/>
            </p:cNvSpPr>
            <p:nvPr userDrawn="1"/>
          </p:nvSpPr>
          <p:spPr bwMode="invGray">
            <a:xfrm>
              <a:off x="8199438" y="4479925"/>
              <a:ext cx="263525" cy="293688"/>
            </a:xfrm>
            <a:custGeom>
              <a:avLst/>
              <a:gdLst/>
              <a:ahLst/>
              <a:cxnLst>
                <a:cxn ang="0">
                  <a:pos x="1172" y="1377"/>
                </a:cxn>
                <a:cxn ang="0">
                  <a:pos x="1172" y="1377"/>
                </a:cxn>
                <a:cxn ang="0">
                  <a:pos x="1172" y="1411"/>
                </a:cxn>
                <a:cxn ang="0">
                  <a:pos x="1173" y="1426"/>
                </a:cxn>
                <a:cxn ang="0">
                  <a:pos x="1358" y="1802"/>
                </a:cxn>
                <a:cxn ang="0">
                  <a:pos x="891" y="1920"/>
                </a:cxn>
                <a:cxn ang="0">
                  <a:pos x="0" y="978"/>
                </a:cxn>
                <a:cxn ang="0">
                  <a:pos x="924" y="0"/>
                </a:cxn>
                <a:cxn ang="0">
                  <a:pos x="1730" y="662"/>
                </a:cxn>
                <a:cxn ang="0">
                  <a:pos x="1222" y="662"/>
                </a:cxn>
                <a:cxn ang="0">
                  <a:pos x="942" y="407"/>
                </a:cxn>
                <a:cxn ang="0">
                  <a:pos x="598" y="934"/>
                </a:cxn>
                <a:cxn ang="0">
                  <a:pos x="943" y="1484"/>
                </a:cxn>
                <a:cxn ang="0">
                  <a:pos x="1172" y="1377"/>
                </a:cxn>
                <a:cxn ang="0">
                  <a:pos x="1172" y="1377"/>
                </a:cxn>
              </a:cxnLst>
              <a:rect l="0" t="0" r="r" b="b"/>
              <a:pathLst>
                <a:path w="1730" h="1920">
                  <a:moveTo>
                    <a:pt x="1172" y="1377"/>
                  </a:moveTo>
                  <a:lnTo>
                    <a:pt x="1172" y="1377"/>
                  </a:lnTo>
                  <a:cubicBezTo>
                    <a:pt x="1172" y="1389"/>
                    <a:pt x="1172" y="1399"/>
                    <a:pt x="1172" y="1411"/>
                  </a:cubicBezTo>
                  <a:cubicBezTo>
                    <a:pt x="1172" y="1416"/>
                    <a:pt x="1173" y="1421"/>
                    <a:pt x="1173" y="1426"/>
                  </a:cubicBezTo>
                  <a:cubicBezTo>
                    <a:pt x="1182" y="1615"/>
                    <a:pt x="1272" y="1733"/>
                    <a:pt x="1358" y="1802"/>
                  </a:cubicBezTo>
                  <a:cubicBezTo>
                    <a:pt x="1215" y="1885"/>
                    <a:pt x="1043" y="1920"/>
                    <a:pt x="891" y="1920"/>
                  </a:cubicBezTo>
                  <a:cubicBezTo>
                    <a:pt x="331" y="1920"/>
                    <a:pt x="0" y="1523"/>
                    <a:pt x="0" y="978"/>
                  </a:cubicBezTo>
                  <a:cubicBezTo>
                    <a:pt x="0" y="410"/>
                    <a:pt x="342" y="0"/>
                    <a:pt x="924" y="0"/>
                  </a:cubicBezTo>
                  <a:cubicBezTo>
                    <a:pt x="1346" y="0"/>
                    <a:pt x="1693" y="224"/>
                    <a:pt x="1730" y="662"/>
                  </a:cubicBezTo>
                  <a:lnTo>
                    <a:pt x="1222" y="662"/>
                  </a:lnTo>
                  <a:cubicBezTo>
                    <a:pt x="1222" y="495"/>
                    <a:pt x="1105" y="407"/>
                    <a:pt x="942" y="407"/>
                  </a:cubicBezTo>
                  <a:cubicBezTo>
                    <a:pt x="679" y="407"/>
                    <a:pt x="598" y="592"/>
                    <a:pt x="598" y="934"/>
                  </a:cubicBezTo>
                  <a:cubicBezTo>
                    <a:pt x="598" y="1281"/>
                    <a:pt x="674" y="1484"/>
                    <a:pt x="943" y="1484"/>
                  </a:cubicBezTo>
                  <a:cubicBezTo>
                    <a:pt x="1041" y="1484"/>
                    <a:pt x="1125" y="1448"/>
                    <a:pt x="1172" y="1377"/>
                  </a:cubicBezTo>
                  <a:lnTo>
                    <a:pt x="1172" y="137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984020"/>
            <a:ext cx="8229600" cy="3394107"/>
          </a:xfrm>
          <a:prstGeom prst="rect">
            <a:avLst/>
          </a:prstGeom>
        </p:spPr>
        <p:txBody>
          <a:bodyPr vert="horz" lIns="91426" tIns="45713" rIns="91426" bIns="45713"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
          <a:xfrm>
            <a:off x="457200" y="157748"/>
            <a:ext cx="8229600" cy="818515"/>
          </a:xfrm>
          <a:prstGeom prst="rect">
            <a:avLst/>
          </a:prstGeom>
        </p:spPr>
        <p:txBody>
          <a:bodyPr vert="horz" lIns="91426" tIns="45713" rIns="91426" bIns="45713" rtlCol="0" anchor="t">
            <a:noAutofit/>
          </a:body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4003291709"/>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Lst>
  <p:timing>
    <p:tnLst>
      <p:par>
        <p:cTn id="1" dur="indefinite" restart="never" nodeType="tmRoot"/>
      </p:par>
    </p:tnLst>
  </p:timing>
  <p:txStyles>
    <p:titleStyle>
      <a:lvl1pPr algn="l" defTabSz="457132"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849" indent="-342849" algn="l" defTabSz="457132"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348" indent="-285707" algn="l" defTabSz="457132"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753" indent="-228565" algn="l" defTabSz="457132"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602" marR="0" indent="-228565" algn="l" defTabSz="457132"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599960" indent="-228565" algn="l" defTabSz="457132"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222" indent="-228565" algn="l" defTabSz="457132" rtl="0" eaLnBrk="1" latinLnBrk="0" hangingPunct="1">
        <a:spcBef>
          <a:spcPct val="20000"/>
        </a:spcBef>
        <a:buFont typeface="Arial"/>
        <a:buChar char="•"/>
        <a:defRPr sz="2000" kern="1200">
          <a:solidFill>
            <a:schemeClr val="tx1"/>
          </a:solidFill>
          <a:latin typeface="+mn-lt"/>
          <a:ea typeface="+mn-ea"/>
          <a:cs typeface="+mn-cs"/>
        </a:defRPr>
      </a:lvl6pPr>
      <a:lvl7pPr marL="2971354" indent="-228565" algn="l" defTabSz="457132" rtl="0" eaLnBrk="1" latinLnBrk="0" hangingPunct="1">
        <a:spcBef>
          <a:spcPct val="20000"/>
        </a:spcBef>
        <a:buFont typeface="Arial"/>
        <a:buChar char="•"/>
        <a:defRPr sz="2000" kern="1200">
          <a:solidFill>
            <a:schemeClr val="tx1"/>
          </a:solidFill>
          <a:latin typeface="+mn-lt"/>
          <a:ea typeface="+mn-ea"/>
          <a:cs typeface="+mn-cs"/>
        </a:defRPr>
      </a:lvl7pPr>
      <a:lvl8pPr marL="3428485" indent="-228565" algn="l" defTabSz="457132" rtl="0" eaLnBrk="1" latinLnBrk="0" hangingPunct="1">
        <a:spcBef>
          <a:spcPct val="20000"/>
        </a:spcBef>
        <a:buFont typeface="Arial"/>
        <a:buChar char="•"/>
        <a:defRPr sz="2000" kern="1200">
          <a:solidFill>
            <a:schemeClr val="tx1"/>
          </a:solidFill>
          <a:latin typeface="+mn-lt"/>
          <a:ea typeface="+mn-ea"/>
          <a:cs typeface="+mn-cs"/>
        </a:defRPr>
      </a:lvl8pPr>
      <a:lvl9pPr marL="3885616" indent="-228565" algn="l" defTabSz="45713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2" rtl="0" eaLnBrk="1" latinLnBrk="0" hangingPunct="1">
        <a:defRPr sz="1800" kern="1200">
          <a:solidFill>
            <a:schemeClr val="tx1"/>
          </a:solidFill>
          <a:latin typeface="+mn-lt"/>
          <a:ea typeface="+mn-ea"/>
          <a:cs typeface="+mn-cs"/>
        </a:defRPr>
      </a:lvl1pPr>
      <a:lvl2pPr marL="457132" algn="l" defTabSz="457132" rtl="0" eaLnBrk="1" latinLnBrk="0" hangingPunct="1">
        <a:defRPr sz="1800" kern="1200">
          <a:solidFill>
            <a:schemeClr val="tx1"/>
          </a:solidFill>
          <a:latin typeface="+mn-lt"/>
          <a:ea typeface="+mn-ea"/>
          <a:cs typeface="+mn-cs"/>
        </a:defRPr>
      </a:lvl2pPr>
      <a:lvl3pPr marL="914262" algn="l" defTabSz="457132" rtl="0" eaLnBrk="1" latinLnBrk="0" hangingPunct="1">
        <a:defRPr sz="1800" kern="1200">
          <a:solidFill>
            <a:schemeClr val="tx1"/>
          </a:solidFill>
          <a:latin typeface="+mn-lt"/>
          <a:ea typeface="+mn-ea"/>
          <a:cs typeface="+mn-cs"/>
        </a:defRPr>
      </a:lvl3pPr>
      <a:lvl4pPr marL="1371394" algn="l" defTabSz="457132" rtl="0" eaLnBrk="1" latinLnBrk="0" hangingPunct="1">
        <a:defRPr sz="1800" kern="1200">
          <a:solidFill>
            <a:schemeClr val="tx1"/>
          </a:solidFill>
          <a:latin typeface="+mn-lt"/>
          <a:ea typeface="+mn-ea"/>
          <a:cs typeface="+mn-cs"/>
        </a:defRPr>
      </a:lvl4pPr>
      <a:lvl5pPr marL="1828525" algn="l" defTabSz="457132" rtl="0" eaLnBrk="1" latinLnBrk="0" hangingPunct="1">
        <a:defRPr sz="1800" kern="1200">
          <a:solidFill>
            <a:schemeClr val="tx1"/>
          </a:solidFill>
          <a:latin typeface="+mn-lt"/>
          <a:ea typeface="+mn-ea"/>
          <a:cs typeface="+mn-cs"/>
        </a:defRPr>
      </a:lvl5pPr>
      <a:lvl6pPr marL="2285657" algn="l" defTabSz="457132" rtl="0" eaLnBrk="1" latinLnBrk="0" hangingPunct="1">
        <a:defRPr sz="1800" kern="1200">
          <a:solidFill>
            <a:schemeClr val="tx1"/>
          </a:solidFill>
          <a:latin typeface="+mn-lt"/>
          <a:ea typeface="+mn-ea"/>
          <a:cs typeface="+mn-cs"/>
        </a:defRPr>
      </a:lvl6pPr>
      <a:lvl7pPr marL="2742788" algn="l" defTabSz="457132" rtl="0" eaLnBrk="1" latinLnBrk="0" hangingPunct="1">
        <a:defRPr sz="1800" kern="1200">
          <a:solidFill>
            <a:schemeClr val="tx1"/>
          </a:solidFill>
          <a:latin typeface="+mn-lt"/>
          <a:ea typeface="+mn-ea"/>
          <a:cs typeface="+mn-cs"/>
        </a:defRPr>
      </a:lvl7pPr>
      <a:lvl8pPr marL="3199919" algn="l" defTabSz="457132" rtl="0" eaLnBrk="1" latinLnBrk="0" hangingPunct="1">
        <a:defRPr sz="1800" kern="1200">
          <a:solidFill>
            <a:schemeClr val="tx1"/>
          </a:solidFill>
          <a:latin typeface="+mn-lt"/>
          <a:ea typeface="+mn-ea"/>
          <a:cs typeface="+mn-cs"/>
        </a:defRPr>
      </a:lvl8pPr>
      <a:lvl9pPr marL="3657051" algn="l" defTabSz="45713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984015"/>
            <a:ext cx="8229600" cy="3394107"/>
          </a:xfrm>
          <a:prstGeom prst="rect">
            <a:avLst/>
          </a:prstGeom>
        </p:spPr>
        <p:txBody>
          <a:bodyPr vert="horz" lIns="91426" tIns="45713" rIns="91426" bIns="45713"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
          <a:xfrm>
            <a:off x="457200" y="157743"/>
            <a:ext cx="8229600" cy="818515"/>
          </a:xfrm>
          <a:prstGeom prst="rect">
            <a:avLst/>
          </a:prstGeom>
        </p:spPr>
        <p:txBody>
          <a:bodyPr vert="horz" lIns="91426" tIns="45713" rIns="91426" bIns="45713" rtlCol="0" anchor="t">
            <a:noAutofit/>
          </a:body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2230276113"/>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Lst>
  <p:timing>
    <p:tnLst>
      <p:par>
        <p:cTn id="1" dur="indefinite" restart="never" nodeType="tmRoot"/>
      </p:par>
    </p:tnLst>
  </p:timing>
  <p:txStyles>
    <p:titleStyle>
      <a:lvl1pPr algn="l" defTabSz="457132"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849" indent="-342849" algn="l" defTabSz="457132"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348" indent="-285707" algn="l" defTabSz="457132"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753" indent="-228565" algn="l" defTabSz="457132"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602" marR="0" indent="-228565" algn="l" defTabSz="457132"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599960" indent="-228565" algn="l" defTabSz="457132"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222" indent="-228565" algn="l" defTabSz="457132" rtl="0" eaLnBrk="1" latinLnBrk="0" hangingPunct="1">
        <a:spcBef>
          <a:spcPct val="20000"/>
        </a:spcBef>
        <a:buFont typeface="Arial"/>
        <a:buChar char="•"/>
        <a:defRPr sz="2000" kern="1200">
          <a:solidFill>
            <a:schemeClr val="tx1"/>
          </a:solidFill>
          <a:latin typeface="+mn-lt"/>
          <a:ea typeface="+mn-ea"/>
          <a:cs typeface="+mn-cs"/>
        </a:defRPr>
      </a:lvl6pPr>
      <a:lvl7pPr marL="2971354" indent="-228565" algn="l" defTabSz="457132" rtl="0" eaLnBrk="1" latinLnBrk="0" hangingPunct="1">
        <a:spcBef>
          <a:spcPct val="20000"/>
        </a:spcBef>
        <a:buFont typeface="Arial"/>
        <a:buChar char="•"/>
        <a:defRPr sz="2000" kern="1200">
          <a:solidFill>
            <a:schemeClr val="tx1"/>
          </a:solidFill>
          <a:latin typeface="+mn-lt"/>
          <a:ea typeface="+mn-ea"/>
          <a:cs typeface="+mn-cs"/>
        </a:defRPr>
      </a:lvl7pPr>
      <a:lvl8pPr marL="3428485" indent="-228565" algn="l" defTabSz="457132" rtl="0" eaLnBrk="1" latinLnBrk="0" hangingPunct="1">
        <a:spcBef>
          <a:spcPct val="20000"/>
        </a:spcBef>
        <a:buFont typeface="Arial"/>
        <a:buChar char="•"/>
        <a:defRPr sz="2000" kern="1200">
          <a:solidFill>
            <a:schemeClr val="tx1"/>
          </a:solidFill>
          <a:latin typeface="+mn-lt"/>
          <a:ea typeface="+mn-ea"/>
          <a:cs typeface="+mn-cs"/>
        </a:defRPr>
      </a:lvl8pPr>
      <a:lvl9pPr marL="3885616" indent="-228565" algn="l" defTabSz="45713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2" rtl="0" eaLnBrk="1" latinLnBrk="0" hangingPunct="1">
        <a:defRPr sz="1800" kern="1200">
          <a:solidFill>
            <a:schemeClr val="tx1"/>
          </a:solidFill>
          <a:latin typeface="+mn-lt"/>
          <a:ea typeface="+mn-ea"/>
          <a:cs typeface="+mn-cs"/>
        </a:defRPr>
      </a:lvl1pPr>
      <a:lvl2pPr marL="457132" algn="l" defTabSz="457132" rtl="0" eaLnBrk="1" latinLnBrk="0" hangingPunct="1">
        <a:defRPr sz="1800" kern="1200">
          <a:solidFill>
            <a:schemeClr val="tx1"/>
          </a:solidFill>
          <a:latin typeface="+mn-lt"/>
          <a:ea typeface="+mn-ea"/>
          <a:cs typeface="+mn-cs"/>
        </a:defRPr>
      </a:lvl2pPr>
      <a:lvl3pPr marL="914262" algn="l" defTabSz="457132" rtl="0" eaLnBrk="1" latinLnBrk="0" hangingPunct="1">
        <a:defRPr sz="1800" kern="1200">
          <a:solidFill>
            <a:schemeClr val="tx1"/>
          </a:solidFill>
          <a:latin typeface="+mn-lt"/>
          <a:ea typeface="+mn-ea"/>
          <a:cs typeface="+mn-cs"/>
        </a:defRPr>
      </a:lvl3pPr>
      <a:lvl4pPr marL="1371394" algn="l" defTabSz="457132" rtl="0" eaLnBrk="1" latinLnBrk="0" hangingPunct="1">
        <a:defRPr sz="1800" kern="1200">
          <a:solidFill>
            <a:schemeClr val="tx1"/>
          </a:solidFill>
          <a:latin typeface="+mn-lt"/>
          <a:ea typeface="+mn-ea"/>
          <a:cs typeface="+mn-cs"/>
        </a:defRPr>
      </a:lvl4pPr>
      <a:lvl5pPr marL="1828525" algn="l" defTabSz="457132" rtl="0" eaLnBrk="1" latinLnBrk="0" hangingPunct="1">
        <a:defRPr sz="1800" kern="1200">
          <a:solidFill>
            <a:schemeClr val="tx1"/>
          </a:solidFill>
          <a:latin typeface="+mn-lt"/>
          <a:ea typeface="+mn-ea"/>
          <a:cs typeface="+mn-cs"/>
        </a:defRPr>
      </a:lvl5pPr>
      <a:lvl6pPr marL="2285657" algn="l" defTabSz="457132" rtl="0" eaLnBrk="1" latinLnBrk="0" hangingPunct="1">
        <a:defRPr sz="1800" kern="1200">
          <a:solidFill>
            <a:schemeClr val="tx1"/>
          </a:solidFill>
          <a:latin typeface="+mn-lt"/>
          <a:ea typeface="+mn-ea"/>
          <a:cs typeface="+mn-cs"/>
        </a:defRPr>
      </a:lvl6pPr>
      <a:lvl7pPr marL="2742788" algn="l" defTabSz="457132" rtl="0" eaLnBrk="1" latinLnBrk="0" hangingPunct="1">
        <a:defRPr sz="1800" kern="1200">
          <a:solidFill>
            <a:schemeClr val="tx1"/>
          </a:solidFill>
          <a:latin typeface="+mn-lt"/>
          <a:ea typeface="+mn-ea"/>
          <a:cs typeface="+mn-cs"/>
        </a:defRPr>
      </a:lvl7pPr>
      <a:lvl8pPr marL="3199919" algn="l" defTabSz="457132" rtl="0" eaLnBrk="1" latinLnBrk="0" hangingPunct="1">
        <a:defRPr sz="1800" kern="1200">
          <a:solidFill>
            <a:schemeClr val="tx1"/>
          </a:solidFill>
          <a:latin typeface="+mn-lt"/>
          <a:ea typeface="+mn-ea"/>
          <a:cs typeface="+mn-cs"/>
        </a:defRPr>
      </a:lvl8pPr>
      <a:lvl9pPr marL="3657051" algn="l" defTabSz="4571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27.png"/><Relationship Id="rId3" Type="http://schemas.openxmlformats.org/officeDocument/2006/relationships/image" Target="../media/image30.jpe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jpg"/><Relationship Id="rId17" Type="http://schemas.openxmlformats.org/officeDocument/2006/relationships/image" Target="../media/image42.jpeg"/><Relationship Id="rId2" Type="http://schemas.openxmlformats.org/officeDocument/2006/relationships/notesSlide" Target="../notesSlides/notesSlide13.xml"/><Relationship Id="rId16" Type="http://schemas.openxmlformats.org/officeDocument/2006/relationships/image" Target="../media/image41.png"/><Relationship Id="rId20"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6.png"/><Relationship Id="rId5" Type="http://schemas.openxmlformats.org/officeDocument/2006/relationships/image" Target="../media/image24.png"/><Relationship Id="rId15" Type="http://schemas.openxmlformats.org/officeDocument/2006/relationships/image" Target="../media/image40.png"/><Relationship Id="rId23" Type="http://schemas.openxmlformats.org/officeDocument/2006/relationships/image" Target="../media/image47.PNG"/><Relationship Id="rId10" Type="http://schemas.openxmlformats.org/officeDocument/2006/relationships/image" Target="../media/image35.png"/><Relationship Id="rId19" Type="http://schemas.openxmlformats.org/officeDocument/2006/relationships/image" Target="../media/image43.png"/><Relationship Id="rId4" Type="http://schemas.openxmlformats.org/officeDocument/2006/relationships/image" Target="../media/image31.png"/><Relationship Id="rId9" Type="http://schemas.openxmlformats.org/officeDocument/2006/relationships/image" Target="../media/image34.jpeg"/><Relationship Id="rId14" Type="http://schemas.openxmlformats.org/officeDocument/2006/relationships/image" Target="../media/image39.png"/><Relationship Id="rId22"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hyperlink" Target="http://bcove.me/gsornyww" TargetMode="Externa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13" Type="http://schemas.microsoft.com/office/2007/relationships/hdphoto" Target="../media/hdphoto3.wdp"/><Relationship Id="rId18" Type="http://schemas.openxmlformats.org/officeDocument/2006/relationships/image" Target="../media/image60.png"/><Relationship Id="rId3" Type="http://schemas.openxmlformats.org/officeDocument/2006/relationships/image" Target="../media/image22.png"/><Relationship Id="rId7" Type="http://schemas.openxmlformats.org/officeDocument/2006/relationships/image" Target="../media/image53.png"/><Relationship Id="rId12" Type="http://schemas.openxmlformats.org/officeDocument/2006/relationships/image" Target="../media/image56.png"/><Relationship Id="rId17" Type="http://schemas.microsoft.com/office/2007/relationships/hdphoto" Target="../media/hdphoto4.wdp"/><Relationship Id="rId2" Type="http://schemas.openxmlformats.org/officeDocument/2006/relationships/notesSlide" Target="../notesSlides/notesSlide16.xml"/><Relationship Id="rId16" Type="http://schemas.openxmlformats.org/officeDocument/2006/relationships/image" Target="../media/image59.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52.png"/><Relationship Id="rId15" Type="http://schemas.openxmlformats.org/officeDocument/2006/relationships/image" Target="../media/image58.png"/><Relationship Id="rId10" Type="http://schemas.openxmlformats.org/officeDocument/2006/relationships/image" Target="../media/image55.jpeg"/><Relationship Id="rId19" Type="http://schemas.openxmlformats.org/officeDocument/2006/relationships/image" Target="../media/image24.png"/><Relationship Id="rId4" Type="http://schemas.openxmlformats.org/officeDocument/2006/relationships/image" Target="../media/image51.png"/><Relationship Id="rId9" Type="http://schemas.microsoft.com/office/2007/relationships/hdphoto" Target="../media/hdphoto2.wdp"/><Relationship Id="rId1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3.png"/><Relationship Id="rId11" Type="http://schemas.openxmlformats.org/officeDocument/2006/relationships/image" Target="../media/image68.jpeg"/><Relationship Id="rId5" Type="http://schemas.openxmlformats.org/officeDocument/2006/relationships/image" Target="../media/image62.emf"/><Relationship Id="rId10" Type="http://schemas.openxmlformats.org/officeDocument/2006/relationships/image" Target="../media/image67.png"/><Relationship Id="rId4" Type="http://schemas.microsoft.com/office/2007/relationships/hdphoto" Target="../media/hdphoto5.wdp"/><Relationship Id="rId9"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online.wsj.com/articles/SB10001424053111903480904576512250915629460" TargetMode="External"/><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aberdeen.com/Aberdeen-Library/8491/AI-web-performance-management.aspx" TargetMode="Externa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33669" y="347760"/>
            <a:ext cx="8011659" cy="1102519"/>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sz="3600" b="1" smtClean="0">
                <a:solidFill>
                  <a:srgbClr val="FFFFFF"/>
                </a:solidFill>
              </a:rPr>
              <a:t>Continuous Delivery </a:t>
            </a:r>
            <a:r>
              <a:rPr sz="3600" b="1" smtClean="0">
                <a:solidFill>
                  <a:srgbClr val="FFC91C"/>
                </a:solidFill>
              </a:rPr>
              <a:t>Redefined  </a:t>
            </a:r>
            <a:endParaRPr sz="3600" b="1">
              <a:solidFill>
                <a:srgbClr val="FFFFFF"/>
              </a:solidFill>
            </a:endParaRPr>
          </a:p>
        </p:txBody>
      </p:sp>
      <p:sp>
        <p:nvSpPr>
          <p:cNvPr id="7" name="Text Placeholder 5"/>
          <p:cNvSpPr txBox="1">
            <a:spLocks/>
          </p:cNvSpPr>
          <p:nvPr/>
        </p:nvSpPr>
        <p:spPr>
          <a:xfrm>
            <a:off x="533628" y="3517170"/>
            <a:ext cx="6456116" cy="488255"/>
          </a:xfrm>
          <a:prstGeom prst="rect">
            <a:avLst/>
          </a:prstGeom>
        </p:spPr>
        <p:txBody>
          <a:bodyPr/>
          <a:lst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FFFFFF"/>
              </a:buClr>
              <a:buFont typeface="Wingdings" charset="2"/>
              <a:buNone/>
            </a:pPr>
            <a:r>
              <a:rPr lang="en-US" dirty="0" smtClean="0">
                <a:solidFill>
                  <a:srgbClr val="FFFFFF"/>
                </a:solidFill>
              </a:rPr>
              <a:t>April 2015</a:t>
            </a:r>
            <a:endParaRPr lang="en-US" dirty="0">
              <a:solidFill>
                <a:srgbClr val="FFFFFF"/>
              </a:solidFill>
            </a:endParaRPr>
          </a:p>
        </p:txBody>
      </p:sp>
      <p:sp>
        <p:nvSpPr>
          <p:cNvPr id="8" name="TextBox 7"/>
          <p:cNvSpPr txBox="1"/>
          <p:nvPr/>
        </p:nvSpPr>
        <p:spPr>
          <a:xfrm>
            <a:off x="533400" y="1937012"/>
            <a:ext cx="3558859" cy="923330"/>
          </a:xfrm>
          <a:prstGeom prst="rect">
            <a:avLst/>
          </a:prstGeom>
          <a:noFill/>
        </p:spPr>
        <p:txBody>
          <a:bodyPr wrap="none" rtlCol="0">
            <a:spAutoFit/>
          </a:bodyPr>
          <a:lstStyle/>
          <a:p>
            <a:r>
              <a:rPr lang="en-US" dirty="0" smtClean="0">
                <a:solidFill>
                  <a:srgbClr val="FFFFFF"/>
                </a:solidFill>
              </a:rPr>
              <a:t>Michael Pepe</a:t>
            </a:r>
            <a:endParaRPr lang="en-US" dirty="0">
              <a:solidFill>
                <a:srgbClr val="FFFFFF"/>
              </a:solidFill>
            </a:endParaRPr>
          </a:p>
          <a:p>
            <a:r>
              <a:rPr lang="en-US" dirty="0" smtClean="0">
                <a:solidFill>
                  <a:srgbClr val="FFFFFF"/>
                </a:solidFill>
              </a:rPr>
              <a:t>Principal Consultant, Technical Sales</a:t>
            </a:r>
          </a:p>
          <a:p>
            <a:endParaRPr lang="en-US" dirty="0">
              <a:solidFill>
                <a:srgbClr val="FFFFFF"/>
              </a:solidFill>
            </a:endParaRPr>
          </a:p>
        </p:txBody>
      </p:sp>
    </p:spTree>
    <p:extLst>
      <p:ext uri="{BB962C8B-B14F-4D97-AF65-F5344CB8AC3E}">
        <p14:creationId xmlns:p14="http://schemas.microsoft.com/office/powerpoint/2010/main" val="2738071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p:cNvSpPr/>
          <p:nvPr/>
        </p:nvSpPr>
        <p:spPr>
          <a:xfrm>
            <a:off x="7638455" y="3739284"/>
            <a:ext cx="766476" cy="147185"/>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28" name="Rectangle 227"/>
          <p:cNvSpPr/>
          <p:nvPr/>
        </p:nvSpPr>
        <p:spPr>
          <a:xfrm>
            <a:off x="5509621" y="3729993"/>
            <a:ext cx="554055" cy="124566"/>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Rectangle 11"/>
          <p:cNvSpPr/>
          <p:nvPr/>
        </p:nvSpPr>
        <p:spPr>
          <a:xfrm>
            <a:off x="3217712" y="3732561"/>
            <a:ext cx="489734" cy="106562"/>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55" name="Group 54"/>
          <p:cNvGrpSpPr/>
          <p:nvPr/>
        </p:nvGrpSpPr>
        <p:grpSpPr>
          <a:xfrm>
            <a:off x="2476166" y="3147963"/>
            <a:ext cx="2041315" cy="691160"/>
            <a:chOff x="573545" y="2774461"/>
            <a:chExt cx="8006156" cy="996706"/>
          </a:xfrm>
        </p:grpSpPr>
        <p:sp>
          <p:nvSpPr>
            <p:cNvPr id="57" name="Rectangle 56"/>
            <p:cNvSpPr/>
            <p:nvPr/>
          </p:nvSpPr>
          <p:spPr>
            <a:xfrm>
              <a:off x="3481935" y="3606098"/>
              <a:ext cx="2072651" cy="16506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58" name="Trapezoid 57"/>
            <p:cNvSpPr/>
            <p:nvPr/>
          </p:nvSpPr>
          <p:spPr>
            <a:xfrm>
              <a:off x="573545" y="2774461"/>
              <a:ext cx="8006156" cy="801077"/>
            </a:xfrm>
            <a:prstGeom prst="trapezoid">
              <a:avLst>
                <a:gd name="adj" fmla="val 63823"/>
              </a:avLst>
            </a:prstGeom>
            <a:solidFill>
              <a:srgbClr val="324D5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59" name="Group 58"/>
          <p:cNvGrpSpPr/>
          <p:nvPr/>
        </p:nvGrpSpPr>
        <p:grpSpPr>
          <a:xfrm>
            <a:off x="107250" y="3147964"/>
            <a:ext cx="2251722" cy="680279"/>
            <a:chOff x="156308" y="2774461"/>
            <a:chExt cx="8831384" cy="981014"/>
          </a:xfrm>
        </p:grpSpPr>
        <p:sp>
          <p:nvSpPr>
            <p:cNvPr id="60" name="Rectangle 59"/>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61" name="Trapezoid 60"/>
            <p:cNvSpPr/>
            <p:nvPr/>
          </p:nvSpPr>
          <p:spPr>
            <a:xfrm>
              <a:off x="573545" y="2774461"/>
              <a:ext cx="8006156" cy="801077"/>
            </a:xfrm>
            <a:prstGeom prst="trapezoid">
              <a:avLst>
                <a:gd name="adj" fmla="val 63823"/>
              </a:avLst>
            </a:prstGeom>
            <a:solidFill>
              <a:srgbClr val="324D5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2" name="Group 61"/>
          <p:cNvGrpSpPr/>
          <p:nvPr/>
        </p:nvGrpSpPr>
        <p:grpSpPr>
          <a:xfrm>
            <a:off x="7001233" y="3147958"/>
            <a:ext cx="2041315" cy="680279"/>
            <a:chOff x="573545" y="2774461"/>
            <a:chExt cx="8006156" cy="981017"/>
          </a:xfrm>
        </p:grpSpPr>
        <p:sp>
          <p:nvSpPr>
            <p:cNvPr id="63" name="Rectangle 62"/>
            <p:cNvSpPr/>
            <p:nvPr/>
          </p:nvSpPr>
          <p:spPr>
            <a:xfrm>
              <a:off x="3094981" y="3632568"/>
              <a:ext cx="3018322" cy="1229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64" name="Trapezoid 63"/>
            <p:cNvSpPr/>
            <p:nvPr/>
          </p:nvSpPr>
          <p:spPr>
            <a:xfrm>
              <a:off x="573545" y="2774461"/>
              <a:ext cx="8006156" cy="801077"/>
            </a:xfrm>
            <a:prstGeom prst="trapezoid">
              <a:avLst>
                <a:gd name="adj" fmla="val 63823"/>
              </a:avLst>
            </a:prstGeom>
            <a:solidFill>
              <a:srgbClr val="324D5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5" name="Group 64"/>
          <p:cNvGrpSpPr/>
          <p:nvPr/>
        </p:nvGrpSpPr>
        <p:grpSpPr>
          <a:xfrm>
            <a:off x="4738700" y="3147964"/>
            <a:ext cx="2041315" cy="680279"/>
            <a:chOff x="573545" y="2774461"/>
            <a:chExt cx="8006156" cy="981014"/>
          </a:xfrm>
        </p:grpSpPr>
        <p:sp>
          <p:nvSpPr>
            <p:cNvPr id="66" name="Rectangle 65"/>
            <p:cNvSpPr/>
            <p:nvPr/>
          </p:nvSpPr>
          <p:spPr>
            <a:xfrm>
              <a:off x="3509241" y="3632565"/>
              <a:ext cx="2260941" cy="122910"/>
            </a:xfrm>
            <a:prstGeom prst="rect">
              <a:avLst/>
            </a:prstGeom>
            <a:solidFill>
              <a:schemeClr val="bg2"/>
            </a:solid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67" name="Trapezoid 66"/>
            <p:cNvSpPr/>
            <p:nvPr/>
          </p:nvSpPr>
          <p:spPr>
            <a:xfrm>
              <a:off x="573545" y="2774461"/>
              <a:ext cx="8006156" cy="801077"/>
            </a:xfrm>
            <a:prstGeom prst="trapezoid">
              <a:avLst>
                <a:gd name="adj" fmla="val 63823"/>
              </a:avLst>
            </a:prstGeom>
            <a:solidFill>
              <a:srgbClr val="324D5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4" name="Group 123"/>
          <p:cNvGrpSpPr/>
          <p:nvPr/>
        </p:nvGrpSpPr>
        <p:grpSpPr>
          <a:xfrm>
            <a:off x="4417040" y="2953738"/>
            <a:ext cx="455171" cy="267059"/>
            <a:chOff x="6250264" y="2430436"/>
            <a:chExt cx="657016" cy="385486"/>
          </a:xfrm>
        </p:grpSpPr>
        <p:grpSp>
          <p:nvGrpSpPr>
            <p:cNvPr id="125" name="Group 124"/>
            <p:cNvGrpSpPr/>
            <p:nvPr/>
          </p:nvGrpSpPr>
          <p:grpSpPr>
            <a:xfrm>
              <a:off x="6250264" y="2430436"/>
              <a:ext cx="385486" cy="385486"/>
              <a:chOff x="6250264" y="2278980"/>
              <a:chExt cx="536941" cy="536941"/>
            </a:xfrm>
          </p:grpSpPr>
          <p:sp>
            <p:nvSpPr>
              <p:cNvPr id="127" name="Oval 126"/>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128" name="Straight Connector 127"/>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a:off x="6437061" y="2556187"/>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30"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131" name="Arc 130"/>
              <p:cNvSpPr/>
              <p:nvPr/>
            </p:nvSpPr>
            <p:spPr>
              <a:xfrm>
                <a:off x="6250264" y="2278980"/>
                <a:ext cx="536941" cy="536941"/>
              </a:xfrm>
              <a:prstGeom prst="arc">
                <a:avLst>
                  <a:gd name="adj1" fmla="val 3028046"/>
                  <a:gd name="adj2" fmla="val 20808006"/>
                </a:avLst>
              </a:prstGeom>
              <a:no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126" name="Rounded Rectangle 125"/>
            <p:cNvSpPr/>
            <p:nvPr/>
          </p:nvSpPr>
          <p:spPr>
            <a:xfrm>
              <a:off x="6485855" y="2598635"/>
              <a:ext cx="421425"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DELAYS  </a:t>
              </a:r>
              <a:endParaRPr lang="en-US" sz="700" dirty="0">
                <a:solidFill>
                  <a:schemeClr val="accent4"/>
                </a:solidFill>
                <a:cs typeface="Arial" pitchFamily="34" charset="0"/>
              </a:endParaRPr>
            </a:p>
          </p:txBody>
        </p:sp>
      </p:grpSp>
      <p:sp>
        <p:nvSpPr>
          <p:cNvPr id="173" name="Rectangle 172"/>
          <p:cNvSpPr/>
          <p:nvPr/>
        </p:nvSpPr>
        <p:spPr>
          <a:xfrm>
            <a:off x="1207059" y="2453226"/>
            <a:ext cx="3620428" cy="186405"/>
          </a:xfrm>
          <a:prstGeom prst="rect">
            <a:avLst/>
          </a:prstGeom>
          <a:solidFill>
            <a:schemeClr val="tx1">
              <a:lumMod val="50000"/>
            </a:schemeClr>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smtClean="0">
                <a:solidFill>
                  <a:schemeClr val="bg1">
                    <a:alpha val="85000"/>
                  </a:schemeClr>
                </a:solidFill>
                <a:cs typeface="Arial" pitchFamily="34" charset="0"/>
              </a:rPr>
              <a:t>Work </a:t>
            </a:r>
            <a:r>
              <a:rPr lang="en-US" sz="1200" b="1" spc="-70" dirty="0">
                <a:solidFill>
                  <a:schemeClr val="bg1">
                    <a:alpha val="85000"/>
                  </a:schemeClr>
                </a:solidFill>
                <a:cs typeface="Arial" pitchFamily="34" charset="0"/>
              </a:rPr>
              <a:t>Time</a:t>
            </a:r>
          </a:p>
        </p:txBody>
      </p:sp>
      <p:sp>
        <p:nvSpPr>
          <p:cNvPr id="174" name="Rectangle 173"/>
          <p:cNvSpPr/>
          <p:nvPr/>
        </p:nvSpPr>
        <p:spPr>
          <a:xfrm>
            <a:off x="1207059" y="2650347"/>
            <a:ext cx="6858173" cy="192460"/>
          </a:xfrm>
          <a:prstGeom prst="rect">
            <a:avLst/>
          </a:prstGeom>
          <a:solidFill>
            <a:schemeClr val="accent4"/>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smtClean="0">
                <a:solidFill>
                  <a:schemeClr val="bg2">
                    <a:alpha val="85000"/>
                  </a:schemeClr>
                </a:solidFill>
                <a:cs typeface="Arial" pitchFamily="34" charset="0"/>
              </a:rPr>
              <a:t>Wait Time</a:t>
            </a:r>
            <a:endParaRPr lang="en-US" sz="1200" b="1" spc="-70" dirty="0">
              <a:solidFill>
                <a:schemeClr val="bg2">
                  <a:alpha val="85000"/>
                </a:schemeClr>
              </a:solidFill>
              <a:cs typeface="Arial" pitchFamily="34" charset="0"/>
            </a:endParaRPr>
          </a:p>
        </p:txBody>
      </p:sp>
      <p:grpSp>
        <p:nvGrpSpPr>
          <p:cNvPr id="140" name="Group 139"/>
          <p:cNvGrpSpPr/>
          <p:nvPr/>
        </p:nvGrpSpPr>
        <p:grpSpPr>
          <a:xfrm>
            <a:off x="106906" y="2953738"/>
            <a:ext cx="406340" cy="267059"/>
            <a:chOff x="6250264" y="2430436"/>
            <a:chExt cx="586531" cy="385486"/>
          </a:xfrm>
        </p:grpSpPr>
        <p:grpSp>
          <p:nvGrpSpPr>
            <p:cNvPr id="141" name="Group 140"/>
            <p:cNvGrpSpPr/>
            <p:nvPr/>
          </p:nvGrpSpPr>
          <p:grpSpPr>
            <a:xfrm>
              <a:off x="6250264" y="2430436"/>
              <a:ext cx="385486" cy="385486"/>
              <a:chOff x="6250264" y="2278980"/>
              <a:chExt cx="536941" cy="536941"/>
            </a:xfrm>
          </p:grpSpPr>
          <p:sp>
            <p:nvSpPr>
              <p:cNvPr id="147" name="Arc 146"/>
              <p:cNvSpPr/>
              <p:nvPr/>
            </p:nvSpPr>
            <p:spPr>
              <a:xfrm>
                <a:off x="6250264" y="2278980"/>
                <a:ext cx="536941" cy="536941"/>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sp>
            <p:nvSpPr>
              <p:cNvPr id="143" name="Oval 142"/>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144" name="Straight Connector 143"/>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a:off x="6437061" y="2549554"/>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46"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grpSp>
        <p:sp>
          <p:nvSpPr>
            <p:cNvPr id="142" name="Rounded Rectangle 141"/>
            <p:cNvSpPr/>
            <p:nvPr/>
          </p:nvSpPr>
          <p:spPr>
            <a:xfrm>
              <a:off x="6466252" y="2615778"/>
              <a:ext cx="370543"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IDLE TIME  </a:t>
              </a:r>
              <a:endParaRPr lang="en-US" sz="700" dirty="0">
                <a:solidFill>
                  <a:schemeClr val="accent4"/>
                </a:solidFill>
                <a:cs typeface="Arial" pitchFamily="34" charset="0"/>
              </a:endParaRPr>
            </a:p>
          </p:txBody>
        </p:sp>
      </p:grpSp>
      <p:sp>
        <p:nvSpPr>
          <p:cNvPr id="167" name="Rectangle 166"/>
          <p:cNvSpPr/>
          <p:nvPr/>
        </p:nvSpPr>
        <p:spPr>
          <a:xfrm>
            <a:off x="2993797" y="2453279"/>
            <a:ext cx="447831" cy="198998"/>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168" name="Rectangle 167"/>
          <p:cNvSpPr/>
          <p:nvPr/>
        </p:nvSpPr>
        <p:spPr>
          <a:xfrm>
            <a:off x="3707446" y="2623764"/>
            <a:ext cx="873250" cy="223823"/>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169" name="Rectangle 168"/>
          <p:cNvSpPr/>
          <p:nvPr/>
        </p:nvSpPr>
        <p:spPr>
          <a:xfrm>
            <a:off x="2571145" y="2452613"/>
            <a:ext cx="426270" cy="20033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170" name="Rectangle 169"/>
          <p:cNvSpPr/>
          <p:nvPr/>
        </p:nvSpPr>
        <p:spPr>
          <a:xfrm>
            <a:off x="3045465" y="2642994"/>
            <a:ext cx="661980" cy="219866"/>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171" name="Rectangle 170"/>
          <p:cNvSpPr/>
          <p:nvPr/>
        </p:nvSpPr>
        <p:spPr>
          <a:xfrm>
            <a:off x="1965169" y="2452614"/>
            <a:ext cx="612468" cy="200329"/>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1" name="Rectangle 210"/>
          <p:cNvSpPr/>
          <p:nvPr/>
        </p:nvSpPr>
        <p:spPr>
          <a:xfrm>
            <a:off x="1207059" y="2649291"/>
            <a:ext cx="1838405" cy="207272"/>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6" name="Rectangle 215"/>
          <p:cNvSpPr/>
          <p:nvPr/>
        </p:nvSpPr>
        <p:spPr>
          <a:xfrm>
            <a:off x="3432751" y="2453226"/>
            <a:ext cx="498648" cy="186405"/>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7" name="Rectangle 216"/>
          <p:cNvSpPr/>
          <p:nvPr/>
        </p:nvSpPr>
        <p:spPr>
          <a:xfrm>
            <a:off x="4580698" y="2647312"/>
            <a:ext cx="1003194" cy="21123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8" name="Rectangle 217"/>
          <p:cNvSpPr/>
          <p:nvPr/>
        </p:nvSpPr>
        <p:spPr>
          <a:xfrm>
            <a:off x="3923487" y="2445544"/>
            <a:ext cx="434896" cy="19814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9" name="Rectangle 218"/>
          <p:cNvSpPr/>
          <p:nvPr/>
        </p:nvSpPr>
        <p:spPr>
          <a:xfrm>
            <a:off x="5581127" y="2647312"/>
            <a:ext cx="1476843" cy="21123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22" name="Rectangle 221"/>
          <p:cNvSpPr/>
          <p:nvPr/>
        </p:nvSpPr>
        <p:spPr>
          <a:xfrm>
            <a:off x="4355196" y="2445544"/>
            <a:ext cx="489838" cy="19814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23" name="Rectangle 222"/>
          <p:cNvSpPr/>
          <p:nvPr/>
        </p:nvSpPr>
        <p:spPr>
          <a:xfrm>
            <a:off x="7050205" y="2647312"/>
            <a:ext cx="1015028" cy="21123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grpSp>
        <p:nvGrpSpPr>
          <p:cNvPr id="296" name="Group 295"/>
          <p:cNvGrpSpPr/>
          <p:nvPr/>
        </p:nvGrpSpPr>
        <p:grpSpPr>
          <a:xfrm>
            <a:off x="2208913" y="2953738"/>
            <a:ext cx="455171" cy="267059"/>
            <a:chOff x="6250264" y="2430436"/>
            <a:chExt cx="657016" cy="385486"/>
          </a:xfrm>
        </p:grpSpPr>
        <p:grpSp>
          <p:nvGrpSpPr>
            <p:cNvPr id="297" name="Group 296"/>
            <p:cNvGrpSpPr/>
            <p:nvPr/>
          </p:nvGrpSpPr>
          <p:grpSpPr>
            <a:xfrm>
              <a:off x="6250264" y="2430436"/>
              <a:ext cx="385486" cy="385486"/>
              <a:chOff x="6250264" y="2278980"/>
              <a:chExt cx="536941" cy="536941"/>
            </a:xfrm>
          </p:grpSpPr>
          <p:sp>
            <p:nvSpPr>
              <p:cNvPr id="299" name="Oval 298"/>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300" name="Straight Connector 299"/>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H="1">
                <a:off x="6437061" y="2556187"/>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02"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303" name="Arc 302"/>
              <p:cNvSpPr/>
              <p:nvPr/>
            </p:nvSpPr>
            <p:spPr>
              <a:xfrm>
                <a:off x="6250264" y="2278980"/>
                <a:ext cx="536941" cy="536941"/>
              </a:xfrm>
              <a:prstGeom prst="arc">
                <a:avLst>
                  <a:gd name="adj1" fmla="val 3028046"/>
                  <a:gd name="adj2" fmla="val 20808006"/>
                </a:avLst>
              </a:prstGeom>
              <a:no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298" name="Rounded Rectangle 297"/>
            <p:cNvSpPr/>
            <p:nvPr/>
          </p:nvSpPr>
          <p:spPr>
            <a:xfrm>
              <a:off x="6485855" y="2598635"/>
              <a:ext cx="421425"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DELAYS  </a:t>
              </a:r>
              <a:endParaRPr lang="en-US" sz="700" dirty="0">
                <a:solidFill>
                  <a:schemeClr val="accent4"/>
                </a:solidFill>
                <a:cs typeface="Arial" pitchFamily="34" charset="0"/>
              </a:endParaRPr>
            </a:p>
          </p:txBody>
        </p:sp>
      </p:grpSp>
      <p:grpSp>
        <p:nvGrpSpPr>
          <p:cNvPr id="304" name="Group 303"/>
          <p:cNvGrpSpPr/>
          <p:nvPr/>
        </p:nvGrpSpPr>
        <p:grpSpPr>
          <a:xfrm>
            <a:off x="6700777" y="2956119"/>
            <a:ext cx="455171" cy="267059"/>
            <a:chOff x="6250264" y="2430436"/>
            <a:chExt cx="657016" cy="385486"/>
          </a:xfrm>
        </p:grpSpPr>
        <p:grpSp>
          <p:nvGrpSpPr>
            <p:cNvPr id="305" name="Group 304"/>
            <p:cNvGrpSpPr/>
            <p:nvPr/>
          </p:nvGrpSpPr>
          <p:grpSpPr>
            <a:xfrm>
              <a:off x="6250264" y="2430436"/>
              <a:ext cx="385486" cy="385486"/>
              <a:chOff x="6250264" y="2278980"/>
              <a:chExt cx="536941" cy="536941"/>
            </a:xfrm>
          </p:grpSpPr>
          <p:sp>
            <p:nvSpPr>
              <p:cNvPr id="307" name="Oval 306"/>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308" name="Straight Connector 307"/>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flipH="1">
                <a:off x="6437061" y="2556187"/>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10"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311" name="Arc 310"/>
              <p:cNvSpPr/>
              <p:nvPr/>
            </p:nvSpPr>
            <p:spPr>
              <a:xfrm>
                <a:off x="6250264" y="2278980"/>
                <a:ext cx="536941" cy="536941"/>
              </a:xfrm>
              <a:prstGeom prst="arc">
                <a:avLst>
                  <a:gd name="adj1" fmla="val 3028046"/>
                  <a:gd name="adj2" fmla="val 20808006"/>
                </a:avLst>
              </a:prstGeom>
              <a:no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306" name="Rounded Rectangle 305"/>
            <p:cNvSpPr/>
            <p:nvPr/>
          </p:nvSpPr>
          <p:spPr>
            <a:xfrm>
              <a:off x="6485855" y="2598635"/>
              <a:ext cx="421425"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DELAYS  </a:t>
              </a:r>
              <a:endParaRPr lang="en-US" sz="700" dirty="0">
                <a:solidFill>
                  <a:schemeClr val="accent4"/>
                </a:solidFill>
                <a:cs typeface="Arial" pitchFamily="34" charset="0"/>
              </a:endParaRPr>
            </a:p>
          </p:txBody>
        </p:sp>
      </p:grpSp>
      <p:grpSp>
        <p:nvGrpSpPr>
          <p:cNvPr id="48" name="Group 47"/>
          <p:cNvGrpSpPr/>
          <p:nvPr/>
        </p:nvGrpSpPr>
        <p:grpSpPr>
          <a:xfrm>
            <a:off x="-86130" y="3139069"/>
            <a:ext cx="2858165" cy="960887"/>
            <a:chOff x="-144186" y="3183321"/>
            <a:chExt cx="2858165" cy="960887"/>
          </a:xfrm>
        </p:grpSpPr>
        <p:sp>
          <p:nvSpPr>
            <p:cNvPr id="313" name="Arc 312"/>
            <p:cNvSpPr/>
            <p:nvPr/>
          </p:nvSpPr>
          <p:spPr>
            <a:xfrm>
              <a:off x="-144186" y="3183321"/>
              <a:ext cx="2847172" cy="913218"/>
            </a:xfrm>
            <a:prstGeom prst="arc">
              <a:avLst>
                <a:gd name="adj1" fmla="val 21333668"/>
                <a:gd name="adj2" fmla="val 1594588"/>
              </a:avLst>
            </a:prstGeom>
            <a:ln w="19050">
              <a:solidFill>
                <a:schemeClr val="accent4"/>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4" name="Group 313"/>
            <p:cNvGrpSpPr/>
            <p:nvPr/>
          </p:nvGrpSpPr>
          <p:grpSpPr>
            <a:xfrm>
              <a:off x="2178107" y="3875285"/>
              <a:ext cx="535872" cy="268923"/>
              <a:chOff x="2204948" y="3872489"/>
              <a:chExt cx="535872" cy="268923"/>
            </a:xfrm>
          </p:grpSpPr>
          <p:sp>
            <p:nvSpPr>
              <p:cNvPr id="315" name="Arc 314"/>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16" name="Oval 315"/>
              <p:cNvSpPr/>
              <p:nvPr/>
            </p:nvSpPr>
            <p:spPr>
              <a:xfrm flipV="1">
                <a:off x="2327960" y="3995501"/>
                <a:ext cx="22898" cy="22898"/>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317" name="Straight Connector 316"/>
              <p:cNvCxnSpPr/>
              <p:nvPr/>
            </p:nvCxnSpPr>
            <p:spPr>
              <a:xfrm>
                <a:off x="2339409" y="3955183"/>
                <a:ext cx="0" cy="45579"/>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flipH="1">
                <a:off x="2300885" y="4015792"/>
                <a:ext cx="32137" cy="32776"/>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19"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320" name="Rounded Rectangle 319"/>
              <p:cNvSpPr/>
              <p:nvPr/>
            </p:nvSpPr>
            <p:spPr>
              <a:xfrm>
                <a:off x="2352240" y="3995782"/>
                <a:ext cx="388580" cy="109639"/>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RE-WORK  </a:t>
                </a:r>
                <a:endParaRPr lang="en-US" sz="700" dirty="0">
                  <a:solidFill>
                    <a:schemeClr val="accent4"/>
                  </a:solidFill>
                  <a:cs typeface="Arial" pitchFamily="34" charset="0"/>
                </a:endParaRPr>
              </a:p>
            </p:txBody>
          </p:sp>
        </p:grpSp>
      </p:grpSp>
      <p:grpSp>
        <p:nvGrpSpPr>
          <p:cNvPr id="321" name="Group 320"/>
          <p:cNvGrpSpPr/>
          <p:nvPr/>
        </p:nvGrpSpPr>
        <p:grpSpPr>
          <a:xfrm>
            <a:off x="2174800" y="3139069"/>
            <a:ext cx="2858165" cy="960887"/>
            <a:chOff x="-144186" y="3183321"/>
            <a:chExt cx="2858165" cy="960887"/>
          </a:xfrm>
        </p:grpSpPr>
        <p:sp>
          <p:nvSpPr>
            <p:cNvPr id="322" name="Arc 321"/>
            <p:cNvSpPr/>
            <p:nvPr/>
          </p:nvSpPr>
          <p:spPr>
            <a:xfrm>
              <a:off x="-144186" y="3183321"/>
              <a:ext cx="2847172" cy="913218"/>
            </a:xfrm>
            <a:prstGeom prst="arc">
              <a:avLst>
                <a:gd name="adj1" fmla="val 21333668"/>
                <a:gd name="adj2" fmla="val 1594615"/>
              </a:avLst>
            </a:prstGeom>
            <a:ln w="19050">
              <a:solidFill>
                <a:schemeClr val="accent4"/>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3" name="Group 322"/>
            <p:cNvGrpSpPr/>
            <p:nvPr/>
          </p:nvGrpSpPr>
          <p:grpSpPr>
            <a:xfrm>
              <a:off x="2178107" y="3875285"/>
              <a:ext cx="535872" cy="268923"/>
              <a:chOff x="2204948" y="3872489"/>
              <a:chExt cx="535872" cy="268923"/>
            </a:xfrm>
          </p:grpSpPr>
          <p:sp>
            <p:nvSpPr>
              <p:cNvPr id="324" name="Arc 323"/>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25" name="Oval 324"/>
              <p:cNvSpPr/>
              <p:nvPr/>
            </p:nvSpPr>
            <p:spPr>
              <a:xfrm flipV="1">
                <a:off x="2327960" y="3995501"/>
                <a:ext cx="22898" cy="22898"/>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326" name="Straight Connector 325"/>
              <p:cNvCxnSpPr/>
              <p:nvPr/>
            </p:nvCxnSpPr>
            <p:spPr>
              <a:xfrm>
                <a:off x="2339409" y="3955183"/>
                <a:ext cx="0" cy="45579"/>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flipH="1">
                <a:off x="2300885" y="4015792"/>
                <a:ext cx="32137" cy="32776"/>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28"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329" name="Rounded Rectangle 328"/>
              <p:cNvSpPr/>
              <p:nvPr/>
            </p:nvSpPr>
            <p:spPr>
              <a:xfrm>
                <a:off x="2352240" y="3995782"/>
                <a:ext cx="388580" cy="109639"/>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RE-WORK  </a:t>
                </a:r>
                <a:endParaRPr lang="en-US" sz="700" dirty="0">
                  <a:solidFill>
                    <a:schemeClr val="accent4"/>
                  </a:solidFill>
                  <a:cs typeface="Arial" pitchFamily="34" charset="0"/>
                </a:endParaRPr>
              </a:p>
            </p:txBody>
          </p:sp>
        </p:grpSp>
      </p:grpSp>
      <p:grpSp>
        <p:nvGrpSpPr>
          <p:cNvPr id="330" name="Group 329"/>
          <p:cNvGrpSpPr/>
          <p:nvPr/>
        </p:nvGrpSpPr>
        <p:grpSpPr>
          <a:xfrm>
            <a:off x="4452164" y="3139069"/>
            <a:ext cx="2858165" cy="960887"/>
            <a:chOff x="-144186" y="3183321"/>
            <a:chExt cx="2858165" cy="960887"/>
          </a:xfrm>
        </p:grpSpPr>
        <p:sp>
          <p:nvSpPr>
            <p:cNvPr id="331" name="Arc 330"/>
            <p:cNvSpPr/>
            <p:nvPr/>
          </p:nvSpPr>
          <p:spPr>
            <a:xfrm>
              <a:off x="-144186" y="3183321"/>
              <a:ext cx="2847172" cy="913218"/>
            </a:xfrm>
            <a:prstGeom prst="arc">
              <a:avLst>
                <a:gd name="adj1" fmla="val 21333668"/>
                <a:gd name="adj2" fmla="val 1581168"/>
              </a:avLst>
            </a:prstGeom>
            <a:ln w="19050">
              <a:solidFill>
                <a:schemeClr val="accent4"/>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32" name="Group 331"/>
            <p:cNvGrpSpPr/>
            <p:nvPr/>
          </p:nvGrpSpPr>
          <p:grpSpPr>
            <a:xfrm>
              <a:off x="2178107" y="3875285"/>
              <a:ext cx="535872" cy="268923"/>
              <a:chOff x="2204948" y="3872489"/>
              <a:chExt cx="535872" cy="268923"/>
            </a:xfrm>
          </p:grpSpPr>
          <p:sp>
            <p:nvSpPr>
              <p:cNvPr id="333" name="Arc 332"/>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34" name="Oval 333"/>
              <p:cNvSpPr/>
              <p:nvPr/>
            </p:nvSpPr>
            <p:spPr>
              <a:xfrm flipV="1">
                <a:off x="2327960" y="3995501"/>
                <a:ext cx="22898" cy="22898"/>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335" name="Straight Connector 334"/>
              <p:cNvCxnSpPr/>
              <p:nvPr/>
            </p:nvCxnSpPr>
            <p:spPr>
              <a:xfrm>
                <a:off x="2339409" y="3955183"/>
                <a:ext cx="0" cy="45579"/>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2300885" y="4015792"/>
                <a:ext cx="32137" cy="32776"/>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37"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338" name="Rounded Rectangle 337"/>
              <p:cNvSpPr/>
              <p:nvPr/>
            </p:nvSpPr>
            <p:spPr>
              <a:xfrm>
                <a:off x="2352240" y="3995782"/>
                <a:ext cx="388580" cy="109639"/>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RE-WORK  </a:t>
                </a:r>
                <a:endParaRPr lang="en-US" sz="700" dirty="0">
                  <a:solidFill>
                    <a:schemeClr val="accent4"/>
                  </a:solidFill>
                  <a:cs typeface="Arial" pitchFamily="34" charset="0"/>
                </a:endParaRPr>
              </a:p>
            </p:txBody>
          </p:sp>
        </p:grpSp>
      </p:grpSp>
      <p:sp>
        <p:nvSpPr>
          <p:cNvPr id="360" name="Rectangle 359"/>
          <p:cNvSpPr/>
          <p:nvPr/>
        </p:nvSpPr>
        <p:spPr>
          <a:xfrm>
            <a:off x="1555356" y="4393105"/>
            <a:ext cx="6121558" cy="278991"/>
          </a:xfrm>
          <a:prstGeom prst="rect">
            <a:avLst/>
          </a:prstGeom>
          <a:solidFill>
            <a:srgbClr val="22343A"/>
          </a:solidFill>
          <a:ln>
            <a:solidFill>
              <a:schemeClr val="accent4"/>
            </a:solidFill>
          </a:ln>
        </p:spPr>
        <p:txBody>
          <a:bodyPr wrap="square" tIns="91440" anchor="ctr" anchorCtr="0">
            <a:noAutofit/>
          </a:bodyPr>
          <a:lstStyle/>
          <a:p>
            <a:pPr algn="ctr" defTabSz="914400">
              <a:lnSpc>
                <a:spcPct val="80000"/>
              </a:lnSpc>
              <a:buClr>
                <a:srgbClr val="FFFFFF"/>
              </a:buClr>
            </a:pPr>
            <a:r>
              <a:rPr lang="en-US" sz="1600" kern="0" smtClean="0">
                <a:solidFill>
                  <a:schemeClr val="accent4"/>
                </a:solidFill>
                <a:cs typeface="Arial Unicode MS" pitchFamily="34" charset="-128"/>
              </a:rPr>
              <a:t>TOOLING FOR HIGHLY AUTOMATED, END-TO-END SOFTWARE PIPELINE</a:t>
            </a:r>
            <a:endParaRPr lang="en-US" sz="1600" kern="0" dirty="0">
              <a:solidFill>
                <a:schemeClr val="accent4"/>
              </a:solidFill>
              <a:cs typeface="Arial Unicode MS" pitchFamily="34" charset="-128"/>
            </a:endParaRPr>
          </a:p>
        </p:txBody>
      </p:sp>
      <p:grpSp>
        <p:nvGrpSpPr>
          <p:cNvPr id="355" name="Group 354"/>
          <p:cNvGrpSpPr/>
          <p:nvPr/>
        </p:nvGrpSpPr>
        <p:grpSpPr>
          <a:xfrm>
            <a:off x="7352882" y="3185321"/>
            <a:ext cx="796878" cy="122383"/>
            <a:chOff x="5832095" y="3227901"/>
            <a:chExt cx="796878" cy="122383"/>
          </a:xfrm>
        </p:grpSpPr>
        <p:pic>
          <p:nvPicPr>
            <p:cNvPr id="356" name="Picture 355"/>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357" name="Rounded Rectangle 356"/>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PROVISION</a:t>
              </a:r>
              <a:endParaRPr lang="en-US" sz="1000" dirty="0">
                <a:solidFill>
                  <a:schemeClr val="bg1"/>
                </a:solidFill>
                <a:cs typeface="Arial" pitchFamily="34" charset="0"/>
              </a:endParaRPr>
            </a:p>
          </p:txBody>
        </p:sp>
      </p:grpSp>
      <p:grpSp>
        <p:nvGrpSpPr>
          <p:cNvPr id="7" name="Group 6"/>
          <p:cNvGrpSpPr/>
          <p:nvPr/>
        </p:nvGrpSpPr>
        <p:grpSpPr>
          <a:xfrm>
            <a:off x="665198" y="3185320"/>
            <a:ext cx="328595" cy="122384"/>
            <a:chOff x="601600" y="3227900"/>
            <a:chExt cx="328595" cy="122384"/>
          </a:xfrm>
        </p:grpSpPr>
        <p:pic>
          <p:nvPicPr>
            <p:cNvPr id="232" name="Picture 231"/>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601600" y="3227900"/>
              <a:ext cx="121961" cy="122384"/>
            </a:xfrm>
            <a:prstGeom prst="rect">
              <a:avLst/>
            </a:prstGeom>
          </p:spPr>
        </p:pic>
        <p:sp>
          <p:nvSpPr>
            <p:cNvPr id="233" name="Rounded Rectangle 232"/>
            <p:cNvSpPr/>
            <p:nvPr/>
          </p:nvSpPr>
          <p:spPr>
            <a:xfrm>
              <a:off x="739936"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IDE</a:t>
              </a:r>
              <a:endParaRPr lang="en-US" sz="1000" dirty="0">
                <a:solidFill>
                  <a:schemeClr val="bg1"/>
                </a:solidFill>
                <a:cs typeface="Arial" pitchFamily="34" charset="0"/>
              </a:endParaRPr>
            </a:p>
          </p:txBody>
        </p:sp>
      </p:grpSp>
      <p:grpSp>
        <p:nvGrpSpPr>
          <p:cNvPr id="8" name="Group 7"/>
          <p:cNvGrpSpPr/>
          <p:nvPr/>
        </p:nvGrpSpPr>
        <p:grpSpPr>
          <a:xfrm>
            <a:off x="1050383" y="3179520"/>
            <a:ext cx="412635" cy="133984"/>
            <a:chOff x="986785" y="3227901"/>
            <a:chExt cx="412635" cy="133984"/>
          </a:xfrm>
        </p:grpSpPr>
        <p:pic>
          <p:nvPicPr>
            <p:cNvPr id="234" name="Picture 233"/>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986785" y="3227901"/>
              <a:ext cx="121961" cy="122383"/>
            </a:xfrm>
            <a:prstGeom prst="rect">
              <a:avLst/>
            </a:prstGeom>
          </p:spPr>
        </p:pic>
        <p:sp>
          <p:nvSpPr>
            <p:cNvPr id="235" name="Rounded Rectangle 234"/>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SCM</a:t>
              </a:r>
              <a:endParaRPr lang="en-US" sz="1000" dirty="0">
                <a:solidFill>
                  <a:schemeClr val="bg1"/>
                </a:solidFill>
                <a:cs typeface="Arial" pitchFamily="34" charset="0"/>
              </a:endParaRPr>
            </a:p>
          </p:txBody>
        </p:sp>
      </p:grpSp>
      <p:grpSp>
        <p:nvGrpSpPr>
          <p:cNvPr id="9" name="Group 8"/>
          <p:cNvGrpSpPr/>
          <p:nvPr/>
        </p:nvGrpSpPr>
        <p:grpSpPr>
          <a:xfrm>
            <a:off x="1495856" y="3185321"/>
            <a:ext cx="288880" cy="122383"/>
            <a:chOff x="1432258" y="3227901"/>
            <a:chExt cx="288880" cy="122383"/>
          </a:xfrm>
        </p:grpSpPr>
        <p:pic>
          <p:nvPicPr>
            <p:cNvPr id="236" name="Picture 235"/>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1432258" y="3227901"/>
              <a:ext cx="121961" cy="122383"/>
            </a:xfrm>
            <a:prstGeom prst="rect">
              <a:avLst/>
            </a:prstGeom>
          </p:spPr>
        </p:pic>
        <p:sp>
          <p:nvSpPr>
            <p:cNvPr id="238" name="Rounded Rectangle 237"/>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CI</a:t>
              </a:r>
              <a:endParaRPr lang="en-US" sz="1000" dirty="0">
                <a:solidFill>
                  <a:schemeClr val="bg1"/>
                </a:solidFill>
                <a:cs typeface="Arial" pitchFamily="34" charset="0"/>
              </a:endParaRPr>
            </a:p>
          </p:txBody>
        </p:sp>
      </p:grpSp>
      <p:grpSp>
        <p:nvGrpSpPr>
          <p:cNvPr id="10" name="Group 9"/>
          <p:cNvGrpSpPr/>
          <p:nvPr/>
        </p:nvGrpSpPr>
        <p:grpSpPr>
          <a:xfrm>
            <a:off x="3746172" y="3178066"/>
            <a:ext cx="433732" cy="136893"/>
            <a:chOff x="2863104" y="3227901"/>
            <a:chExt cx="433732" cy="136893"/>
          </a:xfrm>
        </p:grpSpPr>
        <p:pic>
          <p:nvPicPr>
            <p:cNvPr id="255" name="Picture 254"/>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2863104" y="3227901"/>
              <a:ext cx="121961" cy="122383"/>
            </a:xfrm>
            <a:prstGeom prst="rect">
              <a:avLst/>
            </a:prstGeom>
          </p:spPr>
        </p:pic>
        <p:sp>
          <p:nvSpPr>
            <p:cNvPr id="256" name="Rounded Rectangle 255"/>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TEST</a:t>
              </a:r>
              <a:endParaRPr lang="en-US" sz="1000" dirty="0">
                <a:solidFill>
                  <a:schemeClr val="bg1"/>
                </a:solidFill>
                <a:cs typeface="Arial" pitchFamily="34" charset="0"/>
              </a:endParaRPr>
            </a:p>
          </p:txBody>
        </p:sp>
      </p:grpSp>
      <p:grpSp>
        <p:nvGrpSpPr>
          <p:cNvPr id="14" name="Group 13"/>
          <p:cNvGrpSpPr/>
          <p:nvPr/>
        </p:nvGrpSpPr>
        <p:grpSpPr>
          <a:xfrm>
            <a:off x="2873652" y="3185321"/>
            <a:ext cx="779009" cy="122383"/>
            <a:chOff x="3318988" y="3227901"/>
            <a:chExt cx="779009" cy="122383"/>
          </a:xfrm>
        </p:grpSpPr>
        <p:pic>
          <p:nvPicPr>
            <p:cNvPr id="258" name="Picture 257"/>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3318988" y="3227901"/>
              <a:ext cx="121961" cy="122383"/>
            </a:xfrm>
            <a:prstGeom prst="rect">
              <a:avLst/>
            </a:prstGeom>
          </p:spPr>
        </p:pic>
        <p:sp>
          <p:nvSpPr>
            <p:cNvPr id="259" name="Rounded Rectangle 258"/>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CONTAINER</a:t>
              </a:r>
              <a:endParaRPr lang="en-US" sz="1000" dirty="0">
                <a:solidFill>
                  <a:schemeClr val="bg1"/>
                </a:solidFill>
                <a:cs typeface="Arial" pitchFamily="34" charset="0"/>
              </a:endParaRPr>
            </a:p>
          </p:txBody>
        </p:sp>
      </p:grpSp>
      <p:grpSp>
        <p:nvGrpSpPr>
          <p:cNvPr id="15" name="Group 14"/>
          <p:cNvGrpSpPr/>
          <p:nvPr/>
        </p:nvGrpSpPr>
        <p:grpSpPr>
          <a:xfrm>
            <a:off x="5154526" y="3185321"/>
            <a:ext cx="575532" cy="122383"/>
            <a:chOff x="5175432" y="3227901"/>
            <a:chExt cx="575532" cy="122383"/>
          </a:xfrm>
        </p:grpSpPr>
        <p:pic>
          <p:nvPicPr>
            <p:cNvPr id="250" name="Picture 249"/>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5175432" y="3227901"/>
              <a:ext cx="121961" cy="122383"/>
            </a:xfrm>
            <a:prstGeom prst="rect">
              <a:avLst/>
            </a:prstGeom>
          </p:spPr>
        </p:pic>
        <p:sp>
          <p:nvSpPr>
            <p:cNvPr id="251" name="Rounded Rectangle 250"/>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CONFIG</a:t>
              </a:r>
              <a:endParaRPr lang="en-US" sz="1000" dirty="0">
                <a:solidFill>
                  <a:schemeClr val="bg1"/>
                </a:solidFill>
                <a:cs typeface="Arial" pitchFamily="34" charset="0"/>
              </a:endParaRPr>
            </a:p>
          </p:txBody>
        </p:sp>
      </p:grpSp>
      <p:grpSp>
        <p:nvGrpSpPr>
          <p:cNvPr id="16" name="Group 15"/>
          <p:cNvGrpSpPr/>
          <p:nvPr/>
        </p:nvGrpSpPr>
        <p:grpSpPr>
          <a:xfrm>
            <a:off x="5811189" y="3185321"/>
            <a:ext cx="558141" cy="122383"/>
            <a:chOff x="5832095" y="3227901"/>
            <a:chExt cx="558141" cy="122383"/>
          </a:xfrm>
        </p:grpSpPr>
        <p:pic>
          <p:nvPicPr>
            <p:cNvPr id="261" name="Picture 260"/>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262" name="Rounded Rectangle 261"/>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CLOUD</a:t>
              </a:r>
              <a:endParaRPr lang="en-US" sz="1000" dirty="0">
                <a:solidFill>
                  <a:schemeClr val="bg1"/>
                </a:solidFill>
                <a:cs typeface="Arial" pitchFamily="34" charset="0"/>
              </a:endParaRPr>
            </a:p>
          </p:txBody>
        </p:sp>
      </p:grpSp>
      <p:grpSp>
        <p:nvGrpSpPr>
          <p:cNvPr id="369" name="Group 368"/>
          <p:cNvGrpSpPr/>
          <p:nvPr/>
        </p:nvGrpSpPr>
        <p:grpSpPr>
          <a:xfrm>
            <a:off x="2790031" y="742387"/>
            <a:ext cx="1106426" cy="727271"/>
            <a:chOff x="5279743" y="809622"/>
            <a:chExt cx="1106426" cy="727271"/>
          </a:xfrm>
        </p:grpSpPr>
        <p:sp>
          <p:nvSpPr>
            <p:cNvPr id="370" name="Pentagon 369"/>
            <p:cNvSpPr/>
            <p:nvPr/>
          </p:nvSpPr>
          <p:spPr>
            <a:xfrm rot="5400000">
              <a:off x="5472215" y="622939"/>
              <a:ext cx="727271"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371" name="Rectangle 370"/>
            <p:cNvSpPr/>
            <p:nvPr/>
          </p:nvSpPr>
          <p:spPr>
            <a:xfrm>
              <a:off x="5279743" y="897444"/>
              <a:ext cx="1100637" cy="561087"/>
            </a:xfrm>
            <a:prstGeom prst="rect">
              <a:avLst/>
            </a:prstGeom>
            <a:noFill/>
            <a:ln w="38100" cap="flat" cmpd="sng" algn="ctr">
              <a:noFill/>
              <a:prstDash val="solid"/>
            </a:ln>
            <a:effectLst/>
          </p:spPr>
          <p:txBody>
            <a:bodyPr vert="horz" lIns="45720" tIns="91440" rIns="45720" bIns="91440" rtlCol="0" anchor="t"/>
            <a:lstStyle/>
            <a:p>
              <a:pPr lvl="0" algn="ctr" defTabSz="400050">
                <a:lnSpc>
                  <a:spcPct val="80000"/>
                </a:lnSpc>
                <a:spcBef>
                  <a:spcPct val="0"/>
                </a:spcBef>
                <a:defRPr/>
              </a:pPr>
              <a:r>
                <a:rPr lang="en-US" sz="1200" kern="0" dirty="0">
                  <a:solidFill>
                    <a:schemeClr val="bg1"/>
                  </a:solidFill>
                  <a:cs typeface="Arial Unicode MS" pitchFamily="34" charset="-128"/>
                </a:rPr>
                <a:t>Manual  </a:t>
              </a:r>
            </a:p>
            <a:p>
              <a:pPr lvl="0" algn="ctr" defTabSz="400050">
                <a:lnSpc>
                  <a:spcPct val="80000"/>
                </a:lnSpc>
                <a:spcBef>
                  <a:spcPct val="0"/>
                </a:spcBef>
                <a:defRPr/>
              </a:pPr>
              <a:r>
                <a:rPr lang="en-US" sz="1200" kern="0" dirty="0">
                  <a:solidFill>
                    <a:schemeClr val="bg1"/>
                  </a:solidFill>
                  <a:cs typeface="Arial Unicode MS" pitchFamily="34" charset="-128"/>
                </a:rPr>
                <a:t>Testing</a:t>
              </a:r>
            </a:p>
          </p:txBody>
        </p:sp>
      </p:grpSp>
      <p:grpSp>
        <p:nvGrpSpPr>
          <p:cNvPr id="372" name="Group 371"/>
          <p:cNvGrpSpPr/>
          <p:nvPr/>
        </p:nvGrpSpPr>
        <p:grpSpPr>
          <a:xfrm>
            <a:off x="6550458" y="742388"/>
            <a:ext cx="1100637" cy="724457"/>
            <a:chOff x="6539550" y="809623"/>
            <a:chExt cx="1100637" cy="724457"/>
          </a:xfrm>
        </p:grpSpPr>
        <p:sp>
          <p:nvSpPr>
            <p:cNvPr id="373" name="Pentagon 372"/>
            <p:cNvSpPr/>
            <p:nvPr/>
          </p:nvSpPr>
          <p:spPr>
            <a:xfrm rot="5400000">
              <a:off x="6727640" y="621533"/>
              <a:ext cx="724457"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374" name="Rectangle 373"/>
            <p:cNvSpPr/>
            <p:nvPr/>
          </p:nvSpPr>
          <p:spPr>
            <a:xfrm>
              <a:off x="6691178" y="883387"/>
              <a:ext cx="825427" cy="561087"/>
            </a:xfrm>
            <a:prstGeom prst="rect">
              <a:avLst/>
            </a:prstGeom>
            <a:noFill/>
            <a:ln w="38100" cap="flat" cmpd="sng" algn="ctr">
              <a:noFill/>
              <a:prstDash val="solid"/>
            </a:ln>
            <a:effectLst/>
          </p:spPr>
          <p:txBody>
            <a:bodyPr vert="horz" lIns="45720" tIns="91440" rIns="45720" bIns="91440" rtlCol="0" anchor="t"/>
            <a:lstStyle/>
            <a:p>
              <a:pPr marL="0" marR="0" lvl="0" indent="0" algn="ctr" defTabSz="400050" eaLnBrk="1" fontAlgn="auto" latinLnBrk="0" hangingPunct="1">
                <a:lnSpc>
                  <a:spcPct val="80000"/>
                </a:lnSpc>
                <a:spcBef>
                  <a:spcPct val="0"/>
                </a:spcBef>
                <a:buClrTx/>
                <a:buSzTx/>
                <a:buFontTx/>
                <a:buNone/>
                <a:tabLst/>
                <a:defRPr/>
              </a:pPr>
              <a:r>
                <a:rPr kumimoji="0" lang="en-US" sz="1200" i="0" u="none" strike="noStrike" kern="0" cap="none" spc="0" normalizeH="0" baseline="0" noProof="0" dirty="0" smtClean="0">
                  <a:ln>
                    <a:noFill/>
                  </a:ln>
                  <a:solidFill>
                    <a:schemeClr val="bg1"/>
                  </a:solidFill>
                  <a:uLnTx/>
                  <a:uFillTx/>
                  <a:cs typeface="Arial Unicode MS" pitchFamily="34" charset="-128"/>
                </a:rPr>
                <a:t>Manual</a:t>
              </a:r>
            </a:p>
            <a:p>
              <a:pPr marL="0" marR="0" lvl="0" indent="0" algn="ctr" defTabSz="400050" eaLnBrk="1" fontAlgn="auto" latinLnBrk="0" hangingPunct="1">
                <a:lnSpc>
                  <a:spcPct val="80000"/>
                </a:lnSpc>
                <a:spcBef>
                  <a:spcPct val="0"/>
                </a:spcBef>
                <a:buClrTx/>
                <a:buSzTx/>
                <a:buFontTx/>
                <a:buNone/>
                <a:tabLst/>
                <a:defRPr/>
              </a:pPr>
              <a:r>
                <a:rPr lang="en-US" sz="1200" kern="0" dirty="0" smtClean="0">
                  <a:solidFill>
                    <a:schemeClr val="bg1"/>
                  </a:solidFill>
                  <a:cs typeface="Arial Unicode MS" pitchFamily="34" charset="-128"/>
                </a:rPr>
                <a:t>Scripting</a:t>
              </a:r>
              <a:endParaRPr kumimoji="0" lang="en-US" sz="1200" i="0" u="none" strike="noStrike" kern="0" cap="none" spc="0" normalizeH="0" baseline="0" noProof="0" dirty="0" smtClean="0">
                <a:ln>
                  <a:noFill/>
                </a:ln>
                <a:solidFill>
                  <a:schemeClr val="bg1"/>
                </a:solidFill>
                <a:uLnTx/>
                <a:uFillTx/>
                <a:cs typeface="Arial Unicode MS" pitchFamily="34" charset="-128"/>
              </a:endParaRPr>
            </a:p>
          </p:txBody>
        </p:sp>
      </p:grpSp>
      <p:grpSp>
        <p:nvGrpSpPr>
          <p:cNvPr id="375" name="Group 374"/>
          <p:cNvGrpSpPr/>
          <p:nvPr/>
        </p:nvGrpSpPr>
        <p:grpSpPr>
          <a:xfrm>
            <a:off x="276934" y="734512"/>
            <a:ext cx="1100637" cy="736615"/>
            <a:chOff x="269429" y="809625"/>
            <a:chExt cx="1100637" cy="736615"/>
          </a:xfrm>
        </p:grpSpPr>
        <p:sp>
          <p:nvSpPr>
            <p:cNvPr id="376" name="Pentagon 375"/>
            <p:cNvSpPr/>
            <p:nvPr/>
          </p:nvSpPr>
          <p:spPr>
            <a:xfrm rot="5400000">
              <a:off x="451440" y="627614"/>
              <a:ext cx="736615"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377" name="Rectangle 376"/>
            <p:cNvSpPr/>
            <p:nvPr/>
          </p:nvSpPr>
          <p:spPr>
            <a:xfrm>
              <a:off x="269429" y="881701"/>
              <a:ext cx="1100637" cy="576480"/>
            </a:xfrm>
            <a:prstGeom prst="rect">
              <a:avLst/>
            </a:prstGeom>
            <a:noFill/>
            <a:ln w="38100" cap="flat" cmpd="sng" algn="ctr">
              <a:noFill/>
              <a:prstDash val="solid"/>
            </a:ln>
            <a:effectLst/>
          </p:spPr>
          <p:txBody>
            <a:bodyPr vert="horz" lIns="45720" tIns="91440" rIns="45720" bIns="91440" rtlCol="0" anchor="t"/>
            <a:lstStyle/>
            <a:p>
              <a:pPr lvl="0" algn="ctr" defTabSz="400050">
                <a:lnSpc>
                  <a:spcPct val="80000"/>
                </a:lnSpc>
                <a:spcBef>
                  <a:spcPct val="0"/>
                </a:spcBef>
                <a:defRPr/>
              </a:pPr>
              <a:r>
                <a:rPr lang="en-US" sz="1200" kern="0" dirty="0">
                  <a:solidFill>
                    <a:schemeClr val="bg1"/>
                  </a:solidFill>
                  <a:cs typeface="Arial Unicode MS" pitchFamily="34" charset="-128"/>
                </a:rPr>
                <a:t>Developers Deadlocked</a:t>
              </a:r>
            </a:p>
          </p:txBody>
        </p:sp>
      </p:grpSp>
      <p:grpSp>
        <p:nvGrpSpPr>
          <p:cNvPr id="378" name="Group 377"/>
          <p:cNvGrpSpPr/>
          <p:nvPr/>
        </p:nvGrpSpPr>
        <p:grpSpPr>
          <a:xfrm>
            <a:off x="4026710" y="734512"/>
            <a:ext cx="1112432" cy="720893"/>
            <a:chOff x="4031500" y="805632"/>
            <a:chExt cx="1112432" cy="720893"/>
          </a:xfrm>
        </p:grpSpPr>
        <p:sp>
          <p:nvSpPr>
            <p:cNvPr id="379" name="Pentagon 378"/>
            <p:cNvSpPr/>
            <p:nvPr/>
          </p:nvSpPr>
          <p:spPr>
            <a:xfrm rot="5400000">
              <a:off x="4223369" y="617756"/>
              <a:ext cx="716900"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380" name="Rectangle 379"/>
            <p:cNvSpPr/>
            <p:nvPr/>
          </p:nvSpPr>
          <p:spPr>
            <a:xfrm>
              <a:off x="4043295" y="805632"/>
              <a:ext cx="1100637" cy="527646"/>
            </a:xfrm>
            <a:prstGeom prst="rect">
              <a:avLst/>
            </a:prstGeom>
            <a:noFill/>
            <a:ln w="38100" cap="flat" cmpd="sng" algn="ctr">
              <a:noFill/>
              <a:prstDash val="solid"/>
            </a:ln>
            <a:effectLst/>
          </p:spPr>
          <p:txBody>
            <a:bodyPr vert="horz" lIns="45720" tIns="91440" rIns="45720" bIns="91440" rtlCol="0" anchor="t"/>
            <a:lstStyle/>
            <a:p>
              <a:pPr marL="0" marR="0" lvl="0" indent="0" algn="ctr" defTabSz="400050" eaLnBrk="1" fontAlgn="auto" latinLnBrk="0" hangingPunct="1">
                <a:lnSpc>
                  <a:spcPct val="80000"/>
                </a:lnSpc>
                <a:spcBef>
                  <a:spcPct val="0"/>
                </a:spcBef>
                <a:buClrTx/>
                <a:buSzTx/>
                <a:buFontTx/>
                <a:buNone/>
                <a:tabLst/>
                <a:defRPr/>
              </a:pPr>
              <a:r>
                <a:rPr kumimoji="0" lang="en-US" sz="1200" i="0" u="none" strike="noStrike" kern="0" cap="none" spc="0" normalizeH="0" baseline="0" noProof="0" dirty="0" smtClean="0">
                  <a:ln>
                    <a:noFill/>
                  </a:ln>
                  <a:solidFill>
                    <a:schemeClr val="bg1"/>
                  </a:solidFill>
                  <a:uLnTx/>
                  <a:uFillTx/>
                  <a:cs typeface="Arial Unicode MS" pitchFamily="34" charset="-128"/>
                </a:rPr>
                <a:t>Too little testing,  too late in the cycle</a:t>
              </a:r>
            </a:p>
          </p:txBody>
        </p:sp>
      </p:grpSp>
      <p:grpSp>
        <p:nvGrpSpPr>
          <p:cNvPr id="381" name="Group 380"/>
          <p:cNvGrpSpPr/>
          <p:nvPr/>
        </p:nvGrpSpPr>
        <p:grpSpPr>
          <a:xfrm>
            <a:off x="1534203" y="735528"/>
            <a:ext cx="1110925" cy="739098"/>
            <a:chOff x="2777480" y="809625"/>
            <a:chExt cx="1110925" cy="739098"/>
          </a:xfrm>
        </p:grpSpPr>
        <p:sp>
          <p:nvSpPr>
            <p:cNvPr id="382" name="Pentagon 381"/>
            <p:cNvSpPr/>
            <p:nvPr/>
          </p:nvSpPr>
          <p:spPr>
            <a:xfrm rot="5400000">
              <a:off x="2958250" y="628855"/>
              <a:ext cx="739098"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383" name="Rectangle 382"/>
            <p:cNvSpPr/>
            <p:nvPr/>
          </p:nvSpPr>
          <p:spPr>
            <a:xfrm>
              <a:off x="2787768" y="904306"/>
              <a:ext cx="1100637" cy="547362"/>
            </a:xfrm>
            <a:prstGeom prst="rect">
              <a:avLst/>
            </a:prstGeom>
            <a:noFill/>
            <a:ln w="38100" cap="flat" cmpd="sng" algn="ctr">
              <a:noFill/>
              <a:prstDash val="solid"/>
            </a:ln>
            <a:effectLst/>
          </p:spPr>
          <p:txBody>
            <a:bodyPr vert="horz" lIns="45720" tIns="91440" rIns="45720" bIns="91440" rtlCol="0" anchor="t"/>
            <a:lstStyle/>
            <a:p>
              <a:pPr lvl="0" algn="ctr" defTabSz="400050">
                <a:lnSpc>
                  <a:spcPct val="80000"/>
                </a:lnSpc>
                <a:spcBef>
                  <a:spcPct val="0"/>
                </a:spcBef>
                <a:defRPr/>
              </a:pPr>
              <a:r>
                <a:rPr lang="en-US" sz="1200" kern="0" dirty="0">
                  <a:solidFill>
                    <a:schemeClr val="bg1"/>
                  </a:solidFill>
                  <a:cs typeface="Arial Unicode MS" pitchFamily="34" charset="-128"/>
                </a:rPr>
                <a:t>Constrained Environments</a:t>
              </a:r>
            </a:p>
          </p:txBody>
        </p:sp>
      </p:grpSp>
      <p:grpSp>
        <p:nvGrpSpPr>
          <p:cNvPr id="384" name="Group 383"/>
          <p:cNvGrpSpPr/>
          <p:nvPr/>
        </p:nvGrpSpPr>
        <p:grpSpPr>
          <a:xfrm>
            <a:off x="5289449" y="742387"/>
            <a:ext cx="1100637" cy="727271"/>
            <a:chOff x="7793578" y="809622"/>
            <a:chExt cx="1100637" cy="727271"/>
          </a:xfrm>
        </p:grpSpPr>
        <p:sp>
          <p:nvSpPr>
            <p:cNvPr id="385" name="Pentagon 384"/>
            <p:cNvSpPr/>
            <p:nvPr/>
          </p:nvSpPr>
          <p:spPr>
            <a:xfrm rot="5400000">
              <a:off x="7980261" y="622939"/>
              <a:ext cx="727271"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386" name="Rectangle 385"/>
            <p:cNvSpPr/>
            <p:nvPr/>
          </p:nvSpPr>
          <p:spPr>
            <a:xfrm>
              <a:off x="7958746" y="815606"/>
              <a:ext cx="769757" cy="561087"/>
            </a:xfrm>
            <a:prstGeom prst="rect">
              <a:avLst/>
            </a:prstGeom>
            <a:noFill/>
            <a:ln w="38100" cap="flat" cmpd="sng" algn="ctr">
              <a:noFill/>
              <a:prstDash val="solid"/>
            </a:ln>
            <a:effectLst/>
          </p:spPr>
          <p:txBody>
            <a:bodyPr vert="horz" lIns="45720" tIns="91440" rIns="45720" bIns="91440" rtlCol="0" anchor="t"/>
            <a:lstStyle/>
            <a:p>
              <a:pPr lvl="0" algn="ctr" defTabSz="400050">
                <a:lnSpc>
                  <a:spcPct val="80000"/>
                </a:lnSpc>
                <a:spcBef>
                  <a:spcPct val="0"/>
                </a:spcBef>
                <a:defRPr/>
              </a:pPr>
              <a:r>
                <a:rPr lang="en-US" sz="1200" kern="0" dirty="0">
                  <a:solidFill>
                    <a:schemeClr val="bg1"/>
                  </a:solidFill>
                  <a:cs typeface="Arial Unicode MS" pitchFamily="34" charset="-128"/>
                </a:rPr>
                <a:t>Too many </a:t>
              </a:r>
              <a:br>
                <a:rPr lang="en-US" sz="1200" kern="0" dirty="0">
                  <a:solidFill>
                    <a:schemeClr val="bg1"/>
                  </a:solidFill>
                  <a:cs typeface="Arial Unicode MS" pitchFamily="34" charset="-128"/>
                </a:rPr>
              </a:br>
              <a:r>
                <a:rPr lang="en-US" sz="1200" kern="0" dirty="0">
                  <a:solidFill>
                    <a:schemeClr val="bg1"/>
                  </a:solidFill>
                  <a:cs typeface="Arial Unicode MS" pitchFamily="34" charset="-128"/>
                </a:rPr>
                <a:t>disparate tools</a:t>
              </a:r>
            </a:p>
          </p:txBody>
        </p:sp>
      </p:grpSp>
      <p:grpSp>
        <p:nvGrpSpPr>
          <p:cNvPr id="387" name="Group 386"/>
          <p:cNvGrpSpPr/>
          <p:nvPr/>
        </p:nvGrpSpPr>
        <p:grpSpPr>
          <a:xfrm>
            <a:off x="7801098" y="734512"/>
            <a:ext cx="1100637" cy="735146"/>
            <a:chOff x="7793578" y="801747"/>
            <a:chExt cx="1100637" cy="735146"/>
          </a:xfrm>
        </p:grpSpPr>
        <p:sp>
          <p:nvSpPr>
            <p:cNvPr id="388" name="Pentagon 387"/>
            <p:cNvSpPr/>
            <p:nvPr/>
          </p:nvSpPr>
          <p:spPr>
            <a:xfrm rot="5400000">
              <a:off x="7980261" y="622939"/>
              <a:ext cx="727271"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389" name="Rectangle 388"/>
            <p:cNvSpPr/>
            <p:nvPr/>
          </p:nvSpPr>
          <p:spPr>
            <a:xfrm>
              <a:off x="7911040" y="801747"/>
              <a:ext cx="868262" cy="561087"/>
            </a:xfrm>
            <a:prstGeom prst="rect">
              <a:avLst/>
            </a:prstGeom>
            <a:noFill/>
            <a:ln w="38100" cap="flat" cmpd="sng" algn="ctr">
              <a:noFill/>
              <a:prstDash val="solid"/>
            </a:ln>
            <a:effectLst/>
          </p:spPr>
          <p:txBody>
            <a:bodyPr vert="horz" lIns="45720" tIns="91440" rIns="45720" bIns="91440" rtlCol="0" anchor="t"/>
            <a:lstStyle/>
            <a:p>
              <a:pPr marL="0" marR="0" lvl="0" indent="0" algn="ctr" defTabSz="400050" eaLnBrk="1" fontAlgn="auto" latinLnBrk="0" hangingPunct="1">
                <a:lnSpc>
                  <a:spcPct val="80000"/>
                </a:lnSpc>
                <a:spcBef>
                  <a:spcPct val="0"/>
                </a:spcBef>
                <a:buClrTx/>
                <a:buSzTx/>
                <a:buFontTx/>
                <a:buNone/>
                <a:tabLst/>
                <a:defRPr/>
              </a:pPr>
              <a:r>
                <a:rPr kumimoji="0" lang="en-US" sz="1200" i="0" u="none" strike="noStrike" kern="0" cap="none" spc="0" normalizeH="0" baseline="0" noProof="0" dirty="0" smtClean="0">
                  <a:ln>
                    <a:noFill/>
                  </a:ln>
                  <a:solidFill>
                    <a:schemeClr val="bg1"/>
                  </a:solidFill>
                  <a:uLnTx/>
                  <a:uFillTx/>
                  <a:cs typeface="Arial Unicode MS" pitchFamily="34" charset="-128"/>
                </a:rPr>
                <a:t>Poor customer experience</a:t>
              </a:r>
            </a:p>
          </p:txBody>
        </p:sp>
      </p:grpSp>
      <p:grpSp>
        <p:nvGrpSpPr>
          <p:cNvPr id="268" name="Group 267"/>
          <p:cNvGrpSpPr/>
          <p:nvPr/>
        </p:nvGrpSpPr>
        <p:grpSpPr>
          <a:xfrm>
            <a:off x="1996805" y="3336941"/>
            <a:ext cx="5085036" cy="185814"/>
            <a:chOff x="513246" y="3340328"/>
            <a:chExt cx="7787991" cy="185814"/>
          </a:xfrm>
        </p:grpSpPr>
        <p:cxnSp>
          <p:nvCxnSpPr>
            <p:cNvPr id="269" name="Straight Arrow Connector 268"/>
            <p:cNvCxnSpPr/>
            <p:nvPr/>
          </p:nvCxnSpPr>
          <p:spPr>
            <a:xfrm>
              <a:off x="513246" y="3526142"/>
              <a:ext cx="7787991"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73" name="Straight Arrow Connector 272"/>
            <p:cNvCxnSpPr/>
            <p:nvPr/>
          </p:nvCxnSpPr>
          <p:spPr>
            <a:xfrm>
              <a:off x="513246" y="3340328"/>
              <a:ext cx="7787991"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grpSp>
      <p:sp>
        <p:nvSpPr>
          <p:cNvPr id="426" name="Rounded Rectangle 425"/>
          <p:cNvSpPr/>
          <p:nvPr/>
        </p:nvSpPr>
        <p:spPr>
          <a:xfrm>
            <a:off x="472588" y="3346749"/>
            <a:ext cx="1359259" cy="154656"/>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80000"/>
              </a:lnSpc>
            </a:pPr>
            <a:r>
              <a:rPr lang="en-US" sz="1000" b="1" dirty="0" smtClean="0">
                <a:solidFill>
                  <a:schemeClr val="accent4"/>
                </a:solidFill>
                <a:cs typeface="Arial" pitchFamily="34" charset="0"/>
              </a:rPr>
              <a:t>Code | Integrate | Build</a:t>
            </a:r>
          </a:p>
        </p:txBody>
      </p:sp>
      <p:sp>
        <p:nvSpPr>
          <p:cNvPr id="427" name="Rounded Rectangle 426"/>
          <p:cNvSpPr/>
          <p:nvPr/>
        </p:nvSpPr>
        <p:spPr>
          <a:xfrm>
            <a:off x="2862795" y="3324715"/>
            <a:ext cx="1377989"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Functional </a:t>
            </a:r>
            <a:r>
              <a:rPr lang="en-US" sz="1000" b="1" dirty="0" smtClean="0">
                <a:solidFill>
                  <a:schemeClr val="accent4"/>
                </a:solidFill>
                <a:cs typeface="Arial" pitchFamily="34" charset="0"/>
              </a:rPr>
              <a:t>&amp; UA Testing </a:t>
            </a:r>
            <a:endParaRPr lang="en-US" sz="1000" b="1" dirty="0">
              <a:solidFill>
                <a:schemeClr val="accent4"/>
              </a:solidFill>
              <a:cs typeface="Arial" pitchFamily="34" charset="0"/>
            </a:endParaRPr>
          </a:p>
        </p:txBody>
      </p:sp>
      <p:sp>
        <p:nvSpPr>
          <p:cNvPr id="428" name="Rounded Rectangle 427"/>
          <p:cNvSpPr/>
          <p:nvPr/>
        </p:nvSpPr>
        <p:spPr>
          <a:xfrm>
            <a:off x="5175621" y="3285171"/>
            <a:ext cx="1243022" cy="277812"/>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Performance </a:t>
            </a:r>
            <a:r>
              <a:rPr lang="en-US" sz="1000" b="1" dirty="0" smtClean="0">
                <a:solidFill>
                  <a:schemeClr val="accent4"/>
                </a:solidFill>
                <a:cs typeface="Arial" pitchFamily="34" charset="0"/>
              </a:rPr>
              <a:t>Testing</a:t>
            </a:r>
            <a:endParaRPr lang="en-US" sz="1000" b="1" dirty="0">
              <a:solidFill>
                <a:schemeClr val="accent4"/>
              </a:solidFill>
              <a:cs typeface="Arial" pitchFamily="34" charset="0"/>
            </a:endParaRPr>
          </a:p>
        </p:txBody>
      </p:sp>
      <p:sp>
        <p:nvSpPr>
          <p:cNvPr id="429" name="Rounded Rectangle 428"/>
          <p:cNvSpPr/>
          <p:nvPr/>
        </p:nvSpPr>
        <p:spPr>
          <a:xfrm>
            <a:off x="7416666" y="3316562"/>
            <a:ext cx="1243901" cy="215030"/>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Deploy </a:t>
            </a:r>
            <a:r>
              <a:rPr lang="en-US" sz="1000" b="1" dirty="0" smtClean="0">
                <a:solidFill>
                  <a:schemeClr val="accent4"/>
                </a:solidFill>
                <a:cs typeface="Arial" pitchFamily="34" charset="0"/>
              </a:rPr>
              <a:t>to Production</a:t>
            </a:r>
            <a:endParaRPr lang="en-US" sz="1000" b="1" dirty="0">
              <a:solidFill>
                <a:schemeClr val="accent4"/>
              </a:solidFill>
              <a:cs typeface="Arial" pitchFamily="34" charset="0"/>
            </a:endParaRPr>
          </a:p>
        </p:txBody>
      </p:sp>
      <p:cxnSp>
        <p:nvCxnSpPr>
          <p:cNvPr id="430" name="Straight Arrow Connector 429"/>
          <p:cNvCxnSpPr>
            <a:stCxn id="426" idx="3"/>
          </p:cNvCxnSpPr>
          <p:nvPr/>
        </p:nvCxnSpPr>
        <p:spPr>
          <a:xfrm>
            <a:off x="1831847" y="3424077"/>
            <a:ext cx="1045728" cy="1"/>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31" name="Straight Arrow Connector 430"/>
          <p:cNvCxnSpPr>
            <a:stCxn id="427" idx="3"/>
          </p:cNvCxnSpPr>
          <p:nvPr/>
        </p:nvCxnSpPr>
        <p:spPr>
          <a:xfrm>
            <a:off x="4240784" y="3424077"/>
            <a:ext cx="968980" cy="1"/>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32" name="Straight Arrow Connector 431"/>
          <p:cNvCxnSpPr/>
          <p:nvPr/>
        </p:nvCxnSpPr>
        <p:spPr>
          <a:xfrm>
            <a:off x="6363788" y="3424078"/>
            <a:ext cx="1047917"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grpSp>
        <p:nvGrpSpPr>
          <p:cNvPr id="433" name="Group 432"/>
          <p:cNvGrpSpPr/>
          <p:nvPr/>
        </p:nvGrpSpPr>
        <p:grpSpPr>
          <a:xfrm>
            <a:off x="6897084" y="3365705"/>
            <a:ext cx="359904" cy="116745"/>
            <a:chOff x="4886329" y="1707571"/>
            <a:chExt cx="359904" cy="116745"/>
          </a:xfrm>
        </p:grpSpPr>
        <p:sp>
          <p:nvSpPr>
            <p:cNvPr id="440" name="Rounded Rectangle 439"/>
            <p:cNvSpPr/>
            <p:nvPr/>
          </p:nvSpPr>
          <p:spPr>
            <a:xfrm>
              <a:off x="4886329" y="1726082"/>
              <a:ext cx="279219" cy="85296"/>
            </a:xfrm>
            <a:prstGeom prst="roundRect">
              <a:avLst>
                <a:gd name="adj" fmla="val 12436"/>
              </a:avLst>
            </a:prstGeom>
            <a:solidFill>
              <a:schemeClr val="bg2"/>
            </a:solidFill>
            <a:ln w="6350" cap="flat" cmpd="sng" algn="ctr">
              <a:noFill/>
              <a:prstDash val="solid"/>
            </a:ln>
            <a:effectLst/>
          </p:spPr>
          <p:txBody>
            <a:bodyPr vert="horz" lIns="0" tIns="27432" rIns="18288" bIns="27432" rtlCol="0" anchor="ctr"/>
            <a:lstStyle/>
            <a:p>
              <a:pPr algn="ctr">
                <a:lnSpc>
                  <a:spcPct val="70000"/>
                </a:lnSpc>
              </a:pPr>
              <a:r>
                <a:rPr lang="en-US" sz="700" dirty="0" smtClean="0">
                  <a:solidFill>
                    <a:srgbClr val="FF0000"/>
                  </a:solidFill>
                  <a:cs typeface="Arial" pitchFamily="34" charset="0"/>
                </a:rPr>
                <a:t> defect  </a:t>
              </a:r>
              <a:endParaRPr lang="en-US" sz="700" dirty="0">
                <a:solidFill>
                  <a:srgbClr val="FF0000"/>
                </a:solidFill>
                <a:cs typeface="Arial" pitchFamily="34" charset="0"/>
              </a:endParaRPr>
            </a:p>
          </p:txBody>
        </p:sp>
        <p:pic>
          <p:nvPicPr>
            <p:cNvPr id="441" name="Picture 3" descr="C:\Users\amele01\AppData\Local\Microsoft\Windows\Temporary Internet Files\Content.IE5\BP1EHW4Z\sign-error[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294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4" name="Group 433"/>
          <p:cNvGrpSpPr/>
          <p:nvPr/>
        </p:nvGrpSpPr>
        <p:grpSpPr>
          <a:xfrm>
            <a:off x="4591409" y="3365705"/>
            <a:ext cx="392412" cy="116745"/>
            <a:chOff x="4935621" y="1707571"/>
            <a:chExt cx="392412" cy="116745"/>
          </a:xfrm>
        </p:grpSpPr>
        <p:sp>
          <p:nvSpPr>
            <p:cNvPr id="438" name="Rounded Rectangle 437"/>
            <p:cNvSpPr/>
            <p:nvPr/>
          </p:nvSpPr>
          <p:spPr>
            <a:xfrm>
              <a:off x="4935621" y="1726082"/>
              <a:ext cx="317644" cy="79013"/>
            </a:xfrm>
            <a:prstGeom prst="roundRect">
              <a:avLst>
                <a:gd name="adj" fmla="val 12436"/>
              </a:avLst>
            </a:prstGeom>
            <a:solidFill>
              <a:schemeClr val="bg2"/>
            </a:solidFill>
            <a:ln w="6350" cap="flat" cmpd="sng" algn="ctr">
              <a:noFill/>
              <a:prstDash val="solid"/>
            </a:ln>
            <a:effectLst/>
          </p:spPr>
          <p:txBody>
            <a:bodyPr vert="horz" lIns="0" tIns="27432" rIns="18288" bIns="27432" rtlCol="0" anchor="ctr"/>
            <a:lstStyle/>
            <a:p>
              <a:pPr algn="ctr">
                <a:lnSpc>
                  <a:spcPct val="70000"/>
                </a:lnSpc>
              </a:pPr>
              <a:r>
                <a:rPr lang="en-US" sz="700" dirty="0" smtClean="0">
                  <a:solidFill>
                    <a:srgbClr val="FF0000"/>
                  </a:solidFill>
                  <a:cs typeface="Arial" pitchFamily="34" charset="0"/>
                </a:rPr>
                <a:t> defect  </a:t>
              </a:r>
              <a:endParaRPr lang="en-US" sz="700" dirty="0">
                <a:solidFill>
                  <a:srgbClr val="FF0000"/>
                </a:solidFill>
                <a:cs typeface="Arial" pitchFamily="34" charset="0"/>
              </a:endParaRPr>
            </a:p>
          </p:txBody>
        </p:sp>
        <p:pic>
          <p:nvPicPr>
            <p:cNvPr id="439" name="Picture 3" descr="C:\Users\amele01\AppData\Local\Microsoft\Windows\Temporary Internet Files\Content.IE5\BP1EHW4Z\sign-error[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112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5" name="Group 434"/>
          <p:cNvGrpSpPr/>
          <p:nvPr/>
        </p:nvGrpSpPr>
        <p:grpSpPr>
          <a:xfrm>
            <a:off x="2368817" y="3365705"/>
            <a:ext cx="355934" cy="116745"/>
            <a:chOff x="4876859" y="1707571"/>
            <a:chExt cx="355934" cy="116745"/>
          </a:xfrm>
        </p:grpSpPr>
        <p:sp>
          <p:nvSpPr>
            <p:cNvPr id="436" name="Rounded Rectangle 435"/>
            <p:cNvSpPr/>
            <p:nvPr/>
          </p:nvSpPr>
          <p:spPr>
            <a:xfrm>
              <a:off x="4876859" y="1726082"/>
              <a:ext cx="279219" cy="85296"/>
            </a:xfrm>
            <a:prstGeom prst="roundRect">
              <a:avLst>
                <a:gd name="adj" fmla="val 12436"/>
              </a:avLst>
            </a:prstGeom>
            <a:solidFill>
              <a:schemeClr val="bg2"/>
            </a:solidFill>
            <a:ln w="6350" cap="flat" cmpd="sng" algn="ctr">
              <a:noFill/>
              <a:prstDash val="solid"/>
            </a:ln>
            <a:effectLst/>
          </p:spPr>
          <p:txBody>
            <a:bodyPr vert="horz" lIns="0" tIns="27432" rIns="18288" bIns="27432" rtlCol="0" anchor="ctr"/>
            <a:lstStyle/>
            <a:p>
              <a:pPr algn="ctr">
                <a:lnSpc>
                  <a:spcPct val="70000"/>
                </a:lnSpc>
              </a:pPr>
              <a:r>
                <a:rPr lang="en-US" sz="700" dirty="0" smtClean="0">
                  <a:solidFill>
                    <a:srgbClr val="FF0000"/>
                  </a:solidFill>
                  <a:cs typeface="Arial" pitchFamily="34" charset="0"/>
                </a:rPr>
                <a:t> defect  </a:t>
              </a:r>
              <a:endParaRPr lang="en-US" sz="700" dirty="0">
                <a:solidFill>
                  <a:srgbClr val="FF0000"/>
                </a:solidFill>
                <a:cs typeface="Arial" pitchFamily="34" charset="0"/>
              </a:endParaRPr>
            </a:p>
          </p:txBody>
        </p:sp>
        <p:pic>
          <p:nvPicPr>
            <p:cNvPr id="437" name="Picture 3" descr="C:\Users\amele01\AppData\Local\Microsoft\Windows\Temporary Internet Files\Content.IE5\BP1EHW4Z\sign-error[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1604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sp>
        <p:nvSpPr>
          <p:cNvPr id="354" name="Right Arrow 353"/>
          <p:cNvSpPr/>
          <p:nvPr/>
        </p:nvSpPr>
        <p:spPr>
          <a:xfrm>
            <a:off x="1" y="3101088"/>
            <a:ext cx="8701122" cy="612684"/>
          </a:xfrm>
          <a:prstGeom prst="rightArrow">
            <a:avLst>
              <a:gd name="adj1" fmla="val 70007"/>
              <a:gd name="adj2" fmla="val 50000"/>
            </a:avLst>
          </a:prstGeom>
          <a:solidFill>
            <a:srgbClr val="2889A0"/>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grpSp>
        <p:nvGrpSpPr>
          <p:cNvPr id="11" name="Group 10"/>
          <p:cNvGrpSpPr/>
          <p:nvPr/>
        </p:nvGrpSpPr>
        <p:grpSpPr>
          <a:xfrm>
            <a:off x="473803" y="3304464"/>
            <a:ext cx="8061143" cy="277812"/>
            <a:chOff x="473803" y="3304464"/>
            <a:chExt cx="8061143" cy="277812"/>
          </a:xfrm>
        </p:grpSpPr>
        <p:sp>
          <p:nvSpPr>
            <p:cNvPr id="183" name="Rounded Rectangle 182"/>
            <p:cNvSpPr/>
            <p:nvPr/>
          </p:nvSpPr>
          <p:spPr>
            <a:xfrm>
              <a:off x="473803" y="3354958"/>
              <a:ext cx="1359259" cy="154656"/>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80000"/>
                </a:lnSpc>
              </a:pPr>
              <a:r>
                <a:rPr lang="en-US" sz="1000" b="1" dirty="0" smtClean="0">
                  <a:solidFill>
                    <a:schemeClr val="bg1"/>
                  </a:solidFill>
                  <a:cs typeface="Arial" pitchFamily="34" charset="0"/>
                </a:rPr>
                <a:t>Code | Integrate | Build</a:t>
              </a:r>
            </a:p>
          </p:txBody>
        </p:sp>
        <p:sp>
          <p:nvSpPr>
            <p:cNvPr id="184" name="Rounded Rectangle 183"/>
            <p:cNvSpPr/>
            <p:nvPr/>
          </p:nvSpPr>
          <p:spPr>
            <a:xfrm>
              <a:off x="2864010" y="3344008"/>
              <a:ext cx="1377989"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bg1"/>
                  </a:solidFill>
                  <a:cs typeface="Arial" pitchFamily="34" charset="0"/>
                </a:rPr>
                <a:t>Functional </a:t>
              </a:r>
              <a:r>
                <a:rPr lang="en-US" sz="1000" b="1" dirty="0" smtClean="0">
                  <a:solidFill>
                    <a:schemeClr val="bg1"/>
                  </a:solidFill>
                  <a:cs typeface="Arial" pitchFamily="34" charset="0"/>
                </a:rPr>
                <a:t>&amp; UA Testing </a:t>
              </a:r>
              <a:endParaRPr lang="en-US" sz="1000" b="1" dirty="0">
                <a:solidFill>
                  <a:schemeClr val="bg1"/>
                </a:solidFill>
                <a:cs typeface="Arial" pitchFamily="34" charset="0"/>
              </a:endParaRPr>
            </a:p>
          </p:txBody>
        </p:sp>
        <p:sp>
          <p:nvSpPr>
            <p:cNvPr id="203" name="Rounded Rectangle 202"/>
            <p:cNvSpPr/>
            <p:nvPr/>
          </p:nvSpPr>
          <p:spPr>
            <a:xfrm>
              <a:off x="5176836" y="3304464"/>
              <a:ext cx="1243022" cy="277812"/>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bg1"/>
                  </a:solidFill>
                  <a:cs typeface="Arial" pitchFamily="34" charset="0"/>
                </a:rPr>
                <a:t>Performance </a:t>
              </a:r>
              <a:r>
                <a:rPr lang="en-US" sz="1000" b="1" dirty="0" smtClean="0">
                  <a:solidFill>
                    <a:schemeClr val="bg1"/>
                  </a:solidFill>
                  <a:cs typeface="Arial" pitchFamily="34" charset="0"/>
                </a:rPr>
                <a:t>Testing</a:t>
              </a:r>
              <a:endParaRPr lang="en-US" sz="1000" b="1" dirty="0">
                <a:solidFill>
                  <a:schemeClr val="bg1"/>
                </a:solidFill>
                <a:cs typeface="Arial" pitchFamily="34" charset="0"/>
              </a:endParaRPr>
            </a:p>
          </p:txBody>
        </p:sp>
        <p:sp>
          <p:nvSpPr>
            <p:cNvPr id="204" name="Rounded Rectangle 203"/>
            <p:cNvSpPr/>
            <p:nvPr/>
          </p:nvSpPr>
          <p:spPr>
            <a:xfrm>
              <a:off x="7291045" y="3324771"/>
              <a:ext cx="1243901" cy="215030"/>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bg1"/>
                  </a:solidFill>
                  <a:cs typeface="Arial" pitchFamily="34" charset="0"/>
                </a:rPr>
                <a:t>Deploy </a:t>
              </a:r>
              <a:r>
                <a:rPr lang="en-US" sz="1000" b="1" dirty="0" smtClean="0">
                  <a:solidFill>
                    <a:schemeClr val="bg1"/>
                  </a:solidFill>
                  <a:cs typeface="Arial" pitchFamily="34" charset="0"/>
                </a:rPr>
                <a:t>to Production</a:t>
              </a:r>
              <a:endParaRPr lang="en-US" sz="1000" b="1" dirty="0">
                <a:solidFill>
                  <a:schemeClr val="bg1"/>
                </a:solidFill>
                <a:cs typeface="Arial" pitchFamily="34" charset="0"/>
              </a:endParaRPr>
            </a:p>
          </p:txBody>
        </p:sp>
        <p:cxnSp>
          <p:nvCxnSpPr>
            <p:cNvPr id="205" name="Straight Arrow Connector 204"/>
            <p:cNvCxnSpPr/>
            <p:nvPr/>
          </p:nvCxnSpPr>
          <p:spPr>
            <a:xfrm>
              <a:off x="1833062" y="3432286"/>
              <a:ext cx="1056300" cy="0"/>
            </a:xfrm>
            <a:prstGeom prst="straightConnector1">
              <a:avLst/>
            </a:prstGeom>
            <a:ln w="12700">
              <a:solidFill>
                <a:schemeClr val="accent3"/>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p:cNvCxnSpPr/>
            <p:nvPr/>
          </p:nvCxnSpPr>
          <p:spPr>
            <a:xfrm>
              <a:off x="4224185" y="3432286"/>
              <a:ext cx="984838" cy="1"/>
            </a:xfrm>
            <a:prstGeom prst="straightConnector1">
              <a:avLst/>
            </a:prstGeom>
            <a:ln w="12700">
              <a:solidFill>
                <a:schemeClr val="accent3"/>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flipV="1">
              <a:off x="6463646" y="3432285"/>
              <a:ext cx="747889" cy="2"/>
            </a:xfrm>
            <a:prstGeom prst="straightConnector1">
              <a:avLst/>
            </a:prstGeom>
            <a:ln w="12700">
              <a:solidFill>
                <a:schemeClr val="accent3"/>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1989022" y="3339379"/>
            <a:ext cx="5085036" cy="185814"/>
            <a:chOff x="513246" y="3340328"/>
            <a:chExt cx="7787991" cy="185814"/>
          </a:xfrm>
        </p:grpSpPr>
        <p:cxnSp>
          <p:nvCxnSpPr>
            <p:cNvPr id="263" name="Straight Arrow Connector 262"/>
            <p:cNvCxnSpPr/>
            <p:nvPr/>
          </p:nvCxnSpPr>
          <p:spPr>
            <a:xfrm>
              <a:off x="513246" y="3526142"/>
              <a:ext cx="7787991" cy="0"/>
            </a:xfrm>
            <a:prstGeom prst="straightConnector1">
              <a:avLst/>
            </a:prstGeom>
            <a:ln w="12700">
              <a:solidFill>
                <a:schemeClr val="accent3"/>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p:nvPr/>
          </p:nvCxnSpPr>
          <p:spPr>
            <a:xfrm>
              <a:off x="513246" y="3340328"/>
              <a:ext cx="7787991" cy="0"/>
            </a:xfrm>
            <a:prstGeom prst="straightConnector1">
              <a:avLst/>
            </a:prstGeom>
            <a:ln w="12700">
              <a:solidFill>
                <a:schemeClr val="accent3"/>
              </a:solidFill>
              <a:tailEnd type="arrow" w="sm" len="sm"/>
            </a:ln>
            <a:effectLst/>
          </p:spPr>
          <p:style>
            <a:lnRef idx="2">
              <a:schemeClr val="accent1"/>
            </a:lnRef>
            <a:fillRef idx="0">
              <a:schemeClr val="accent1"/>
            </a:fillRef>
            <a:effectRef idx="1">
              <a:schemeClr val="accent1"/>
            </a:effectRef>
            <a:fontRef idx="minor">
              <a:schemeClr val="tx1"/>
            </a:fontRef>
          </p:style>
        </p:cxnSp>
      </p:grpSp>
      <p:sp>
        <p:nvSpPr>
          <p:cNvPr id="264" name="Pentagon 263"/>
          <p:cNvSpPr/>
          <p:nvPr/>
        </p:nvSpPr>
        <p:spPr>
          <a:xfrm rot="5400000">
            <a:off x="458548" y="552898"/>
            <a:ext cx="737408" cy="1100637"/>
          </a:xfrm>
          <a:prstGeom prst="homePlate">
            <a:avLst>
              <a:gd name="adj" fmla="val 21818"/>
            </a:avLst>
          </a:prstGeom>
          <a:solidFill>
            <a:schemeClr val="bg2">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265" name="Pentagon 264"/>
          <p:cNvSpPr/>
          <p:nvPr/>
        </p:nvSpPr>
        <p:spPr>
          <a:xfrm rot="5400000">
            <a:off x="1685462" y="545701"/>
            <a:ext cx="791309" cy="1170522"/>
          </a:xfrm>
          <a:prstGeom prst="homePlate">
            <a:avLst>
              <a:gd name="adj" fmla="val 21818"/>
            </a:avLst>
          </a:prstGeom>
          <a:solidFill>
            <a:schemeClr val="bg2">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266" name="Pentagon 265"/>
          <p:cNvSpPr/>
          <p:nvPr/>
        </p:nvSpPr>
        <p:spPr>
          <a:xfrm rot="5400000">
            <a:off x="2984015" y="528326"/>
            <a:ext cx="736615" cy="1150573"/>
          </a:xfrm>
          <a:prstGeom prst="homePlate">
            <a:avLst>
              <a:gd name="adj" fmla="val 21818"/>
            </a:avLst>
          </a:prstGeom>
          <a:solidFill>
            <a:schemeClr val="bg2">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270" name="Pentagon 269"/>
          <p:cNvSpPr/>
          <p:nvPr/>
        </p:nvSpPr>
        <p:spPr>
          <a:xfrm rot="5400000">
            <a:off x="4232601" y="528902"/>
            <a:ext cx="736615" cy="1149425"/>
          </a:xfrm>
          <a:prstGeom prst="homePlate">
            <a:avLst>
              <a:gd name="adj" fmla="val 21818"/>
            </a:avLst>
          </a:prstGeom>
          <a:solidFill>
            <a:schemeClr val="bg2">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271" name="Pentagon 270"/>
          <p:cNvSpPr/>
          <p:nvPr/>
        </p:nvSpPr>
        <p:spPr>
          <a:xfrm rot="5400000">
            <a:off x="5471460" y="553294"/>
            <a:ext cx="736615" cy="1100637"/>
          </a:xfrm>
          <a:prstGeom prst="homePlate">
            <a:avLst>
              <a:gd name="adj" fmla="val 21818"/>
            </a:avLst>
          </a:prstGeom>
          <a:solidFill>
            <a:schemeClr val="bg2">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272" name="Pentagon 271"/>
          <p:cNvSpPr/>
          <p:nvPr/>
        </p:nvSpPr>
        <p:spPr>
          <a:xfrm rot="5400000">
            <a:off x="6732469" y="553294"/>
            <a:ext cx="736615" cy="1100637"/>
          </a:xfrm>
          <a:prstGeom prst="homePlate">
            <a:avLst>
              <a:gd name="adj" fmla="val 21818"/>
            </a:avLst>
          </a:prstGeom>
          <a:solidFill>
            <a:schemeClr val="bg2">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274" name="Pentagon 273"/>
          <p:cNvSpPr/>
          <p:nvPr/>
        </p:nvSpPr>
        <p:spPr>
          <a:xfrm rot="5400000">
            <a:off x="7983109" y="553294"/>
            <a:ext cx="736615" cy="1100637"/>
          </a:xfrm>
          <a:prstGeom prst="homePlate">
            <a:avLst>
              <a:gd name="adj" fmla="val 21818"/>
            </a:avLst>
          </a:prstGeom>
          <a:solidFill>
            <a:schemeClr val="bg2">
              <a:alpha val="74902"/>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285" name="Title 1"/>
          <p:cNvSpPr txBox="1">
            <a:spLocks/>
          </p:cNvSpPr>
          <p:nvPr/>
        </p:nvSpPr>
        <p:spPr>
          <a:xfrm>
            <a:off x="457200" y="157762"/>
            <a:ext cx="8229600" cy="818515"/>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smtClean="0"/>
              <a:t>Continuous Delivery  </a:t>
            </a:r>
            <a:endParaRPr lang="en-US" dirty="0"/>
          </a:p>
        </p:txBody>
      </p:sp>
      <p:grpSp>
        <p:nvGrpSpPr>
          <p:cNvPr id="200" name="Group 199"/>
          <p:cNvGrpSpPr/>
          <p:nvPr/>
        </p:nvGrpSpPr>
        <p:grpSpPr>
          <a:xfrm>
            <a:off x="2871023" y="1578304"/>
            <a:ext cx="1176002" cy="899968"/>
            <a:chOff x="5624222" y="1295242"/>
            <a:chExt cx="1417740" cy="787517"/>
          </a:xfrm>
        </p:grpSpPr>
        <p:sp>
          <p:nvSpPr>
            <p:cNvPr id="201" name="Oval 200"/>
            <p:cNvSpPr>
              <a:spLocks noChangeAspect="1"/>
            </p:cNvSpPr>
            <p:nvPr/>
          </p:nvSpPr>
          <p:spPr>
            <a:xfrm>
              <a:off x="5624222" y="1295242"/>
              <a:ext cx="1417740" cy="787517"/>
            </a:xfrm>
            <a:prstGeom prst="ellipse">
              <a:avLst/>
            </a:prstGeom>
            <a:solidFill>
              <a:schemeClr val="accent1">
                <a:lumMod val="75000"/>
              </a:schemeClr>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208" name="TextBox 207"/>
            <p:cNvSpPr txBox="1"/>
            <p:nvPr/>
          </p:nvSpPr>
          <p:spPr>
            <a:xfrm>
              <a:off x="5718754" y="1456773"/>
              <a:ext cx="1213899" cy="533254"/>
            </a:xfrm>
            <a:prstGeom prst="rect">
              <a:avLst/>
            </a:prstGeom>
            <a:noFill/>
            <a:ln w="28575">
              <a:noFill/>
            </a:ln>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Parallel</a:t>
              </a:r>
            </a:p>
            <a:p>
              <a:r>
                <a:rPr lang="en-US" sz="1400" dirty="0"/>
                <a:t>Work Streams</a:t>
              </a:r>
            </a:p>
          </p:txBody>
        </p:sp>
      </p:grpSp>
      <p:grpSp>
        <p:nvGrpSpPr>
          <p:cNvPr id="209" name="Group 208"/>
          <p:cNvGrpSpPr/>
          <p:nvPr/>
        </p:nvGrpSpPr>
        <p:grpSpPr>
          <a:xfrm>
            <a:off x="4053990" y="1578304"/>
            <a:ext cx="1185629" cy="899968"/>
            <a:chOff x="5612616" y="1295242"/>
            <a:chExt cx="1429346" cy="787517"/>
          </a:xfrm>
        </p:grpSpPr>
        <p:sp>
          <p:nvSpPr>
            <p:cNvPr id="210" name="Oval 209"/>
            <p:cNvSpPr>
              <a:spLocks noChangeAspect="1"/>
            </p:cNvSpPr>
            <p:nvPr/>
          </p:nvSpPr>
          <p:spPr>
            <a:xfrm>
              <a:off x="5624222" y="1295242"/>
              <a:ext cx="1417740" cy="787517"/>
            </a:xfrm>
            <a:prstGeom prst="ellipse">
              <a:avLst/>
            </a:prstGeom>
            <a:solidFill>
              <a:schemeClr val="accent3">
                <a:lumMod val="75000"/>
              </a:schemeClr>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212" name="TextBox 211"/>
            <p:cNvSpPr txBox="1"/>
            <p:nvPr/>
          </p:nvSpPr>
          <p:spPr>
            <a:xfrm>
              <a:off x="5612616" y="1498447"/>
              <a:ext cx="1428142"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Quality</a:t>
              </a:r>
            </a:p>
            <a:p>
              <a:r>
                <a:rPr lang="en-US" sz="1400" dirty="0"/>
                <a:t>Acceleration</a:t>
              </a:r>
            </a:p>
          </p:txBody>
        </p:sp>
      </p:grpSp>
      <p:grpSp>
        <p:nvGrpSpPr>
          <p:cNvPr id="213" name="Group 212"/>
          <p:cNvGrpSpPr/>
          <p:nvPr/>
        </p:nvGrpSpPr>
        <p:grpSpPr>
          <a:xfrm>
            <a:off x="5246584" y="1578304"/>
            <a:ext cx="1176002" cy="899968"/>
            <a:chOff x="5624222" y="1295242"/>
            <a:chExt cx="1417740" cy="787517"/>
          </a:xfrm>
        </p:grpSpPr>
        <p:sp>
          <p:nvSpPr>
            <p:cNvPr id="214" name="Oval 213"/>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215" name="TextBox 214"/>
            <p:cNvSpPr txBox="1"/>
            <p:nvPr/>
          </p:nvSpPr>
          <p:spPr>
            <a:xfrm>
              <a:off x="5624222" y="1498447"/>
              <a:ext cx="1417739"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End-to-end </a:t>
              </a:r>
            </a:p>
            <a:p>
              <a:r>
                <a:rPr lang="en-US" sz="1400" dirty="0"/>
                <a:t>Automation</a:t>
              </a:r>
            </a:p>
          </p:txBody>
        </p:sp>
      </p:grpSp>
      <p:pic>
        <p:nvPicPr>
          <p:cNvPr id="22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347" y="206646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2" name="Group 201"/>
          <p:cNvGrpSpPr/>
          <p:nvPr/>
        </p:nvGrpSpPr>
        <p:grpSpPr>
          <a:xfrm>
            <a:off x="8245320" y="2238437"/>
            <a:ext cx="589566" cy="514879"/>
            <a:chOff x="8434271" y="2733514"/>
            <a:chExt cx="589566" cy="514879"/>
          </a:xfrm>
        </p:grpSpPr>
        <p:pic>
          <p:nvPicPr>
            <p:cNvPr id="224" name="Picture 223" descr="Thought_Leadership_2_customer_experience_v1.eps"/>
            <p:cNvPicPr>
              <a:picLocks noChangeAspect="1"/>
            </p:cNvPicPr>
            <p:nvPr/>
          </p:nvPicPr>
          <p:blipFill rotWithShape="1">
            <a:blip r:embed="rId6" cstate="screen">
              <a:lum bright="70000" contrast="-70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225" name="Rounded Rectangle 22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pic>
        <p:nvPicPr>
          <p:cNvPr id="226" name="Picture 5" descr="C:\Users\amele01\AppData\Local\Microsoft\Windows\Temporary Internet Files\Content.IE5\BD6OVT2Z\explosion-cartoon-15346-large[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70553" y="2707989"/>
            <a:ext cx="313242" cy="35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90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p:cTn id="7" dur="500" fill="hold"/>
                                        <p:tgtEl>
                                          <p:spTgt spid="200"/>
                                        </p:tgtEl>
                                        <p:attrNameLst>
                                          <p:attrName>ppt_w</p:attrName>
                                        </p:attrNameLst>
                                      </p:cBhvr>
                                      <p:tavLst>
                                        <p:tav tm="0">
                                          <p:val>
                                            <p:fltVal val="0"/>
                                          </p:val>
                                        </p:tav>
                                        <p:tav tm="100000">
                                          <p:val>
                                            <p:strVal val="#ppt_w"/>
                                          </p:val>
                                        </p:tav>
                                      </p:tavLst>
                                    </p:anim>
                                    <p:anim calcmode="lin" valueType="num">
                                      <p:cBhvr>
                                        <p:cTn id="8" dur="500" fill="hold"/>
                                        <p:tgtEl>
                                          <p:spTgt spid="200"/>
                                        </p:tgtEl>
                                        <p:attrNameLst>
                                          <p:attrName>ppt_h</p:attrName>
                                        </p:attrNameLst>
                                      </p:cBhvr>
                                      <p:tavLst>
                                        <p:tav tm="0">
                                          <p:val>
                                            <p:fltVal val="0"/>
                                          </p:val>
                                        </p:tav>
                                        <p:tav tm="100000">
                                          <p:val>
                                            <p:strVal val="#ppt_h"/>
                                          </p:val>
                                        </p:tav>
                                      </p:tavLst>
                                    </p:anim>
                                    <p:animEffect transition="in" filter="fade">
                                      <p:cBhvr>
                                        <p:cTn id="9" dur="500"/>
                                        <p:tgtEl>
                                          <p:spTgt spid="200"/>
                                        </p:tgtEl>
                                      </p:cBhvr>
                                    </p:animEffect>
                                  </p:childTnLst>
                                </p:cTn>
                              </p:par>
                              <p:par>
                                <p:cTn id="10" presetID="22" presetClass="entr" presetSubtype="8" fill="hold" nodeType="withEffect">
                                  <p:stCondLst>
                                    <p:cond delay="250"/>
                                  </p:stCondLst>
                                  <p:childTnLst>
                                    <p:set>
                                      <p:cBhvr>
                                        <p:cTn id="11" dur="1" fill="hold">
                                          <p:stCondLst>
                                            <p:cond delay="0"/>
                                          </p:stCondLst>
                                        </p:cTn>
                                        <p:tgtEl>
                                          <p:spTgt spid="268"/>
                                        </p:tgtEl>
                                        <p:attrNameLst>
                                          <p:attrName>style.visibility</p:attrName>
                                        </p:attrNameLst>
                                      </p:cBhvr>
                                      <p:to>
                                        <p:strVal val="visible"/>
                                      </p:to>
                                    </p:set>
                                    <p:animEffect transition="in" filter="wipe(left)">
                                      <p:cBhvr>
                                        <p:cTn id="12" dur="750"/>
                                        <p:tgtEl>
                                          <p:spTgt spid="268"/>
                                        </p:tgtEl>
                                      </p:cBhvr>
                                    </p:animEffect>
                                  </p:childTnLst>
                                </p:cTn>
                              </p:par>
                              <p:par>
                                <p:cTn id="13" presetID="21" presetClass="exit" presetSubtype="8" fill="hold" nodeType="withEffect">
                                  <p:stCondLst>
                                    <p:cond delay="500"/>
                                  </p:stCondLst>
                                  <p:childTnLst>
                                    <p:animEffect transition="out" filter="wheel(8)">
                                      <p:cBhvr>
                                        <p:cTn id="14" dur="750"/>
                                        <p:tgtEl>
                                          <p:spTgt spid="140"/>
                                        </p:tgtEl>
                                      </p:cBhvr>
                                    </p:animEffect>
                                    <p:set>
                                      <p:cBhvr>
                                        <p:cTn id="15" dur="1" fill="hold">
                                          <p:stCondLst>
                                            <p:cond delay="749"/>
                                          </p:stCondLst>
                                        </p:cTn>
                                        <p:tgtEl>
                                          <p:spTgt spid="140"/>
                                        </p:tgtEl>
                                        <p:attrNameLst>
                                          <p:attrName>style.visibility</p:attrName>
                                        </p:attrNameLst>
                                      </p:cBhvr>
                                      <p:to>
                                        <p:strVal val="hidden"/>
                                      </p:to>
                                    </p:set>
                                  </p:childTnLst>
                                </p:cTn>
                              </p:par>
                              <p:par>
                                <p:cTn id="16" presetID="10" presetClass="entr" presetSubtype="0" fill="hold" grpId="0" nodeType="withEffect">
                                  <p:stCondLst>
                                    <p:cond delay="75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500"/>
                                        <p:tgtEl>
                                          <p:spTgt spid="264"/>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265"/>
                                        </p:tgtEl>
                                        <p:attrNameLst>
                                          <p:attrName>style.visibility</p:attrName>
                                        </p:attrNameLst>
                                      </p:cBhvr>
                                      <p:to>
                                        <p:strVal val="visible"/>
                                      </p:to>
                                    </p:set>
                                    <p:animEffect transition="in" filter="fade">
                                      <p:cBhvr>
                                        <p:cTn id="22" dur="500"/>
                                        <p:tgtEl>
                                          <p:spTgt spid="265"/>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222"/>
                                        </p:tgtEl>
                                        <p:attrNameLst>
                                          <p:attrName>style.visibility</p:attrName>
                                        </p:attrNameLst>
                                      </p:cBhvr>
                                      <p:to>
                                        <p:strVal val="visible"/>
                                      </p:to>
                                    </p:set>
                                    <p:animEffect transition="in" filter="wipe(right)">
                                      <p:cBhvr>
                                        <p:cTn id="25" dur="500"/>
                                        <p:tgtEl>
                                          <p:spTgt spid="222"/>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223"/>
                                        </p:tgtEl>
                                        <p:attrNameLst>
                                          <p:attrName>style.visibility</p:attrName>
                                        </p:attrNameLst>
                                      </p:cBhvr>
                                      <p:to>
                                        <p:strVal val="visible"/>
                                      </p:to>
                                    </p:set>
                                    <p:animEffect transition="in" filter="wipe(right)">
                                      <p:cBhvr>
                                        <p:cTn id="28" dur="500"/>
                                        <p:tgtEl>
                                          <p:spTgt spid="223"/>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09"/>
                                        </p:tgtEl>
                                        <p:attrNameLst>
                                          <p:attrName>style.visibility</p:attrName>
                                        </p:attrNameLst>
                                      </p:cBhvr>
                                      <p:to>
                                        <p:strVal val="visible"/>
                                      </p:to>
                                    </p:set>
                                    <p:anim calcmode="lin" valueType="num">
                                      <p:cBhvr>
                                        <p:cTn id="33" dur="500" fill="hold"/>
                                        <p:tgtEl>
                                          <p:spTgt spid="209"/>
                                        </p:tgtEl>
                                        <p:attrNameLst>
                                          <p:attrName>ppt_w</p:attrName>
                                        </p:attrNameLst>
                                      </p:cBhvr>
                                      <p:tavLst>
                                        <p:tav tm="0">
                                          <p:val>
                                            <p:fltVal val="0"/>
                                          </p:val>
                                        </p:tav>
                                        <p:tav tm="100000">
                                          <p:val>
                                            <p:strVal val="#ppt_w"/>
                                          </p:val>
                                        </p:tav>
                                      </p:tavLst>
                                    </p:anim>
                                    <p:anim calcmode="lin" valueType="num">
                                      <p:cBhvr>
                                        <p:cTn id="34" dur="500" fill="hold"/>
                                        <p:tgtEl>
                                          <p:spTgt spid="209"/>
                                        </p:tgtEl>
                                        <p:attrNameLst>
                                          <p:attrName>ppt_h</p:attrName>
                                        </p:attrNameLst>
                                      </p:cBhvr>
                                      <p:tavLst>
                                        <p:tav tm="0">
                                          <p:val>
                                            <p:fltVal val="0"/>
                                          </p:val>
                                        </p:tav>
                                        <p:tav tm="100000">
                                          <p:val>
                                            <p:strVal val="#ppt_h"/>
                                          </p:val>
                                        </p:tav>
                                      </p:tavLst>
                                    </p:anim>
                                    <p:animEffect transition="in" filter="fade">
                                      <p:cBhvr>
                                        <p:cTn id="35" dur="500"/>
                                        <p:tgtEl>
                                          <p:spTgt spid="209"/>
                                        </p:tgtEl>
                                      </p:cBhvr>
                                    </p:animEffect>
                                  </p:childTnLst>
                                </p:cTn>
                              </p:par>
                              <p:par>
                                <p:cTn id="36" presetID="21" presetClass="exit" presetSubtype="8" fill="hold" nodeType="withEffect">
                                  <p:stCondLst>
                                    <p:cond delay="0"/>
                                  </p:stCondLst>
                                  <p:childTnLst>
                                    <p:animEffect transition="out" filter="wheel(8)">
                                      <p:cBhvr>
                                        <p:cTn id="37" dur="750"/>
                                        <p:tgtEl>
                                          <p:spTgt spid="124"/>
                                        </p:tgtEl>
                                      </p:cBhvr>
                                    </p:animEffect>
                                    <p:set>
                                      <p:cBhvr>
                                        <p:cTn id="38" dur="1" fill="hold">
                                          <p:stCondLst>
                                            <p:cond delay="749"/>
                                          </p:stCondLst>
                                        </p:cTn>
                                        <p:tgtEl>
                                          <p:spTgt spid="124"/>
                                        </p:tgtEl>
                                        <p:attrNameLst>
                                          <p:attrName>style.visibility</p:attrName>
                                        </p:attrNameLst>
                                      </p:cBhvr>
                                      <p:to>
                                        <p:strVal val="hidden"/>
                                      </p:to>
                                    </p:set>
                                  </p:childTnLst>
                                </p:cTn>
                              </p:par>
                            </p:childTnLst>
                          </p:cTn>
                        </p:par>
                        <p:par>
                          <p:cTn id="39" fill="hold">
                            <p:stCondLst>
                              <p:cond delay="750"/>
                            </p:stCondLst>
                            <p:childTnLst>
                              <p:par>
                                <p:cTn id="40" presetID="22" presetClass="exit" presetSubtype="4" fill="hold" nodeType="afterEffect">
                                  <p:stCondLst>
                                    <p:cond delay="0"/>
                                  </p:stCondLst>
                                  <p:childTnLst>
                                    <p:animEffect transition="out" filter="wipe(down)">
                                      <p:cBhvr>
                                        <p:cTn id="41" dur="500"/>
                                        <p:tgtEl>
                                          <p:spTgt spid="321"/>
                                        </p:tgtEl>
                                      </p:cBhvr>
                                    </p:animEffect>
                                    <p:set>
                                      <p:cBhvr>
                                        <p:cTn id="42" dur="1" fill="hold">
                                          <p:stCondLst>
                                            <p:cond delay="499"/>
                                          </p:stCondLst>
                                        </p:cTn>
                                        <p:tgtEl>
                                          <p:spTgt spid="321"/>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500"/>
                                        <p:tgtEl>
                                          <p:spTgt spid="330"/>
                                        </p:tgtEl>
                                      </p:cBhvr>
                                    </p:animEffect>
                                    <p:set>
                                      <p:cBhvr>
                                        <p:cTn id="45" dur="1" fill="hold">
                                          <p:stCondLst>
                                            <p:cond delay="499"/>
                                          </p:stCondLst>
                                        </p:cTn>
                                        <p:tgtEl>
                                          <p:spTgt spid="330"/>
                                        </p:tgtEl>
                                        <p:attrNameLst>
                                          <p:attrName>style.visibility</p:attrName>
                                        </p:attrNameLst>
                                      </p:cBhvr>
                                      <p:to>
                                        <p:strVal val="hidden"/>
                                      </p:to>
                                    </p:set>
                                  </p:childTnLst>
                                </p:cTn>
                              </p:par>
                              <p:par>
                                <p:cTn id="46" presetID="22" presetClass="exit" presetSubtype="4" fill="hold" nodeType="withEffect">
                                  <p:stCondLst>
                                    <p:cond delay="0"/>
                                  </p:stCondLst>
                                  <p:childTnLst>
                                    <p:animEffect transition="out" filter="wipe(down)">
                                      <p:cBhvr>
                                        <p:cTn id="47" dur="500"/>
                                        <p:tgtEl>
                                          <p:spTgt spid="48"/>
                                        </p:tgtEl>
                                      </p:cBhvr>
                                    </p:animEffect>
                                    <p:set>
                                      <p:cBhvr>
                                        <p:cTn id="48" dur="1" fill="hold">
                                          <p:stCondLst>
                                            <p:cond delay="499"/>
                                          </p:stCondLst>
                                        </p:cTn>
                                        <p:tgtEl>
                                          <p:spTgt spid="48"/>
                                        </p:tgtEl>
                                        <p:attrNameLst>
                                          <p:attrName>style.visibility</p:attrName>
                                        </p:attrNameLst>
                                      </p:cBhvr>
                                      <p:to>
                                        <p:strVal val="hidden"/>
                                      </p:to>
                                    </p:set>
                                  </p:childTnLst>
                                </p:cTn>
                              </p:par>
                            </p:childTnLst>
                          </p:cTn>
                        </p:par>
                        <p:par>
                          <p:cTn id="49" fill="hold">
                            <p:stCondLst>
                              <p:cond delay="1250"/>
                            </p:stCondLst>
                            <p:childTnLst>
                              <p:par>
                                <p:cTn id="50" presetID="10" presetClass="entr" presetSubtype="0" fill="hold" grpId="0" nodeType="afterEffect">
                                  <p:stCondLst>
                                    <p:cond delay="0"/>
                                  </p:stCondLst>
                                  <p:childTnLst>
                                    <p:set>
                                      <p:cBhvr>
                                        <p:cTn id="51" dur="1" fill="hold">
                                          <p:stCondLst>
                                            <p:cond delay="0"/>
                                          </p:stCondLst>
                                        </p:cTn>
                                        <p:tgtEl>
                                          <p:spTgt spid="266"/>
                                        </p:tgtEl>
                                        <p:attrNameLst>
                                          <p:attrName>style.visibility</p:attrName>
                                        </p:attrNameLst>
                                      </p:cBhvr>
                                      <p:to>
                                        <p:strVal val="visible"/>
                                      </p:to>
                                    </p:set>
                                    <p:animEffect transition="in" filter="fade">
                                      <p:cBhvr>
                                        <p:cTn id="52" dur="500"/>
                                        <p:tgtEl>
                                          <p:spTgt spid="266"/>
                                        </p:tgtEl>
                                      </p:cBhvr>
                                    </p:animEffect>
                                  </p:childTnLst>
                                </p:cTn>
                              </p:par>
                            </p:childTnLst>
                          </p:cTn>
                        </p:par>
                        <p:par>
                          <p:cTn id="53" fill="hold">
                            <p:stCondLst>
                              <p:cond delay="1750"/>
                            </p:stCondLst>
                            <p:childTnLst>
                              <p:par>
                                <p:cTn id="54" presetID="10" presetClass="exit" presetSubtype="0" fill="hold" nodeType="afterEffect">
                                  <p:stCondLst>
                                    <p:cond delay="0"/>
                                  </p:stCondLst>
                                  <p:childTnLst>
                                    <p:animEffect transition="out" filter="fade">
                                      <p:cBhvr>
                                        <p:cTn id="55" dur="500"/>
                                        <p:tgtEl>
                                          <p:spTgt spid="435"/>
                                        </p:tgtEl>
                                      </p:cBhvr>
                                    </p:animEffect>
                                    <p:set>
                                      <p:cBhvr>
                                        <p:cTn id="56" dur="1" fill="hold">
                                          <p:stCondLst>
                                            <p:cond delay="499"/>
                                          </p:stCondLst>
                                        </p:cTn>
                                        <p:tgtEl>
                                          <p:spTgt spid="435"/>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434"/>
                                        </p:tgtEl>
                                      </p:cBhvr>
                                    </p:animEffect>
                                    <p:set>
                                      <p:cBhvr>
                                        <p:cTn id="59" dur="1" fill="hold">
                                          <p:stCondLst>
                                            <p:cond delay="499"/>
                                          </p:stCondLst>
                                        </p:cTn>
                                        <p:tgtEl>
                                          <p:spTgt spid="434"/>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433"/>
                                        </p:tgtEl>
                                      </p:cBhvr>
                                    </p:animEffect>
                                    <p:set>
                                      <p:cBhvr>
                                        <p:cTn id="62" dur="1" fill="hold">
                                          <p:stCondLst>
                                            <p:cond delay="499"/>
                                          </p:stCondLst>
                                        </p:cTn>
                                        <p:tgtEl>
                                          <p:spTgt spid="433"/>
                                        </p:tgtEl>
                                        <p:attrNameLst>
                                          <p:attrName>style.visibility</p:attrName>
                                        </p:attrNameLst>
                                      </p:cBhvr>
                                      <p:to>
                                        <p:strVal val="hidden"/>
                                      </p:to>
                                    </p:se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270"/>
                                        </p:tgtEl>
                                        <p:attrNameLst>
                                          <p:attrName>style.visibility</p:attrName>
                                        </p:attrNameLst>
                                      </p:cBhvr>
                                      <p:to>
                                        <p:strVal val="visible"/>
                                      </p:to>
                                    </p:set>
                                    <p:animEffect transition="in" filter="fade">
                                      <p:cBhvr>
                                        <p:cTn id="66" dur="500"/>
                                        <p:tgtEl>
                                          <p:spTgt spid="270"/>
                                        </p:tgtEl>
                                      </p:cBhvr>
                                    </p:animEffect>
                                  </p:childTnLst>
                                </p:cTn>
                              </p:par>
                              <p:par>
                                <p:cTn id="67" presetID="21" presetClass="exit" presetSubtype="8" fill="hold" nodeType="withEffect">
                                  <p:stCondLst>
                                    <p:cond delay="500"/>
                                  </p:stCondLst>
                                  <p:childTnLst>
                                    <p:animEffect transition="out" filter="wheel(8)">
                                      <p:cBhvr>
                                        <p:cTn id="68" dur="750"/>
                                        <p:tgtEl>
                                          <p:spTgt spid="296"/>
                                        </p:tgtEl>
                                      </p:cBhvr>
                                    </p:animEffect>
                                    <p:set>
                                      <p:cBhvr>
                                        <p:cTn id="69" dur="1" fill="hold">
                                          <p:stCondLst>
                                            <p:cond delay="749"/>
                                          </p:stCondLst>
                                        </p:cTn>
                                        <p:tgtEl>
                                          <p:spTgt spid="296"/>
                                        </p:tgtEl>
                                        <p:attrNameLst>
                                          <p:attrName>style.visibility</p:attrName>
                                        </p:attrNameLst>
                                      </p:cBhvr>
                                      <p:to>
                                        <p:strVal val="hidden"/>
                                      </p:to>
                                    </p:set>
                                  </p:childTnLst>
                                </p:cTn>
                              </p:par>
                              <p:par>
                                <p:cTn id="70" presetID="22" presetClass="entr" presetSubtype="2" fill="hold" grpId="0" nodeType="withEffect">
                                  <p:stCondLst>
                                    <p:cond delay="500"/>
                                  </p:stCondLst>
                                  <p:childTnLst>
                                    <p:set>
                                      <p:cBhvr>
                                        <p:cTn id="71" dur="1" fill="hold">
                                          <p:stCondLst>
                                            <p:cond delay="0"/>
                                          </p:stCondLst>
                                        </p:cTn>
                                        <p:tgtEl>
                                          <p:spTgt spid="218"/>
                                        </p:tgtEl>
                                        <p:attrNameLst>
                                          <p:attrName>style.visibility</p:attrName>
                                        </p:attrNameLst>
                                      </p:cBhvr>
                                      <p:to>
                                        <p:strVal val="visible"/>
                                      </p:to>
                                    </p:set>
                                    <p:animEffect transition="in" filter="wipe(right)">
                                      <p:cBhvr>
                                        <p:cTn id="72" dur="500"/>
                                        <p:tgtEl>
                                          <p:spTgt spid="218"/>
                                        </p:tgtEl>
                                      </p:cBhvr>
                                    </p:animEffect>
                                  </p:childTnLst>
                                </p:cTn>
                              </p:par>
                              <p:par>
                                <p:cTn id="73" presetID="22" presetClass="entr" presetSubtype="2" fill="hold" grpId="0" nodeType="withEffect">
                                  <p:stCondLst>
                                    <p:cond delay="500"/>
                                  </p:stCondLst>
                                  <p:childTnLst>
                                    <p:set>
                                      <p:cBhvr>
                                        <p:cTn id="74" dur="1" fill="hold">
                                          <p:stCondLst>
                                            <p:cond delay="0"/>
                                          </p:stCondLst>
                                        </p:cTn>
                                        <p:tgtEl>
                                          <p:spTgt spid="219"/>
                                        </p:tgtEl>
                                        <p:attrNameLst>
                                          <p:attrName>style.visibility</p:attrName>
                                        </p:attrNameLst>
                                      </p:cBhvr>
                                      <p:to>
                                        <p:strVal val="visible"/>
                                      </p:to>
                                    </p:set>
                                    <p:animEffect transition="in" filter="wipe(right)">
                                      <p:cBhvr>
                                        <p:cTn id="75" dur="500"/>
                                        <p:tgtEl>
                                          <p:spTgt spid="219"/>
                                        </p:tgtEl>
                                      </p:cBhvr>
                                    </p:animEffect>
                                  </p:childTnLst>
                                </p:cTn>
                              </p:par>
                              <p:par>
                                <p:cTn id="76" presetID="22" presetClass="entr" presetSubtype="2" fill="hold" grpId="0" nodeType="withEffect">
                                  <p:stCondLst>
                                    <p:cond delay="1000"/>
                                  </p:stCondLst>
                                  <p:childTnLst>
                                    <p:set>
                                      <p:cBhvr>
                                        <p:cTn id="77" dur="1" fill="hold">
                                          <p:stCondLst>
                                            <p:cond delay="0"/>
                                          </p:stCondLst>
                                        </p:cTn>
                                        <p:tgtEl>
                                          <p:spTgt spid="216"/>
                                        </p:tgtEl>
                                        <p:attrNameLst>
                                          <p:attrName>style.visibility</p:attrName>
                                        </p:attrNameLst>
                                      </p:cBhvr>
                                      <p:to>
                                        <p:strVal val="visible"/>
                                      </p:to>
                                    </p:set>
                                    <p:animEffect transition="in" filter="wipe(right)">
                                      <p:cBhvr>
                                        <p:cTn id="78" dur="500"/>
                                        <p:tgtEl>
                                          <p:spTgt spid="216"/>
                                        </p:tgtEl>
                                      </p:cBhvr>
                                    </p:animEffect>
                                  </p:childTnLst>
                                </p:cTn>
                              </p:par>
                              <p:par>
                                <p:cTn id="79" presetID="22" presetClass="entr" presetSubtype="2" fill="hold" grpId="0" nodeType="withEffect">
                                  <p:stCondLst>
                                    <p:cond delay="1000"/>
                                  </p:stCondLst>
                                  <p:childTnLst>
                                    <p:set>
                                      <p:cBhvr>
                                        <p:cTn id="80" dur="1" fill="hold">
                                          <p:stCondLst>
                                            <p:cond delay="0"/>
                                          </p:stCondLst>
                                        </p:cTn>
                                        <p:tgtEl>
                                          <p:spTgt spid="217"/>
                                        </p:tgtEl>
                                        <p:attrNameLst>
                                          <p:attrName>style.visibility</p:attrName>
                                        </p:attrNameLst>
                                      </p:cBhvr>
                                      <p:to>
                                        <p:strVal val="visible"/>
                                      </p:to>
                                    </p:set>
                                    <p:animEffect transition="in" filter="wipe(right)">
                                      <p:cBhvr>
                                        <p:cTn id="81" dur="500"/>
                                        <p:tgtEl>
                                          <p:spTgt spid="217"/>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nodeType="clickEffect">
                                  <p:stCondLst>
                                    <p:cond delay="0"/>
                                  </p:stCondLst>
                                  <p:childTnLst>
                                    <p:set>
                                      <p:cBhvr>
                                        <p:cTn id="85" dur="1" fill="hold">
                                          <p:stCondLst>
                                            <p:cond delay="0"/>
                                          </p:stCondLst>
                                        </p:cTn>
                                        <p:tgtEl>
                                          <p:spTgt spid="213"/>
                                        </p:tgtEl>
                                        <p:attrNameLst>
                                          <p:attrName>style.visibility</p:attrName>
                                        </p:attrNameLst>
                                      </p:cBhvr>
                                      <p:to>
                                        <p:strVal val="visible"/>
                                      </p:to>
                                    </p:set>
                                    <p:anim calcmode="lin" valueType="num">
                                      <p:cBhvr>
                                        <p:cTn id="86" dur="500" fill="hold"/>
                                        <p:tgtEl>
                                          <p:spTgt spid="213"/>
                                        </p:tgtEl>
                                        <p:attrNameLst>
                                          <p:attrName>ppt_w</p:attrName>
                                        </p:attrNameLst>
                                      </p:cBhvr>
                                      <p:tavLst>
                                        <p:tav tm="0">
                                          <p:val>
                                            <p:fltVal val="0"/>
                                          </p:val>
                                        </p:tav>
                                        <p:tav tm="100000">
                                          <p:val>
                                            <p:strVal val="#ppt_w"/>
                                          </p:val>
                                        </p:tav>
                                      </p:tavLst>
                                    </p:anim>
                                    <p:anim calcmode="lin" valueType="num">
                                      <p:cBhvr>
                                        <p:cTn id="87" dur="500" fill="hold"/>
                                        <p:tgtEl>
                                          <p:spTgt spid="213"/>
                                        </p:tgtEl>
                                        <p:attrNameLst>
                                          <p:attrName>ppt_h</p:attrName>
                                        </p:attrNameLst>
                                      </p:cBhvr>
                                      <p:tavLst>
                                        <p:tav tm="0">
                                          <p:val>
                                            <p:fltVal val="0"/>
                                          </p:val>
                                        </p:tav>
                                        <p:tav tm="100000">
                                          <p:val>
                                            <p:strVal val="#ppt_h"/>
                                          </p:val>
                                        </p:tav>
                                      </p:tavLst>
                                    </p:anim>
                                    <p:animEffect transition="in" filter="fade">
                                      <p:cBhvr>
                                        <p:cTn id="88" dur="500"/>
                                        <p:tgtEl>
                                          <p:spTgt spid="213"/>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271"/>
                                        </p:tgtEl>
                                        <p:attrNameLst>
                                          <p:attrName>style.visibility</p:attrName>
                                        </p:attrNameLst>
                                      </p:cBhvr>
                                      <p:to>
                                        <p:strVal val="visible"/>
                                      </p:to>
                                    </p:set>
                                    <p:animEffect transition="in" filter="fade">
                                      <p:cBhvr>
                                        <p:cTn id="92" dur="500"/>
                                        <p:tgtEl>
                                          <p:spTgt spid="271"/>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272"/>
                                        </p:tgtEl>
                                        <p:attrNameLst>
                                          <p:attrName>style.visibility</p:attrName>
                                        </p:attrNameLst>
                                      </p:cBhvr>
                                      <p:to>
                                        <p:strVal val="visible"/>
                                      </p:to>
                                    </p:set>
                                    <p:animEffect transition="in" filter="fade">
                                      <p:cBhvr>
                                        <p:cTn id="96" dur="500"/>
                                        <p:tgtEl>
                                          <p:spTgt spid="272"/>
                                        </p:tgtEl>
                                      </p:cBhvr>
                                    </p:animEffect>
                                  </p:childTnLst>
                                </p:cTn>
                              </p:par>
                              <p:par>
                                <p:cTn id="97" presetID="22" presetClass="exit" presetSubtype="2" fill="hold" nodeType="withEffect">
                                  <p:stCondLst>
                                    <p:cond delay="1000"/>
                                  </p:stCondLst>
                                  <p:childTnLst>
                                    <p:animEffect transition="out" filter="wipe(right)">
                                      <p:cBhvr>
                                        <p:cTn id="98" dur="500"/>
                                        <p:tgtEl>
                                          <p:spTgt spid="16"/>
                                        </p:tgtEl>
                                      </p:cBhvr>
                                    </p:animEffect>
                                    <p:set>
                                      <p:cBhvr>
                                        <p:cTn id="99" dur="1" fill="hold">
                                          <p:stCondLst>
                                            <p:cond delay="499"/>
                                          </p:stCondLst>
                                        </p:cTn>
                                        <p:tgtEl>
                                          <p:spTgt spid="16"/>
                                        </p:tgtEl>
                                        <p:attrNameLst>
                                          <p:attrName>style.visibility</p:attrName>
                                        </p:attrNameLst>
                                      </p:cBhvr>
                                      <p:to>
                                        <p:strVal val="hidden"/>
                                      </p:to>
                                    </p:set>
                                  </p:childTnLst>
                                </p:cTn>
                              </p:par>
                              <p:par>
                                <p:cTn id="100" presetID="22" presetClass="exit" presetSubtype="2" fill="hold" nodeType="withEffect">
                                  <p:stCondLst>
                                    <p:cond delay="1000"/>
                                  </p:stCondLst>
                                  <p:childTnLst>
                                    <p:animEffect transition="out" filter="wipe(right)">
                                      <p:cBhvr>
                                        <p:cTn id="101" dur="500"/>
                                        <p:tgtEl>
                                          <p:spTgt spid="355"/>
                                        </p:tgtEl>
                                      </p:cBhvr>
                                    </p:animEffect>
                                    <p:set>
                                      <p:cBhvr>
                                        <p:cTn id="102" dur="1" fill="hold">
                                          <p:stCondLst>
                                            <p:cond delay="499"/>
                                          </p:stCondLst>
                                        </p:cTn>
                                        <p:tgtEl>
                                          <p:spTgt spid="355"/>
                                        </p:tgtEl>
                                        <p:attrNameLst>
                                          <p:attrName>style.visibility</p:attrName>
                                        </p:attrNameLst>
                                      </p:cBhvr>
                                      <p:to>
                                        <p:strVal val="hidden"/>
                                      </p:to>
                                    </p:set>
                                  </p:childTnLst>
                                </p:cTn>
                              </p:par>
                              <p:par>
                                <p:cTn id="103" presetID="22" presetClass="exit" presetSubtype="2" fill="hold" nodeType="withEffect">
                                  <p:stCondLst>
                                    <p:cond delay="1000"/>
                                  </p:stCondLst>
                                  <p:childTnLst>
                                    <p:animEffect transition="out" filter="wipe(right)">
                                      <p:cBhvr>
                                        <p:cTn id="104" dur="500"/>
                                        <p:tgtEl>
                                          <p:spTgt spid="15"/>
                                        </p:tgtEl>
                                      </p:cBhvr>
                                    </p:animEffect>
                                    <p:set>
                                      <p:cBhvr>
                                        <p:cTn id="105" dur="1" fill="hold">
                                          <p:stCondLst>
                                            <p:cond delay="499"/>
                                          </p:stCondLst>
                                        </p:cTn>
                                        <p:tgtEl>
                                          <p:spTgt spid="15"/>
                                        </p:tgtEl>
                                        <p:attrNameLst>
                                          <p:attrName>style.visibility</p:attrName>
                                        </p:attrNameLst>
                                      </p:cBhvr>
                                      <p:to>
                                        <p:strVal val="hidden"/>
                                      </p:to>
                                    </p:set>
                                  </p:childTnLst>
                                </p:cTn>
                              </p:par>
                              <p:par>
                                <p:cTn id="106" presetID="22" presetClass="exit" presetSubtype="2" fill="hold" nodeType="withEffect">
                                  <p:stCondLst>
                                    <p:cond delay="1000"/>
                                  </p:stCondLst>
                                  <p:childTnLst>
                                    <p:animEffect transition="out" filter="wipe(right)">
                                      <p:cBhvr>
                                        <p:cTn id="107" dur="500"/>
                                        <p:tgtEl>
                                          <p:spTgt spid="10"/>
                                        </p:tgtEl>
                                      </p:cBhvr>
                                    </p:animEffect>
                                    <p:set>
                                      <p:cBhvr>
                                        <p:cTn id="108" dur="1" fill="hold">
                                          <p:stCondLst>
                                            <p:cond delay="499"/>
                                          </p:stCondLst>
                                        </p:cTn>
                                        <p:tgtEl>
                                          <p:spTgt spid="10"/>
                                        </p:tgtEl>
                                        <p:attrNameLst>
                                          <p:attrName>style.visibility</p:attrName>
                                        </p:attrNameLst>
                                      </p:cBhvr>
                                      <p:to>
                                        <p:strVal val="hidden"/>
                                      </p:to>
                                    </p:set>
                                  </p:childTnLst>
                                </p:cTn>
                              </p:par>
                              <p:par>
                                <p:cTn id="109" presetID="22" presetClass="exit" presetSubtype="2" fill="hold" nodeType="withEffect">
                                  <p:stCondLst>
                                    <p:cond delay="1000"/>
                                  </p:stCondLst>
                                  <p:childTnLst>
                                    <p:animEffect transition="out" filter="wipe(right)">
                                      <p:cBhvr>
                                        <p:cTn id="110" dur="500"/>
                                        <p:tgtEl>
                                          <p:spTgt spid="14"/>
                                        </p:tgtEl>
                                      </p:cBhvr>
                                    </p:animEffect>
                                    <p:set>
                                      <p:cBhvr>
                                        <p:cTn id="111" dur="1" fill="hold">
                                          <p:stCondLst>
                                            <p:cond delay="499"/>
                                          </p:stCondLst>
                                        </p:cTn>
                                        <p:tgtEl>
                                          <p:spTgt spid="14"/>
                                        </p:tgtEl>
                                        <p:attrNameLst>
                                          <p:attrName>style.visibility</p:attrName>
                                        </p:attrNameLst>
                                      </p:cBhvr>
                                      <p:to>
                                        <p:strVal val="hidden"/>
                                      </p:to>
                                    </p:set>
                                  </p:childTnLst>
                                </p:cTn>
                              </p:par>
                              <p:par>
                                <p:cTn id="112" presetID="22" presetClass="exit" presetSubtype="2" fill="hold" nodeType="withEffect">
                                  <p:stCondLst>
                                    <p:cond delay="1000"/>
                                  </p:stCondLst>
                                  <p:childTnLst>
                                    <p:animEffect transition="out" filter="wipe(right)">
                                      <p:cBhvr>
                                        <p:cTn id="113" dur="500"/>
                                        <p:tgtEl>
                                          <p:spTgt spid="9"/>
                                        </p:tgtEl>
                                      </p:cBhvr>
                                    </p:animEffect>
                                    <p:set>
                                      <p:cBhvr>
                                        <p:cTn id="114" dur="1" fill="hold">
                                          <p:stCondLst>
                                            <p:cond delay="499"/>
                                          </p:stCondLst>
                                        </p:cTn>
                                        <p:tgtEl>
                                          <p:spTgt spid="9"/>
                                        </p:tgtEl>
                                        <p:attrNameLst>
                                          <p:attrName>style.visibility</p:attrName>
                                        </p:attrNameLst>
                                      </p:cBhvr>
                                      <p:to>
                                        <p:strVal val="hidden"/>
                                      </p:to>
                                    </p:set>
                                  </p:childTnLst>
                                </p:cTn>
                              </p:par>
                              <p:par>
                                <p:cTn id="115" presetID="22" presetClass="exit" presetSubtype="2" fill="hold" nodeType="withEffect">
                                  <p:stCondLst>
                                    <p:cond delay="1000"/>
                                  </p:stCondLst>
                                  <p:childTnLst>
                                    <p:animEffect transition="out" filter="wipe(right)">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22" presetClass="exit" presetSubtype="2" fill="hold" nodeType="withEffect">
                                  <p:stCondLst>
                                    <p:cond delay="1000"/>
                                  </p:stCondLst>
                                  <p:childTnLst>
                                    <p:animEffect transition="out" filter="wipe(right)">
                                      <p:cBhvr>
                                        <p:cTn id="119" dur="500"/>
                                        <p:tgtEl>
                                          <p:spTgt spid="7"/>
                                        </p:tgtEl>
                                      </p:cBhvr>
                                    </p:animEffect>
                                    <p:set>
                                      <p:cBhvr>
                                        <p:cTn id="120" dur="1" fill="hold">
                                          <p:stCondLst>
                                            <p:cond delay="499"/>
                                          </p:stCondLst>
                                        </p:cTn>
                                        <p:tgtEl>
                                          <p:spTgt spid="7"/>
                                        </p:tgtEl>
                                        <p:attrNameLst>
                                          <p:attrName>style.visibility</p:attrName>
                                        </p:attrNameLst>
                                      </p:cBhvr>
                                      <p:to>
                                        <p:strVal val="hidden"/>
                                      </p:to>
                                    </p:set>
                                  </p:childTnLst>
                                </p:cTn>
                              </p:par>
                              <p:par>
                                <p:cTn id="121" presetID="21" presetClass="exit" presetSubtype="8" fill="hold" nodeType="withEffect">
                                  <p:stCondLst>
                                    <p:cond delay="1000"/>
                                  </p:stCondLst>
                                  <p:childTnLst>
                                    <p:animEffect transition="out" filter="wheel(8)">
                                      <p:cBhvr>
                                        <p:cTn id="122" dur="750"/>
                                        <p:tgtEl>
                                          <p:spTgt spid="304"/>
                                        </p:tgtEl>
                                      </p:cBhvr>
                                    </p:animEffect>
                                    <p:set>
                                      <p:cBhvr>
                                        <p:cTn id="123" dur="1" fill="hold">
                                          <p:stCondLst>
                                            <p:cond delay="749"/>
                                          </p:stCondLst>
                                        </p:cTn>
                                        <p:tgtEl>
                                          <p:spTgt spid="304"/>
                                        </p:tgtEl>
                                        <p:attrNameLst>
                                          <p:attrName>style.visibility</p:attrName>
                                        </p:attrNameLst>
                                      </p:cBhvr>
                                      <p:to>
                                        <p:strVal val="hidden"/>
                                      </p:to>
                                    </p:set>
                                  </p:childTnLst>
                                </p:cTn>
                              </p:par>
                            </p:childTnLst>
                          </p:cTn>
                        </p:par>
                        <p:par>
                          <p:cTn id="124" fill="hold">
                            <p:stCondLst>
                              <p:cond delay="2750"/>
                            </p:stCondLst>
                            <p:childTnLst>
                              <p:par>
                                <p:cTn id="125" presetID="22" presetClass="entr" presetSubtype="2" fill="hold" grpId="0" nodeType="afterEffect">
                                  <p:stCondLst>
                                    <p:cond delay="0"/>
                                  </p:stCondLst>
                                  <p:childTnLst>
                                    <p:set>
                                      <p:cBhvr>
                                        <p:cTn id="126" dur="1" fill="hold">
                                          <p:stCondLst>
                                            <p:cond delay="0"/>
                                          </p:stCondLst>
                                        </p:cTn>
                                        <p:tgtEl>
                                          <p:spTgt spid="167"/>
                                        </p:tgtEl>
                                        <p:attrNameLst>
                                          <p:attrName>style.visibility</p:attrName>
                                        </p:attrNameLst>
                                      </p:cBhvr>
                                      <p:to>
                                        <p:strVal val="visible"/>
                                      </p:to>
                                    </p:set>
                                    <p:animEffect transition="in" filter="wipe(right)">
                                      <p:cBhvr>
                                        <p:cTn id="127" dur="500"/>
                                        <p:tgtEl>
                                          <p:spTgt spid="167"/>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right)">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274"/>
                                        </p:tgtEl>
                                        <p:attrNameLst>
                                          <p:attrName>style.visibility</p:attrName>
                                        </p:attrNameLst>
                                      </p:cBhvr>
                                      <p:to>
                                        <p:strVal val="visible"/>
                                      </p:to>
                                    </p:set>
                                    <p:animEffect transition="in" filter="fade">
                                      <p:cBhvr>
                                        <p:cTn id="135" dur="500"/>
                                        <p:tgtEl>
                                          <p:spTgt spid="274"/>
                                        </p:tgtEl>
                                      </p:cBhvr>
                                    </p:animEffect>
                                  </p:childTnLst>
                                </p:cTn>
                              </p:par>
                              <p:par>
                                <p:cTn id="136" presetID="10" presetClass="exit" presetSubtype="0" fill="hold" nodeType="withEffect">
                                  <p:stCondLst>
                                    <p:cond delay="0"/>
                                  </p:stCondLst>
                                  <p:childTnLst>
                                    <p:animEffect transition="out" filter="fade">
                                      <p:cBhvr>
                                        <p:cTn id="137" dur="500"/>
                                        <p:tgtEl>
                                          <p:spTgt spid="226"/>
                                        </p:tgtEl>
                                      </p:cBhvr>
                                    </p:animEffect>
                                    <p:set>
                                      <p:cBhvr>
                                        <p:cTn id="138" dur="1" fill="hold">
                                          <p:stCondLst>
                                            <p:cond delay="499"/>
                                          </p:stCondLst>
                                        </p:cTn>
                                        <p:tgtEl>
                                          <p:spTgt spid="226"/>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268"/>
                                        </p:tgtEl>
                                      </p:cBhvr>
                                    </p:animEffect>
                                    <p:set>
                                      <p:cBhvr>
                                        <p:cTn id="141" dur="1" fill="hold">
                                          <p:stCondLst>
                                            <p:cond delay="499"/>
                                          </p:stCondLst>
                                        </p:cTn>
                                        <p:tgtEl>
                                          <p:spTgt spid="268"/>
                                        </p:tgtEl>
                                        <p:attrNameLst>
                                          <p:attrName>style.visibility</p:attrName>
                                        </p:attrNameLst>
                                      </p:cBhvr>
                                      <p:to>
                                        <p:strVal val="hidden"/>
                                      </p:to>
                                    </p:set>
                                  </p:childTnLst>
                                </p:cTn>
                              </p:par>
                              <p:par>
                                <p:cTn id="142" presetID="22" presetClass="entr" presetSubtype="2" fill="hold" grpId="0" nodeType="withEffect">
                                  <p:stCondLst>
                                    <p:cond delay="250"/>
                                  </p:stCondLst>
                                  <p:childTnLst>
                                    <p:set>
                                      <p:cBhvr>
                                        <p:cTn id="143" dur="1" fill="hold">
                                          <p:stCondLst>
                                            <p:cond delay="0"/>
                                          </p:stCondLst>
                                        </p:cTn>
                                        <p:tgtEl>
                                          <p:spTgt spid="169"/>
                                        </p:tgtEl>
                                        <p:attrNameLst>
                                          <p:attrName>style.visibility</p:attrName>
                                        </p:attrNameLst>
                                      </p:cBhvr>
                                      <p:to>
                                        <p:strVal val="visible"/>
                                      </p:to>
                                    </p:set>
                                    <p:animEffect transition="in" filter="wipe(right)">
                                      <p:cBhvr>
                                        <p:cTn id="144" dur="500"/>
                                        <p:tgtEl>
                                          <p:spTgt spid="169"/>
                                        </p:tgtEl>
                                      </p:cBhvr>
                                    </p:animEffect>
                                  </p:childTnLst>
                                </p:cTn>
                              </p:par>
                              <p:par>
                                <p:cTn id="145" presetID="22" presetClass="entr" presetSubtype="2" fill="hold" grpId="0" nodeType="withEffect">
                                  <p:stCondLst>
                                    <p:cond delay="250"/>
                                  </p:stCondLst>
                                  <p:childTnLst>
                                    <p:set>
                                      <p:cBhvr>
                                        <p:cTn id="146" dur="1" fill="hold">
                                          <p:stCondLst>
                                            <p:cond delay="0"/>
                                          </p:stCondLst>
                                        </p:cTn>
                                        <p:tgtEl>
                                          <p:spTgt spid="170"/>
                                        </p:tgtEl>
                                        <p:attrNameLst>
                                          <p:attrName>style.visibility</p:attrName>
                                        </p:attrNameLst>
                                      </p:cBhvr>
                                      <p:to>
                                        <p:strVal val="visible"/>
                                      </p:to>
                                    </p:set>
                                    <p:animEffect transition="in" filter="wipe(right)">
                                      <p:cBhvr>
                                        <p:cTn id="147" dur="500"/>
                                        <p:tgtEl>
                                          <p:spTgt spid="170"/>
                                        </p:tgtEl>
                                      </p:cBhvr>
                                    </p:animEffect>
                                  </p:childTnLst>
                                </p:cTn>
                              </p:par>
                              <p:par>
                                <p:cTn id="148" presetID="22" presetClass="entr" presetSubtype="8" fill="hold" grpId="0" nodeType="withEffect">
                                  <p:stCondLst>
                                    <p:cond delay="250"/>
                                  </p:stCondLst>
                                  <p:childTnLst>
                                    <p:set>
                                      <p:cBhvr>
                                        <p:cTn id="149" dur="1" fill="hold">
                                          <p:stCondLst>
                                            <p:cond delay="0"/>
                                          </p:stCondLst>
                                        </p:cTn>
                                        <p:tgtEl>
                                          <p:spTgt spid="354"/>
                                        </p:tgtEl>
                                        <p:attrNameLst>
                                          <p:attrName>style.visibility</p:attrName>
                                        </p:attrNameLst>
                                      </p:cBhvr>
                                      <p:to>
                                        <p:strVal val="visible"/>
                                      </p:to>
                                    </p:set>
                                    <p:animEffect transition="in" filter="wipe(left)">
                                      <p:cBhvr>
                                        <p:cTn id="150" dur="500"/>
                                        <p:tgtEl>
                                          <p:spTgt spid="354"/>
                                        </p:tgtEl>
                                      </p:cBhvr>
                                    </p:animEffect>
                                  </p:childTnLst>
                                </p:cTn>
                              </p:par>
                              <p:par>
                                <p:cTn id="151" presetID="22" presetClass="entr" presetSubtype="8" fill="hold" nodeType="withEffect">
                                  <p:stCondLst>
                                    <p:cond delay="250"/>
                                  </p:stCondLst>
                                  <p:childTnLst>
                                    <p:set>
                                      <p:cBhvr>
                                        <p:cTn id="152" dur="1" fill="hold">
                                          <p:stCondLst>
                                            <p:cond delay="0"/>
                                          </p:stCondLst>
                                        </p:cTn>
                                        <p:tgtEl>
                                          <p:spTgt spid="6"/>
                                        </p:tgtEl>
                                        <p:attrNameLst>
                                          <p:attrName>style.visibility</p:attrName>
                                        </p:attrNameLst>
                                      </p:cBhvr>
                                      <p:to>
                                        <p:strVal val="visible"/>
                                      </p:to>
                                    </p:set>
                                    <p:animEffect transition="in" filter="wipe(left)">
                                      <p:cBhvr>
                                        <p:cTn id="153" dur="500"/>
                                        <p:tgtEl>
                                          <p:spTgt spid="6"/>
                                        </p:tgtEl>
                                      </p:cBhvr>
                                    </p:animEffect>
                                  </p:childTnLst>
                                </p:cTn>
                              </p:par>
                              <p:par>
                                <p:cTn id="154" presetID="22" presetClass="entr" presetSubtype="8" fill="hold" nodeType="withEffect">
                                  <p:stCondLst>
                                    <p:cond delay="250"/>
                                  </p:stCondLst>
                                  <p:childTnLst>
                                    <p:set>
                                      <p:cBhvr>
                                        <p:cTn id="155" dur="1" fill="hold">
                                          <p:stCondLst>
                                            <p:cond delay="0"/>
                                          </p:stCondLst>
                                        </p:cTn>
                                        <p:tgtEl>
                                          <p:spTgt spid="11"/>
                                        </p:tgtEl>
                                        <p:attrNameLst>
                                          <p:attrName>style.visibility</p:attrName>
                                        </p:attrNameLst>
                                      </p:cBhvr>
                                      <p:to>
                                        <p:strVal val="visible"/>
                                      </p:to>
                                    </p:set>
                                    <p:animEffect transition="in" filter="wipe(left)">
                                      <p:cBhvr>
                                        <p:cTn id="156" dur="500"/>
                                        <p:tgtEl>
                                          <p:spTgt spid="11"/>
                                        </p:tgtEl>
                                      </p:cBhvr>
                                    </p:animEffect>
                                  </p:childTnLst>
                                </p:cTn>
                              </p:par>
                              <p:par>
                                <p:cTn id="157" presetID="22" presetClass="entr" presetSubtype="2" fill="hold" grpId="0" nodeType="withEffect">
                                  <p:stCondLst>
                                    <p:cond delay="750"/>
                                  </p:stCondLst>
                                  <p:childTnLst>
                                    <p:set>
                                      <p:cBhvr>
                                        <p:cTn id="158" dur="1" fill="hold">
                                          <p:stCondLst>
                                            <p:cond delay="0"/>
                                          </p:stCondLst>
                                        </p:cTn>
                                        <p:tgtEl>
                                          <p:spTgt spid="211"/>
                                        </p:tgtEl>
                                        <p:attrNameLst>
                                          <p:attrName>style.visibility</p:attrName>
                                        </p:attrNameLst>
                                      </p:cBhvr>
                                      <p:to>
                                        <p:strVal val="visible"/>
                                      </p:to>
                                    </p:set>
                                    <p:animEffect transition="in" filter="wipe(right)">
                                      <p:cBhvr>
                                        <p:cTn id="159" dur="500"/>
                                        <p:tgtEl>
                                          <p:spTgt spid="211"/>
                                        </p:tgtEl>
                                      </p:cBhvr>
                                    </p:animEffect>
                                  </p:childTnLst>
                                </p:cTn>
                              </p:par>
                              <p:par>
                                <p:cTn id="160" presetID="22" presetClass="entr" presetSubtype="2" fill="hold" grpId="0" nodeType="withEffect">
                                  <p:stCondLst>
                                    <p:cond delay="750"/>
                                  </p:stCondLst>
                                  <p:childTnLst>
                                    <p:set>
                                      <p:cBhvr>
                                        <p:cTn id="161" dur="1" fill="hold">
                                          <p:stCondLst>
                                            <p:cond delay="0"/>
                                          </p:stCondLst>
                                        </p:cTn>
                                        <p:tgtEl>
                                          <p:spTgt spid="171"/>
                                        </p:tgtEl>
                                        <p:attrNameLst>
                                          <p:attrName>style.visibility</p:attrName>
                                        </p:attrNameLst>
                                      </p:cBhvr>
                                      <p:to>
                                        <p:strVal val="visible"/>
                                      </p:to>
                                    </p:set>
                                    <p:animEffect transition="in" filter="wipe(right)">
                                      <p:cBhvr>
                                        <p:cTn id="162" dur="500"/>
                                        <p:tgtEl>
                                          <p:spTgt spid="171"/>
                                        </p:tgtEl>
                                      </p:cBhvr>
                                    </p:animEffect>
                                  </p:childTnLst>
                                </p:cTn>
                              </p:par>
                              <p:par>
                                <p:cTn id="163" presetID="10" presetClass="exit" presetSubtype="0" fill="hold" grpId="0" nodeType="withEffect">
                                  <p:stCondLst>
                                    <p:cond delay="0"/>
                                  </p:stCondLst>
                                  <p:childTnLst>
                                    <p:animEffect transition="out" filter="fade">
                                      <p:cBhvr>
                                        <p:cTn id="164" dur="500"/>
                                        <p:tgtEl>
                                          <p:spTgt spid="429"/>
                                        </p:tgtEl>
                                      </p:cBhvr>
                                    </p:animEffect>
                                    <p:set>
                                      <p:cBhvr>
                                        <p:cTn id="165" dur="1" fill="hold">
                                          <p:stCondLst>
                                            <p:cond delay="499"/>
                                          </p:stCondLst>
                                        </p:cTn>
                                        <p:tgtEl>
                                          <p:spTgt spid="42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432"/>
                                        </p:tgtEl>
                                      </p:cBhvr>
                                    </p:animEffect>
                                    <p:set>
                                      <p:cBhvr>
                                        <p:cTn id="168" dur="1" fill="hold">
                                          <p:stCondLst>
                                            <p:cond delay="499"/>
                                          </p:stCondLst>
                                        </p:cTn>
                                        <p:tgtEl>
                                          <p:spTgt spid="432"/>
                                        </p:tgtEl>
                                        <p:attrNameLst>
                                          <p:attrName>style.visibility</p:attrName>
                                        </p:attrNameLst>
                                      </p:cBhvr>
                                      <p:to>
                                        <p:strVal val="hidden"/>
                                      </p:to>
                                    </p:set>
                                  </p:childTnLst>
                                </p:cTn>
                              </p:par>
                              <p:par>
                                <p:cTn id="169" presetID="10" presetClass="exit" presetSubtype="0" fill="hold" grpId="0" nodeType="withEffect">
                                  <p:stCondLst>
                                    <p:cond delay="0"/>
                                  </p:stCondLst>
                                  <p:childTnLst>
                                    <p:animEffect transition="out" filter="fade">
                                      <p:cBhvr>
                                        <p:cTn id="170" dur="500"/>
                                        <p:tgtEl>
                                          <p:spTgt spid="428"/>
                                        </p:tgtEl>
                                      </p:cBhvr>
                                    </p:animEffect>
                                    <p:set>
                                      <p:cBhvr>
                                        <p:cTn id="171" dur="1" fill="hold">
                                          <p:stCondLst>
                                            <p:cond delay="499"/>
                                          </p:stCondLst>
                                        </p:cTn>
                                        <p:tgtEl>
                                          <p:spTgt spid="428"/>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431"/>
                                        </p:tgtEl>
                                      </p:cBhvr>
                                    </p:animEffect>
                                    <p:set>
                                      <p:cBhvr>
                                        <p:cTn id="174" dur="1" fill="hold">
                                          <p:stCondLst>
                                            <p:cond delay="499"/>
                                          </p:stCondLst>
                                        </p:cTn>
                                        <p:tgtEl>
                                          <p:spTgt spid="431"/>
                                        </p:tgtEl>
                                        <p:attrNameLst>
                                          <p:attrName>style.visibility</p:attrName>
                                        </p:attrNameLst>
                                      </p:cBhvr>
                                      <p:to>
                                        <p:strVal val="hidden"/>
                                      </p:to>
                                    </p:set>
                                  </p:childTnLst>
                                </p:cTn>
                              </p:par>
                              <p:par>
                                <p:cTn id="175" presetID="10" presetClass="exit" presetSubtype="0" fill="hold" grpId="0" nodeType="withEffect">
                                  <p:stCondLst>
                                    <p:cond delay="0"/>
                                  </p:stCondLst>
                                  <p:childTnLst>
                                    <p:animEffect transition="out" filter="fade">
                                      <p:cBhvr>
                                        <p:cTn id="176" dur="500"/>
                                        <p:tgtEl>
                                          <p:spTgt spid="427"/>
                                        </p:tgtEl>
                                      </p:cBhvr>
                                    </p:animEffect>
                                    <p:set>
                                      <p:cBhvr>
                                        <p:cTn id="177" dur="1" fill="hold">
                                          <p:stCondLst>
                                            <p:cond delay="499"/>
                                          </p:stCondLst>
                                        </p:cTn>
                                        <p:tgtEl>
                                          <p:spTgt spid="427"/>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430"/>
                                        </p:tgtEl>
                                      </p:cBhvr>
                                    </p:animEffect>
                                    <p:set>
                                      <p:cBhvr>
                                        <p:cTn id="180" dur="1" fill="hold">
                                          <p:stCondLst>
                                            <p:cond delay="499"/>
                                          </p:stCondLst>
                                        </p:cTn>
                                        <p:tgtEl>
                                          <p:spTgt spid="430"/>
                                        </p:tgtEl>
                                        <p:attrNameLst>
                                          <p:attrName>style.visibility</p:attrName>
                                        </p:attrNameLst>
                                      </p:cBhvr>
                                      <p:to>
                                        <p:strVal val="hidden"/>
                                      </p:to>
                                    </p:set>
                                  </p:childTnLst>
                                </p:cTn>
                              </p:par>
                              <p:par>
                                <p:cTn id="181" presetID="10" presetClass="exit" presetSubtype="0" fill="hold" grpId="0" nodeType="withEffect">
                                  <p:stCondLst>
                                    <p:cond delay="0"/>
                                  </p:stCondLst>
                                  <p:childTnLst>
                                    <p:animEffect transition="out" filter="fade">
                                      <p:cBhvr>
                                        <p:cTn id="182" dur="500"/>
                                        <p:tgtEl>
                                          <p:spTgt spid="426"/>
                                        </p:tgtEl>
                                      </p:cBhvr>
                                    </p:animEffect>
                                    <p:set>
                                      <p:cBhvr>
                                        <p:cTn id="183" dur="1" fill="hold">
                                          <p:stCondLst>
                                            <p:cond delay="499"/>
                                          </p:stCondLst>
                                        </p:cTn>
                                        <p:tgtEl>
                                          <p:spTgt spid="426"/>
                                        </p:tgtEl>
                                        <p:attrNameLst>
                                          <p:attrName>style.visibility</p:attrName>
                                        </p:attrNameLst>
                                      </p:cBhvr>
                                      <p:to>
                                        <p:strVal val="hidden"/>
                                      </p:to>
                                    </p:set>
                                  </p:childTnLst>
                                </p:cTn>
                              </p:par>
                            </p:childTnLst>
                          </p:cTn>
                        </p:par>
                        <p:par>
                          <p:cTn id="184" fill="hold">
                            <p:stCondLst>
                              <p:cond delay="1250"/>
                            </p:stCondLst>
                            <p:childTnLst>
                              <p:par>
                                <p:cTn id="185" presetID="10" presetClass="entr" presetSubtype="0" fill="hold" grpId="0" nodeType="afterEffect">
                                  <p:stCondLst>
                                    <p:cond delay="0"/>
                                  </p:stCondLst>
                                  <p:childTnLst>
                                    <p:set>
                                      <p:cBhvr>
                                        <p:cTn id="186" dur="1" fill="hold">
                                          <p:stCondLst>
                                            <p:cond delay="0"/>
                                          </p:stCondLst>
                                        </p:cTn>
                                        <p:tgtEl>
                                          <p:spTgt spid="360"/>
                                        </p:tgtEl>
                                        <p:attrNameLst>
                                          <p:attrName>style.visibility</p:attrName>
                                        </p:attrNameLst>
                                      </p:cBhvr>
                                      <p:to>
                                        <p:strVal val="visible"/>
                                      </p:to>
                                    </p:set>
                                    <p:animEffect transition="in" filter="fade">
                                      <p:cBhvr>
                                        <p:cTn id="187" dur="5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P spid="169" grpId="0" animBg="1"/>
      <p:bldP spid="170" grpId="0" animBg="1"/>
      <p:bldP spid="171" grpId="0" animBg="1"/>
      <p:bldP spid="211" grpId="0" animBg="1"/>
      <p:bldP spid="216" grpId="0" animBg="1"/>
      <p:bldP spid="217" grpId="0" animBg="1"/>
      <p:bldP spid="218" grpId="0" animBg="1"/>
      <p:bldP spid="219" grpId="0" animBg="1"/>
      <p:bldP spid="222" grpId="0" animBg="1"/>
      <p:bldP spid="223" grpId="0" animBg="1"/>
      <p:bldP spid="360" grpId="0" animBg="1"/>
      <p:bldP spid="426" grpId="0"/>
      <p:bldP spid="427" grpId="0"/>
      <p:bldP spid="428" grpId="0"/>
      <p:bldP spid="429" grpId="0"/>
      <p:bldP spid="354" grpId="0" animBg="1"/>
      <p:bldP spid="264" grpId="0" animBg="1"/>
      <p:bldP spid="265" grpId="0" animBg="1"/>
      <p:bldP spid="266" grpId="0" animBg="1"/>
      <p:bldP spid="270" grpId="0" animBg="1"/>
      <p:bldP spid="271" grpId="0" animBg="1"/>
      <p:bldP spid="272" grpId="0" animBg="1"/>
      <p:bldP spid="2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a:off x="6787156" y="351388"/>
            <a:ext cx="2368194" cy="619126"/>
          </a:xfrm>
          <a:prstGeom prst="rect">
            <a:avLst/>
          </a:prstGeom>
          <a:solidFill>
            <a:srgbClr val="1D6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6780014" y="405497"/>
            <a:ext cx="2363985" cy="510909"/>
          </a:xfrm>
          <a:prstGeom prst="rect">
            <a:avLst/>
          </a:prstGeom>
        </p:spPr>
        <p:txBody>
          <a:bodyPr wrap="square">
            <a:spAutoFit/>
          </a:bodyPr>
          <a:lstStyle/>
          <a:p>
            <a:pPr algn="ctr">
              <a:lnSpc>
                <a:spcPct val="85000"/>
              </a:lnSpc>
            </a:pPr>
            <a:r>
              <a:rPr lang="en-US" sz="1600" kern="0" dirty="0" smtClean="0">
                <a:solidFill>
                  <a:srgbClr val="FFFFFF"/>
                </a:solidFill>
                <a:effectLst>
                  <a:outerShdw blurRad="50800" dist="38100" dir="2700000" algn="tl" rotWithShape="0">
                    <a:prstClr val="black">
                      <a:alpha val="40000"/>
                    </a:prstClr>
                  </a:outerShdw>
                </a:effectLst>
              </a:rPr>
              <a:t>Virtualize </a:t>
            </a:r>
            <a:r>
              <a:rPr lang="en-US" sz="1600" kern="0" dirty="0">
                <a:solidFill>
                  <a:srgbClr val="FFFFFF"/>
                </a:solidFill>
                <a:effectLst>
                  <a:outerShdw blurRad="50800" dist="38100" dir="2700000" algn="tl" rotWithShape="0">
                    <a:prstClr val="black">
                      <a:alpha val="40000"/>
                    </a:prstClr>
                  </a:outerShdw>
                </a:effectLst>
              </a:rPr>
              <a:t>APIs  and </a:t>
            </a:r>
            <a:r>
              <a:rPr lang="en-US" sz="1600" kern="0" dirty="0" smtClean="0">
                <a:solidFill>
                  <a:srgbClr val="FFFFFF"/>
                </a:solidFill>
                <a:effectLst>
                  <a:outerShdw blurRad="50800" dist="38100" dir="2700000" algn="tl" rotWithShape="0">
                    <a:prstClr val="black">
                      <a:alpha val="40000"/>
                    </a:prstClr>
                  </a:outerShdw>
                </a:effectLst>
              </a:rPr>
              <a:t>                   manage  access</a:t>
            </a:r>
            <a:endParaRPr lang="en-US" sz="1600" kern="0" dirty="0">
              <a:solidFill>
                <a:srgbClr val="FFFFFF"/>
              </a:solidFill>
              <a:effectLst>
                <a:outerShdw blurRad="50800" dist="38100" dir="2700000" algn="tl" rotWithShape="0">
                  <a:prstClr val="black">
                    <a:alpha val="40000"/>
                  </a:prstClr>
                </a:outerShdw>
              </a:effectLst>
            </a:endParaRPr>
          </a:p>
        </p:txBody>
      </p:sp>
      <p:sp>
        <p:nvSpPr>
          <p:cNvPr id="130" name="Rectangle 129"/>
          <p:cNvSpPr/>
          <p:nvPr/>
        </p:nvSpPr>
        <p:spPr>
          <a:xfrm>
            <a:off x="4358724" y="351388"/>
            <a:ext cx="2367005" cy="619126"/>
          </a:xfrm>
          <a:prstGeom prst="rect">
            <a:avLst/>
          </a:prstGeom>
          <a:solidFill>
            <a:srgbClr val="1D6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4358724" y="405497"/>
            <a:ext cx="2367005" cy="510909"/>
          </a:xfrm>
          <a:prstGeom prst="rect">
            <a:avLst/>
          </a:prstGeom>
        </p:spPr>
        <p:txBody>
          <a:bodyPr wrap="square">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Accurately simulate </a:t>
            </a:r>
            <a:r>
              <a:rPr lang="en-US" sz="1600" kern="0" dirty="0" err="1">
                <a:solidFill>
                  <a:srgbClr val="FFFFFF"/>
                </a:solidFill>
                <a:effectLst>
                  <a:outerShdw blurRad="50800" dist="38100" dir="2700000" algn="tl" rotWithShape="0">
                    <a:prstClr val="black">
                      <a:alpha val="40000"/>
                    </a:prstClr>
                  </a:outerShdw>
                </a:effectLst>
              </a:rPr>
              <a:t>dev</a:t>
            </a:r>
            <a:r>
              <a:rPr lang="en-US" sz="1600" kern="0" dirty="0">
                <a:solidFill>
                  <a:srgbClr val="FFFFFF"/>
                </a:solidFill>
                <a:effectLst>
                  <a:outerShdw blurRad="50800" dist="38100" dir="2700000" algn="tl" rotWithShape="0">
                    <a:prstClr val="black">
                      <a:alpha val="40000"/>
                    </a:prstClr>
                  </a:outerShdw>
                </a:effectLst>
              </a:rPr>
              <a:t>, test and production </a:t>
            </a:r>
            <a:endParaRPr lang="en-US" sz="700" dirty="0"/>
          </a:p>
        </p:txBody>
      </p:sp>
      <p:sp>
        <p:nvSpPr>
          <p:cNvPr id="120" name="Rectangle 119"/>
          <p:cNvSpPr/>
          <p:nvPr/>
        </p:nvSpPr>
        <p:spPr>
          <a:xfrm>
            <a:off x="1933627" y="351388"/>
            <a:ext cx="2367005" cy="619126"/>
          </a:xfrm>
          <a:prstGeom prst="rect">
            <a:avLst/>
          </a:prstGeom>
          <a:solidFill>
            <a:srgbClr val="1D6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p:cNvGrpSpPr/>
          <p:nvPr/>
        </p:nvGrpSpPr>
        <p:grpSpPr>
          <a:xfrm>
            <a:off x="2369784" y="3290839"/>
            <a:ext cx="2251722" cy="680279"/>
            <a:chOff x="156308" y="2774461"/>
            <a:chExt cx="8831384" cy="981014"/>
          </a:xfrm>
        </p:grpSpPr>
        <p:sp>
          <p:nvSpPr>
            <p:cNvPr id="93" name="Rectangle 92"/>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94" name="Trapezoid 93"/>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95" name="Group 94"/>
          <p:cNvGrpSpPr/>
          <p:nvPr/>
        </p:nvGrpSpPr>
        <p:grpSpPr>
          <a:xfrm>
            <a:off x="107250" y="3290839"/>
            <a:ext cx="2251722" cy="680279"/>
            <a:chOff x="156308" y="2774461"/>
            <a:chExt cx="8831384" cy="981014"/>
          </a:xfrm>
        </p:grpSpPr>
        <p:sp>
          <p:nvSpPr>
            <p:cNvPr id="96" name="Rectangle 95"/>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98" name="Trapezoid 97"/>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00" name="Group 99"/>
          <p:cNvGrpSpPr/>
          <p:nvPr/>
        </p:nvGrpSpPr>
        <p:grpSpPr>
          <a:xfrm>
            <a:off x="6894851" y="3290833"/>
            <a:ext cx="2251722" cy="680279"/>
            <a:chOff x="156308" y="2774461"/>
            <a:chExt cx="8831384" cy="981017"/>
          </a:xfrm>
        </p:grpSpPr>
        <p:sp>
          <p:nvSpPr>
            <p:cNvPr id="102" name="Rectangle 101"/>
            <p:cNvSpPr/>
            <p:nvPr/>
          </p:nvSpPr>
          <p:spPr>
            <a:xfrm>
              <a:off x="156308" y="3632568"/>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104" name="Trapezoid 103"/>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05" name="Group 104"/>
          <p:cNvGrpSpPr/>
          <p:nvPr/>
        </p:nvGrpSpPr>
        <p:grpSpPr>
          <a:xfrm>
            <a:off x="4632318" y="3290839"/>
            <a:ext cx="2251722" cy="680279"/>
            <a:chOff x="156308" y="2774461"/>
            <a:chExt cx="8831384" cy="981014"/>
          </a:xfrm>
        </p:grpSpPr>
        <p:sp>
          <p:nvSpPr>
            <p:cNvPr id="106" name="Rectangle 105"/>
            <p:cNvSpPr/>
            <p:nvPr/>
          </p:nvSpPr>
          <p:spPr>
            <a:xfrm>
              <a:off x="156308" y="3632565"/>
              <a:ext cx="8831384" cy="122910"/>
            </a:xfrm>
            <a:prstGeom prst="rect">
              <a:avLst/>
            </a:prstGeom>
            <a:no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108" name="Trapezoid 107"/>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 name="Group 5"/>
          <p:cNvGrpSpPr/>
          <p:nvPr/>
        </p:nvGrpSpPr>
        <p:grpSpPr>
          <a:xfrm>
            <a:off x="383638" y="3266829"/>
            <a:ext cx="7425055" cy="424237"/>
            <a:chOff x="383638" y="3123954"/>
            <a:chExt cx="7425055" cy="424237"/>
          </a:xfrm>
        </p:grpSpPr>
        <p:grpSp>
          <p:nvGrpSpPr>
            <p:cNvPr id="117" name="Group 116"/>
            <p:cNvGrpSpPr/>
            <p:nvPr/>
          </p:nvGrpSpPr>
          <p:grpSpPr>
            <a:xfrm>
              <a:off x="532654" y="3356700"/>
              <a:ext cx="7153482" cy="191491"/>
              <a:chOff x="513246" y="3210938"/>
              <a:chExt cx="7787991" cy="315204"/>
            </a:xfrm>
          </p:grpSpPr>
          <p:cxnSp>
            <p:nvCxnSpPr>
              <p:cNvPr id="118" name="Straight Arrow Connector 117"/>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cxnSp>
          <p:nvCxnSpPr>
            <p:cNvPr id="126" name="Elbow Connector 125"/>
            <p:cNvCxnSpPr>
              <a:stCxn id="122" idx="2"/>
              <a:endCxn id="129" idx="3"/>
            </p:cNvCxnSpPr>
            <p:nvPr/>
          </p:nvCxnSpPr>
          <p:spPr>
            <a:xfrm rot="16200000" flipH="1">
              <a:off x="1018540" y="2489052"/>
              <a:ext cx="330276" cy="1600080"/>
            </a:xfrm>
            <a:prstGeom prst="bentConnector4">
              <a:avLst>
                <a:gd name="adj1" fmla="val 100974"/>
                <a:gd name="adj2" fmla="val 99217"/>
              </a:avLst>
            </a:prstGeom>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1988052" y="3445604"/>
              <a:ext cx="2319214" cy="0"/>
            </a:xfrm>
            <a:prstGeom prst="line">
              <a:avLst/>
            </a:prstGeom>
            <a:ln w="1905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329745" y="3445604"/>
              <a:ext cx="2116150" cy="0"/>
            </a:xfrm>
            <a:prstGeom prst="line">
              <a:avLst/>
            </a:prstGeom>
            <a:ln w="1905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37" idx="3"/>
              <a:endCxn id="140" idx="1"/>
            </p:cNvCxnSpPr>
            <p:nvPr/>
          </p:nvCxnSpPr>
          <p:spPr>
            <a:xfrm>
              <a:off x="6516072" y="3454230"/>
              <a:ext cx="1292621" cy="0"/>
            </a:xfrm>
            <a:prstGeom prst="line">
              <a:avLst/>
            </a:prstGeom>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09" name="Group 108"/>
          <p:cNvGrpSpPr/>
          <p:nvPr/>
        </p:nvGrpSpPr>
        <p:grpSpPr>
          <a:xfrm>
            <a:off x="8362360" y="2556356"/>
            <a:ext cx="589566" cy="514879"/>
            <a:chOff x="8434271" y="2733514"/>
            <a:chExt cx="589566" cy="514879"/>
          </a:xfrm>
        </p:grpSpPr>
        <p:pic>
          <p:nvPicPr>
            <p:cNvPr id="110" name="Picture 109" descr="Thought_Leadership_2_customer_experience_v1.eps"/>
            <p:cNvPicPr>
              <a:picLocks noChangeAspect="1"/>
            </p:cNvPicPr>
            <p:nvPr/>
          </p:nvPicPr>
          <p:blipFill rotWithShape="1">
            <a:blip r:embed="rId3">
              <a:lum bright="70000" contrast="-70000"/>
            </a:blip>
            <a:srcRect l="29565" t="44740" r="23313"/>
            <a:stretch/>
          </p:blipFill>
          <p:spPr>
            <a:xfrm>
              <a:off x="8593882" y="2929086"/>
              <a:ext cx="271345" cy="319307"/>
            </a:xfrm>
            <a:prstGeom prst="rect">
              <a:avLst/>
            </a:prstGeom>
          </p:spPr>
        </p:pic>
        <p:sp>
          <p:nvSpPr>
            <p:cNvPr id="111" name="Rounded Rectangle 110"/>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cxnSp>
        <p:nvCxnSpPr>
          <p:cNvPr id="123" name="Straight Arrow Connector 122"/>
          <p:cNvCxnSpPr/>
          <p:nvPr/>
        </p:nvCxnSpPr>
        <p:spPr>
          <a:xfrm>
            <a:off x="371627" y="2493623"/>
            <a:ext cx="0" cy="520742"/>
          </a:xfrm>
          <a:prstGeom prst="straightConnector1">
            <a:avLst/>
          </a:prstGeom>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130149" y="2125195"/>
            <a:ext cx="8414253" cy="1598142"/>
            <a:chOff x="130149" y="1982320"/>
            <a:chExt cx="8414253" cy="1598142"/>
          </a:xfrm>
        </p:grpSpPr>
        <p:sp>
          <p:nvSpPr>
            <p:cNvPr id="121" name="Rounded Rectangle 120"/>
            <p:cNvSpPr/>
            <p:nvPr/>
          </p:nvSpPr>
          <p:spPr>
            <a:xfrm>
              <a:off x="130149" y="1982320"/>
              <a:ext cx="853334" cy="368428"/>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122" name="Rounded Rectangle 121"/>
            <p:cNvSpPr/>
            <p:nvPr/>
          </p:nvSpPr>
          <p:spPr>
            <a:xfrm>
              <a:off x="130149" y="2871490"/>
              <a:ext cx="506978"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sp>
          <p:nvSpPr>
            <p:cNvPr id="124" name="Rounded Rectangle 123"/>
            <p:cNvSpPr/>
            <p:nvPr/>
          </p:nvSpPr>
          <p:spPr>
            <a:xfrm>
              <a:off x="130149" y="2461443"/>
              <a:ext cx="482253"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sp>
          <p:nvSpPr>
            <p:cNvPr id="127" name="Rounded Rectangle 126"/>
            <p:cNvSpPr/>
            <p:nvPr/>
          </p:nvSpPr>
          <p:spPr>
            <a:xfrm>
              <a:off x="474822" y="3327998"/>
              <a:ext cx="507307"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28" name="Rounded Rectangle 127"/>
            <p:cNvSpPr/>
            <p:nvPr/>
          </p:nvSpPr>
          <p:spPr>
            <a:xfrm>
              <a:off x="1074774" y="3327998"/>
              <a:ext cx="320735"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29" name="Rounded Rectangle 128"/>
            <p:cNvSpPr/>
            <p:nvPr/>
          </p:nvSpPr>
          <p:spPr>
            <a:xfrm>
              <a:off x="1488154" y="3327998"/>
              <a:ext cx="495564"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sp>
          <p:nvSpPr>
            <p:cNvPr id="132" name="Rounded Rectangle 131"/>
            <p:cNvSpPr/>
            <p:nvPr/>
          </p:nvSpPr>
          <p:spPr>
            <a:xfrm>
              <a:off x="3371120" y="3327998"/>
              <a:ext cx="618276"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33" name="Rounded Rectangle 132"/>
            <p:cNvSpPr/>
            <p:nvPr/>
          </p:nvSpPr>
          <p:spPr>
            <a:xfrm>
              <a:off x="4039609" y="3327998"/>
              <a:ext cx="290136"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134" name="Rounded Rectangle 133"/>
            <p:cNvSpPr/>
            <p:nvPr/>
          </p:nvSpPr>
          <p:spPr>
            <a:xfrm>
              <a:off x="2660177" y="3327998"/>
              <a:ext cx="663711"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sp>
          <p:nvSpPr>
            <p:cNvPr id="137" name="Rounded Rectangle 136"/>
            <p:cNvSpPr/>
            <p:nvPr/>
          </p:nvSpPr>
          <p:spPr>
            <a:xfrm>
              <a:off x="5748999" y="3327998"/>
              <a:ext cx="767073"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138" name="Rounded Rectangle 137"/>
            <p:cNvSpPr/>
            <p:nvPr/>
          </p:nvSpPr>
          <p:spPr>
            <a:xfrm>
              <a:off x="5036506" y="3327998"/>
              <a:ext cx="602621"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sp>
          <p:nvSpPr>
            <p:cNvPr id="140" name="Rounded Rectangle 139"/>
            <p:cNvSpPr/>
            <p:nvPr/>
          </p:nvSpPr>
          <p:spPr>
            <a:xfrm>
              <a:off x="7808693" y="3327998"/>
              <a:ext cx="735709"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grpSp>
      <p:grpSp>
        <p:nvGrpSpPr>
          <p:cNvPr id="156" name="Group 155"/>
          <p:cNvGrpSpPr/>
          <p:nvPr/>
        </p:nvGrpSpPr>
        <p:grpSpPr>
          <a:xfrm>
            <a:off x="2870427" y="2010899"/>
            <a:ext cx="766946" cy="633093"/>
            <a:chOff x="4669802" y="1231905"/>
            <a:chExt cx="1296171" cy="1069954"/>
          </a:xfrm>
        </p:grpSpPr>
        <p:sp>
          <p:nvSpPr>
            <p:cNvPr id="157" name="Rectangle 156"/>
            <p:cNvSpPr/>
            <p:nvPr/>
          </p:nvSpPr>
          <p:spPr>
            <a:xfrm>
              <a:off x="4669802" y="1233210"/>
              <a:ext cx="1296171" cy="1068649"/>
            </a:xfrm>
            <a:prstGeom prst="rect">
              <a:avLst/>
            </a:prstGeom>
            <a:noFill/>
            <a:ln w="12700" cap="flat" cmpd="sng" algn="ctr">
              <a:solidFill>
                <a:schemeClr val="accent4"/>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58" name="Rectangle 157"/>
            <p:cNvSpPr/>
            <p:nvPr/>
          </p:nvSpPr>
          <p:spPr>
            <a:xfrm>
              <a:off x="4669802" y="1231905"/>
              <a:ext cx="683929" cy="1068649"/>
            </a:xfrm>
            <a:prstGeom prst="rect">
              <a:avLst/>
            </a:prstGeom>
            <a:solidFill>
              <a:srgbClr val="FFC91C"/>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grpSp>
      <p:grpSp>
        <p:nvGrpSpPr>
          <p:cNvPr id="8" name="Group 7"/>
          <p:cNvGrpSpPr/>
          <p:nvPr/>
        </p:nvGrpSpPr>
        <p:grpSpPr>
          <a:xfrm>
            <a:off x="760927" y="2989419"/>
            <a:ext cx="4904671" cy="252464"/>
            <a:chOff x="687777" y="2846544"/>
            <a:chExt cx="4904671" cy="252464"/>
          </a:xfrm>
        </p:grpSpPr>
        <p:sp>
          <p:nvSpPr>
            <p:cNvPr id="76" name="Rounded Rectangle 75"/>
            <p:cNvSpPr/>
            <p:nvPr/>
          </p:nvSpPr>
          <p:spPr>
            <a:xfrm>
              <a:off x="687777" y="2846544"/>
              <a:ext cx="772173" cy="252464"/>
            </a:xfrm>
            <a:prstGeom prst="roundRect">
              <a:avLst>
                <a:gd name="adj" fmla="val 12436"/>
              </a:avLst>
            </a:prstGeom>
            <a:solidFill>
              <a:schemeClr val="accent1">
                <a:lumMod val="60000"/>
                <a:lumOff val="40000"/>
              </a:schemeClr>
            </a:solidFill>
            <a:ln w="6350" cap="flat" cmpd="sng" algn="ctr">
              <a:solidFill>
                <a:schemeClr val="accent1">
                  <a:lumMod val="75000"/>
                </a:schemeClr>
              </a:solidFill>
              <a:prstDash val="solid"/>
            </a:ln>
            <a:effectLst/>
          </p:spPr>
          <p:txBody>
            <a:bodyPr vert="horz" lIns="27432" tIns="27432" rIns="27432" bIns="27432" rtlCol="0" anchor="ctr"/>
            <a:lstStyle/>
            <a:p>
              <a:pPr algn="ctr">
                <a:lnSpc>
                  <a:spcPct val="70000"/>
                </a:lnSpc>
              </a:pPr>
              <a:r>
                <a:rPr lang="en-US" sz="900" dirty="0">
                  <a:solidFill>
                    <a:schemeClr val="tx2">
                      <a:lumMod val="90000"/>
                      <a:lumOff val="10000"/>
                    </a:schemeClr>
                  </a:solidFill>
                  <a:cs typeface="Arial" pitchFamily="34" charset="0"/>
                </a:rPr>
                <a:t>Set up </a:t>
              </a:r>
              <a:r>
                <a:rPr lang="en-US" sz="900" dirty="0" err="1">
                  <a:solidFill>
                    <a:schemeClr val="tx2">
                      <a:lumMod val="90000"/>
                      <a:lumOff val="10000"/>
                    </a:schemeClr>
                  </a:solidFill>
                  <a:cs typeface="Arial" pitchFamily="34" charset="0"/>
                </a:rPr>
                <a:t>dev</a:t>
              </a:r>
              <a:r>
                <a:rPr lang="en-US" sz="900" dirty="0">
                  <a:solidFill>
                    <a:schemeClr val="tx2">
                      <a:lumMod val="90000"/>
                      <a:lumOff val="10000"/>
                    </a:schemeClr>
                  </a:solidFill>
                  <a:cs typeface="Arial" pitchFamily="34" charset="0"/>
                </a:rPr>
                <a:t> </a:t>
              </a:r>
              <a:r>
                <a:rPr lang="en-US" sz="900" dirty="0" smtClean="0">
                  <a:solidFill>
                    <a:schemeClr val="tx2">
                      <a:lumMod val="90000"/>
                      <a:lumOff val="10000"/>
                    </a:schemeClr>
                  </a:solidFill>
                  <a:cs typeface="Arial" pitchFamily="34" charset="0"/>
                </a:rPr>
                <a:t>environment </a:t>
              </a:r>
              <a:endParaRPr lang="en-US" sz="900" dirty="0">
                <a:solidFill>
                  <a:schemeClr val="tx2">
                    <a:lumMod val="90000"/>
                    <a:lumOff val="10000"/>
                  </a:schemeClr>
                </a:solidFill>
                <a:cs typeface="Arial" pitchFamily="34" charset="0"/>
              </a:endParaRPr>
            </a:p>
          </p:txBody>
        </p:sp>
        <p:sp>
          <p:nvSpPr>
            <p:cNvPr id="79" name="Rounded Rectangle 78"/>
            <p:cNvSpPr/>
            <p:nvPr/>
          </p:nvSpPr>
          <p:spPr>
            <a:xfrm>
              <a:off x="2771141" y="2846544"/>
              <a:ext cx="791377" cy="252464"/>
            </a:xfrm>
            <a:prstGeom prst="roundRect">
              <a:avLst>
                <a:gd name="adj" fmla="val 12436"/>
              </a:avLst>
            </a:prstGeom>
            <a:solidFill>
              <a:schemeClr val="accent1">
                <a:lumMod val="60000"/>
                <a:lumOff val="40000"/>
              </a:schemeClr>
            </a:solidFill>
            <a:ln w="6350" cap="flat" cmpd="sng" algn="ctr">
              <a:solidFill>
                <a:schemeClr val="accent1">
                  <a:lumMod val="75000"/>
                </a:schemeClr>
              </a:solidFill>
              <a:prstDash val="solid"/>
            </a:ln>
            <a:effectLst/>
          </p:spPr>
          <p:txBody>
            <a:bodyPr vert="horz" lIns="27432" tIns="27432" rIns="27432" bIns="27432" rtlCol="0" anchor="ctr"/>
            <a:lstStyle/>
            <a:p>
              <a:pPr algn="ctr">
                <a:lnSpc>
                  <a:spcPct val="70000"/>
                </a:lnSpc>
              </a:pPr>
              <a:r>
                <a:rPr lang="en-US" sz="900" dirty="0">
                  <a:solidFill>
                    <a:schemeClr val="tx2">
                      <a:lumMod val="90000"/>
                      <a:lumOff val="10000"/>
                    </a:schemeClr>
                  </a:solidFill>
                  <a:cs typeface="Arial" pitchFamily="34" charset="0"/>
                </a:rPr>
                <a:t>Set up test environments </a:t>
              </a:r>
            </a:p>
          </p:txBody>
        </p:sp>
        <p:sp>
          <p:nvSpPr>
            <p:cNvPr id="83" name="Rounded Rectangle 82"/>
            <p:cNvSpPr/>
            <p:nvPr/>
          </p:nvSpPr>
          <p:spPr>
            <a:xfrm>
              <a:off x="5047281" y="2846544"/>
              <a:ext cx="545167" cy="252464"/>
            </a:xfrm>
            <a:prstGeom prst="roundRect">
              <a:avLst>
                <a:gd name="adj" fmla="val 12436"/>
              </a:avLst>
            </a:prstGeom>
            <a:solidFill>
              <a:schemeClr val="accent1">
                <a:lumMod val="60000"/>
                <a:lumOff val="40000"/>
              </a:schemeClr>
            </a:solidFill>
            <a:ln w="6350" cap="flat" cmpd="sng" algn="ctr">
              <a:solidFill>
                <a:schemeClr val="accent1">
                  <a:lumMod val="75000"/>
                </a:schemeClr>
              </a:solidFill>
              <a:prstDash val="solid"/>
            </a:ln>
            <a:effectLst/>
          </p:spPr>
          <p:txBody>
            <a:bodyPr vert="horz" lIns="27432" tIns="27432" rIns="27432" bIns="27432" rtlCol="0" anchor="ctr"/>
            <a:lstStyle/>
            <a:p>
              <a:pPr algn="ctr">
                <a:lnSpc>
                  <a:spcPct val="70000"/>
                </a:lnSpc>
              </a:pPr>
              <a:r>
                <a:rPr lang="en-US" sz="900" dirty="0">
                  <a:solidFill>
                    <a:schemeClr val="tx2">
                      <a:lumMod val="90000"/>
                      <a:lumOff val="10000"/>
                    </a:schemeClr>
                  </a:solidFill>
                  <a:cs typeface="Arial" pitchFamily="34" charset="0"/>
                </a:rPr>
                <a:t>Set up pre-prod </a:t>
              </a:r>
            </a:p>
          </p:txBody>
        </p:sp>
      </p:grpSp>
      <p:sp>
        <p:nvSpPr>
          <p:cNvPr id="99" name="Block Arc 98" hidden="1"/>
          <p:cNvSpPr/>
          <p:nvPr/>
        </p:nvSpPr>
        <p:spPr>
          <a:xfrm flipH="1">
            <a:off x="2050691" y="1607911"/>
            <a:ext cx="1548270" cy="2368493"/>
          </a:xfrm>
          <a:prstGeom prst="blockArc">
            <a:avLst>
              <a:gd name="adj1" fmla="val 16079690"/>
              <a:gd name="adj2" fmla="val 342357"/>
              <a:gd name="adj3" fmla="val 33411"/>
            </a:avLst>
          </a:prstGeom>
          <a:solidFill>
            <a:srgbClr val="92D050"/>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07" name="Block Arc 106" hidden="1"/>
          <p:cNvSpPr/>
          <p:nvPr/>
        </p:nvSpPr>
        <p:spPr>
          <a:xfrm flipH="1">
            <a:off x="2059316" y="1449238"/>
            <a:ext cx="2754719" cy="2069299"/>
          </a:xfrm>
          <a:prstGeom prst="blockArc">
            <a:avLst>
              <a:gd name="adj1" fmla="val 10894373"/>
              <a:gd name="adj2" fmla="val 21040627"/>
              <a:gd name="adj3" fmla="val 26104"/>
            </a:avLst>
          </a:prstGeom>
          <a:solidFill>
            <a:srgbClr val="92D050"/>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14" name="Isosceles Triangle 113"/>
          <p:cNvSpPr/>
          <p:nvPr/>
        </p:nvSpPr>
        <p:spPr>
          <a:xfrm>
            <a:off x="8226492" y="3301358"/>
            <a:ext cx="140514" cy="133655"/>
          </a:xfrm>
          <a:prstGeom prst="triangle">
            <a:avLst/>
          </a:prstGeom>
          <a:solidFill>
            <a:schemeClr val="accent5">
              <a:lumMod val="50000"/>
            </a:schemeClr>
          </a:solidFill>
          <a:ln w="9525" cap="flat" cmpd="sng" algn="ctr">
            <a:solidFill>
              <a:schemeClr val="bg1"/>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15" name="Rectangle 114"/>
          <p:cNvSpPr/>
          <p:nvPr/>
        </p:nvSpPr>
        <p:spPr>
          <a:xfrm>
            <a:off x="8405241" y="3301358"/>
            <a:ext cx="140514" cy="133655"/>
          </a:xfrm>
          <a:prstGeom prst="rect">
            <a:avLst/>
          </a:prstGeom>
          <a:solidFill>
            <a:schemeClr val="accent4"/>
          </a:solidFill>
          <a:ln w="9525" cap="flat" cmpd="sng" algn="ctr">
            <a:solidFill>
              <a:schemeClr val="bg1"/>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22475C"/>
              </a:solidFill>
              <a:cs typeface="Arial Unicode MS" pitchFamily="34" charset="-128"/>
            </a:endParaRPr>
          </a:p>
        </p:txBody>
      </p:sp>
      <p:sp>
        <p:nvSpPr>
          <p:cNvPr id="147" name="Isosceles Triangle 146"/>
          <p:cNvSpPr/>
          <p:nvPr/>
        </p:nvSpPr>
        <p:spPr>
          <a:xfrm>
            <a:off x="7332747" y="3301358"/>
            <a:ext cx="140514" cy="133655"/>
          </a:xfrm>
          <a:prstGeom prst="triangle">
            <a:avLst/>
          </a:prstGeom>
          <a:solidFill>
            <a:schemeClr val="accent4"/>
          </a:solidFill>
          <a:ln w="9525" cap="flat" cmpd="sng" algn="ctr">
            <a:solidFill>
              <a:schemeClr val="bg1"/>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48" name="Oval 147"/>
          <p:cNvSpPr/>
          <p:nvPr/>
        </p:nvSpPr>
        <p:spPr>
          <a:xfrm>
            <a:off x="8047743" y="3301358"/>
            <a:ext cx="140514" cy="133655"/>
          </a:xfrm>
          <a:prstGeom prst="ellipse">
            <a:avLst/>
          </a:prstGeom>
          <a:solidFill>
            <a:schemeClr val="accent4"/>
          </a:solidFill>
          <a:ln w="9525" cap="flat" cmpd="sng" algn="ctr">
            <a:solidFill>
              <a:schemeClr val="bg1"/>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22475C"/>
              </a:solidFill>
              <a:cs typeface="Arial Unicode MS" pitchFamily="34" charset="-128"/>
            </a:endParaRPr>
          </a:p>
        </p:txBody>
      </p:sp>
      <p:sp>
        <p:nvSpPr>
          <p:cNvPr id="151" name="Oval 150"/>
          <p:cNvSpPr/>
          <p:nvPr/>
        </p:nvSpPr>
        <p:spPr>
          <a:xfrm>
            <a:off x="8583992" y="3301358"/>
            <a:ext cx="140514" cy="133655"/>
          </a:xfrm>
          <a:prstGeom prst="ellipse">
            <a:avLst/>
          </a:prstGeom>
          <a:solidFill>
            <a:schemeClr val="accent5">
              <a:lumMod val="50000"/>
            </a:schemeClr>
          </a:solidFill>
          <a:ln w="9525" cap="flat" cmpd="sng" algn="ctr">
            <a:solidFill>
              <a:schemeClr val="bg1"/>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52" name="Isosceles Triangle 151"/>
          <p:cNvSpPr/>
          <p:nvPr/>
        </p:nvSpPr>
        <p:spPr>
          <a:xfrm>
            <a:off x="7690245" y="3301358"/>
            <a:ext cx="140514" cy="133655"/>
          </a:xfrm>
          <a:prstGeom prst="triangle">
            <a:avLst/>
          </a:prstGeom>
          <a:solidFill>
            <a:schemeClr val="accent5">
              <a:lumMod val="50000"/>
            </a:schemeClr>
          </a:solidFill>
          <a:ln w="9525" cap="flat" cmpd="sng" algn="ctr">
            <a:solidFill>
              <a:schemeClr val="bg1"/>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22475C"/>
              </a:solidFill>
              <a:cs typeface="Arial Unicode MS" pitchFamily="34" charset="-128"/>
            </a:endParaRPr>
          </a:p>
        </p:txBody>
      </p:sp>
      <p:sp>
        <p:nvSpPr>
          <p:cNvPr id="153" name="Rectangle 152"/>
          <p:cNvSpPr/>
          <p:nvPr/>
        </p:nvSpPr>
        <p:spPr>
          <a:xfrm>
            <a:off x="7868994" y="3301358"/>
            <a:ext cx="140514" cy="133655"/>
          </a:xfrm>
          <a:prstGeom prst="rect">
            <a:avLst/>
          </a:prstGeom>
          <a:solidFill>
            <a:srgbClr val="FFC91C"/>
          </a:solidFill>
          <a:ln w="9525" cap="flat" cmpd="sng" algn="ctr">
            <a:solidFill>
              <a:schemeClr val="bg1"/>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55" name="Rectangle 154"/>
          <p:cNvSpPr/>
          <p:nvPr/>
        </p:nvSpPr>
        <p:spPr>
          <a:xfrm>
            <a:off x="7511496" y="3301358"/>
            <a:ext cx="140514" cy="133655"/>
          </a:xfrm>
          <a:prstGeom prst="rect">
            <a:avLst/>
          </a:prstGeom>
          <a:solidFill>
            <a:schemeClr val="accent5">
              <a:lumMod val="50000"/>
            </a:schemeClr>
          </a:solidFill>
          <a:ln w="9525" cap="flat" cmpd="sng" algn="ctr">
            <a:solidFill>
              <a:schemeClr val="bg1"/>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22475C"/>
              </a:solidFill>
              <a:cs typeface="Arial Unicode MS" pitchFamily="34" charset="-128"/>
            </a:endParaRPr>
          </a:p>
        </p:txBody>
      </p:sp>
      <p:sp>
        <p:nvSpPr>
          <p:cNvPr id="159" name="Isosceles Triangle 158"/>
          <p:cNvSpPr/>
          <p:nvPr/>
        </p:nvSpPr>
        <p:spPr>
          <a:xfrm>
            <a:off x="3195230" y="2053716"/>
            <a:ext cx="146443" cy="139294"/>
          </a:xfrm>
          <a:prstGeom prst="triangle">
            <a:avLst/>
          </a:prstGeom>
          <a:solidFill>
            <a:schemeClr val="accent5">
              <a:lumMod val="50000"/>
            </a:schemeClr>
          </a:solidFill>
          <a:ln w="9525" cap="flat" cmpd="sng" algn="ctr">
            <a:solidFill>
              <a:srgbClr val="FFFFFF"/>
            </a:solid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60" name="Oval 159"/>
          <p:cNvSpPr/>
          <p:nvPr/>
        </p:nvSpPr>
        <p:spPr>
          <a:xfrm>
            <a:off x="3195230" y="2252650"/>
            <a:ext cx="146443" cy="139294"/>
          </a:xfrm>
          <a:prstGeom prst="ellipse">
            <a:avLst/>
          </a:prstGeom>
          <a:solidFill>
            <a:schemeClr val="accent4"/>
          </a:solidFill>
          <a:ln w="9525" cap="flat" cmpd="sng" algn="ctr">
            <a:solidFill>
              <a:srgbClr val="FFFFFF"/>
            </a:solid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61" name="Rectangle 160"/>
          <p:cNvSpPr/>
          <p:nvPr/>
        </p:nvSpPr>
        <p:spPr>
          <a:xfrm>
            <a:off x="3195230" y="2451584"/>
            <a:ext cx="146443" cy="139294"/>
          </a:xfrm>
          <a:prstGeom prst="rect">
            <a:avLst/>
          </a:prstGeom>
          <a:solidFill>
            <a:srgbClr val="FFC91C"/>
          </a:solidFill>
          <a:ln w="9525" cap="flat" cmpd="sng" algn="ctr">
            <a:solidFill>
              <a:srgbClr val="FFFFFF"/>
            </a:solid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67" name="TextBox 166"/>
          <p:cNvSpPr txBox="1"/>
          <p:nvPr/>
        </p:nvSpPr>
        <p:spPr>
          <a:xfrm>
            <a:off x="2769948" y="1715490"/>
            <a:ext cx="955887" cy="203884"/>
          </a:xfrm>
          <a:prstGeom prst="rect">
            <a:avLst/>
          </a:prstGeom>
          <a:noFill/>
        </p:spPr>
        <p:txBody>
          <a:bodyPr wrap="square" tIns="91440" bIns="91440" rtlCol="0" anchor="ctr" anchorCtr="0">
            <a:noAutofit/>
          </a:bodyPr>
          <a:lstStyle/>
          <a:p>
            <a:pPr marL="0" marR="0" lvl="0" indent="0" algn="ctr" defTabSz="45720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accent4"/>
                </a:solidFill>
                <a:effectLst/>
                <a:uLnTx/>
                <a:uFillTx/>
              </a:rPr>
              <a:t>VIRTUAL SERVICE</a:t>
            </a:r>
          </a:p>
        </p:txBody>
      </p:sp>
      <p:cxnSp>
        <p:nvCxnSpPr>
          <p:cNvPr id="163" name="Elbow Connector 162"/>
          <p:cNvCxnSpPr>
            <a:stCxn id="114" idx="0"/>
            <a:endCxn id="159" idx="5"/>
          </p:cNvCxnSpPr>
          <p:nvPr/>
        </p:nvCxnSpPr>
        <p:spPr>
          <a:xfrm rot="16200000" flipV="1">
            <a:off x="5211909" y="216517"/>
            <a:ext cx="1177995" cy="4991687"/>
          </a:xfrm>
          <a:prstGeom prst="bentConnector2">
            <a:avLst/>
          </a:prstGeom>
          <a:noFill/>
          <a:ln w="3175" cap="flat" cmpd="sng" algn="ctr">
            <a:solidFill>
              <a:schemeClr val="accent6">
                <a:lumMod val="60000"/>
                <a:lumOff val="40000"/>
              </a:schemeClr>
            </a:solidFill>
            <a:prstDash val="sysDot"/>
            <a:headEnd type="none" w="med" len="med"/>
            <a:tailEnd type="arrow" w="sm" len="sm"/>
          </a:ln>
          <a:effectLst/>
        </p:spPr>
      </p:cxnSp>
      <p:cxnSp>
        <p:nvCxnSpPr>
          <p:cNvPr id="164" name="Elbow Connector 163"/>
          <p:cNvCxnSpPr>
            <a:stCxn id="153" idx="0"/>
            <a:endCxn id="161" idx="3"/>
          </p:cNvCxnSpPr>
          <p:nvPr/>
        </p:nvCxnSpPr>
        <p:spPr>
          <a:xfrm rot="16200000" flipV="1">
            <a:off x="5250399" y="612506"/>
            <a:ext cx="780127" cy="4597578"/>
          </a:xfrm>
          <a:prstGeom prst="bentConnector2">
            <a:avLst/>
          </a:prstGeom>
          <a:noFill/>
          <a:ln w="3175" cap="flat" cmpd="sng" algn="ctr">
            <a:solidFill>
              <a:schemeClr val="accent6">
                <a:lumMod val="60000"/>
                <a:lumOff val="40000"/>
              </a:schemeClr>
            </a:solidFill>
            <a:prstDash val="sysDot"/>
            <a:headEnd type="none" w="med" len="med"/>
            <a:tailEnd type="arrow" w="sm" len="sm"/>
          </a:ln>
          <a:effectLst/>
        </p:spPr>
      </p:cxnSp>
      <p:cxnSp>
        <p:nvCxnSpPr>
          <p:cNvPr id="168" name="Elbow Connector 167"/>
          <p:cNvCxnSpPr>
            <a:stCxn id="148" idx="0"/>
            <a:endCxn id="160" idx="6"/>
          </p:cNvCxnSpPr>
          <p:nvPr/>
        </p:nvCxnSpPr>
        <p:spPr>
          <a:xfrm rot="16200000" flipV="1">
            <a:off x="5240307" y="423664"/>
            <a:ext cx="979061" cy="4776327"/>
          </a:xfrm>
          <a:prstGeom prst="bentConnector2">
            <a:avLst/>
          </a:prstGeom>
          <a:noFill/>
          <a:ln w="3175" cap="flat" cmpd="sng" algn="ctr">
            <a:solidFill>
              <a:schemeClr val="accent6">
                <a:lumMod val="60000"/>
                <a:lumOff val="40000"/>
              </a:schemeClr>
            </a:solidFill>
            <a:prstDash val="sysDot"/>
            <a:headEnd type="none" w="med" len="med"/>
            <a:tailEnd type="arrow" w="sm" len="sm"/>
          </a:ln>
          <a:effectLst/>
        </p:spPr>
      </p:cxnSp>
      <p:grpSp>
        <p:nvGrpSpPr>
          <p:cNvPr id="68" name="Group 67"/>
          <p:cNvGrpSpPr/>
          <p:nvPr/>
        </p:nvGrpSpPr>
        <p:grpSpPr>
          <a:xfrm>
            <a:off x="1098878" y="2682830"/>
            <a:ext cx="4314327" cy="310923"/>
            <a:chOff x="1098878" y="2813421"/>
            <a:chExt cx="4314327" cy="310923"/>
          </a:xfrm>
        </p:grpSpPr>
        <p:cxnSp>
          <p:nvCxnSpPr>
            <p:cNvPr id="14" name="Straight Arrow Connector 13"/>
            <p:cNvCxnSpPr/>
            <p:nvPr/>
          </p:nvCxnSpPr>
          <p:spPr>
            <a:xfrm flipH="1">
              <a:off x="3247295" y="2813421"/>
              <a:ext cx="6605" cy="310923"/>
            </a:xfrm>
            <a:prstGeom prst="straightConnector1">
              <a:avLst/>
            </a:prstGeom>
            <a:ln w="12700">
              <a:solidFill>
                <a:schemeClr val="accent4"/>
              </a:solidFill>
              <a:prstDash val="sysDot"/>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235" name="Elbow Connector 234"/>
            <p:cNvCxnSpPr/>
            <p:nvPr/>
          </p:nvCxnSpPr>
          <p:spPr>
            <a:xfrm rot="5400000">
              <a:off x="1886966" y="2025333"/>
              <a:ext cx="291632" cy="1867808"/>
            </a:xfrm>
            <a:prstGeom prst="bentConnector3">
              <a:avLst>
                <a:gd name="adj1" fmla="val 52513"/>
              </a:avLst>
            </a:prstGeom>
            <a:ln w="12700">
              <a:solidFill>
                <a:schemeClr val="accent4"/>
              </a:solidFill>
              <a:prstDash val="sysDot"/>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79" name="Elbow Connector 178"/>
            <p:cNvCxnSpPr/>
            <p:nvPr/>
          </p:nvCxnSpPr>
          <p:spPr>
            <a:xfrm rot="16200000" flipH="1">
              <a:off x="4333485" y="2025333"/>
              <a:ext cx="291632" cy="1867808"/>
            </a:xfrm>
            <a:prstGeom prst="bentConnector3">
              <a:avLst>
                <a:gd name="adj1" fmla="val 52513"/>
              </a:avLst>
            </a:prstGeom>
            <a:ln w="12700">
              <a:solidFill>
                <a:schemeClr val="accent4"/>
              </a:solidFill>
              <a:prstDash val="sysDot"/>
              <a:headEnd type="arrow" w="sm" len="sm"/>
              <a:tailEnd type="arrow" w="sm" len="sm"/>
            </a:ln>
          </p:spPr>
          <p:style>
            <a:lnRef idx="2">
              <a:schemeClr val="accent1"/>
            </a:lnRef>
            <a:fillRef idx="0">
              <a:schemeClr val="accent1"/>
            </a:fillRef>
            <a:effectRef idx="1">
              <a:schemeClr val="accent1"/>
            </a:effectRef>
            <a:fontRef idx="minor">
              <a:schemeClr val="tx1"/>
            </a:fontRef>
          </p:style>
        </p:cxnSp>
      </p:grpSp>
      <p:sp>
        <p:nvSpPr>
          <p:cNvPr id="16" name="Oval 15"/>
          <p:cNvSpPr/>
          <p:nvPr/>
        </p:nvSpPr>
        <p:spPr>
          <a:xfrm>
            <a:off x="1313448" y="1890566"/>
            <a:ext cx="881630" cy="881630"/>
          </a:xfrm>
          <a:prstGeom prst="ellipse">
            <a:avLst/>
          </a:prstGeom>
          <a:noFill/>
          <a:ln w="12700" cap="flat" cmpd="sng" algn="ctr">
            <a:solidFill>
              <a:schemeClr val="accent3"/>
            </a:solidFill>
            <a:prstDash val="solid"/>
          </a:ln>
          <a:effectLst/>
        </p:spPr>
        <p:txBody>
          <a:bodyPr vert="horz" wrap="none" lIns="0" tIns="91440" rIns="0" bIns="182880" rtlCol="0" anchor="ctr"/>
          <a:lstStyle/>
          <a:p>
            <a:pPr marL="0" marR="0" indent="0" algn="ctr" defTabSz="914400" eaLnBrk="1" fontAlgn="auto" latinLnBrk="0" hangingPunct="1">
              <a:lnSpc>
                <a:spcPct val="80000"/>
              </a:lnSpc>
              <a:spcBef>
                <a:spcPts val="0"/>
              </a:spcBef>
              <a:spcAft>
                <a:spcPts val="0"/>
              </a:spcAft>
              <a:buClr>
                <a:srgbClr val="FFFFFF"/>
              </a:buClr>
              <a:buSzTx/>
              <a:buFontTx/>
              <a:buNone/>
              <a:tabLst/>
            </a:pPr>
            <a:r>
              <a:rPr kumimoji="0" lang="en-US" sz="1150" b="0" i="0" u="none" strike="noStrike" kern="0" cap="none" spc="0" normalizeH="0" baseline="0" noProof="0" dirty="0" smtClean="0">
                <a:ln>
                  <a:noFill/>
                </a:ln>
                <a:solidFill>
                  <a:srgbClr val="FFFFFF"/>
                </a:solidFill>
                <a:effectLst/>
                <a:uLnTx/>
                <a:uFillTx/>
                <a:latin typeface="Calibri"/>
                <a:cs typeface="Arial Unicode MS" pitchFamily="34" charset="-128"/>
              </a:rPr>
              <a:t>API</a:t>
            </a:r>
          </a:p>
          <a:p>
            <a:pPr marL="0" marR="0" indent="0" algn="ctr" defTabSz="914400" eaLnBrk="1" fontAlgn="auto" latinLnBrk="0" hangingPunct="1">
              <a:lnSpc>
                <a:spcPct val="80000"/>
              </a:lnSpc>
              <a:spcBef>
                <a:spcPts val="0"/>
              </a:spcBef>
              <a:spcAft>
                <a:spcPts val="0"/>
              </a:spcAft>
              <a:buClr>
                <a:srgbClr val="FFFFFF"/>
              </a:buClr>
              <a:buSzTx/>
              <a:buFontTx/>
              <a:buNone/>
              <a:tabLst/>
            </a:pPr>
            <a:r>
              <a:rPr lang="en-US" sz="1150" kern="0" dirty="0" smtClean="0">
                <a:solidFill>
                  <a:srgbClr val="FFFFFF"/>
                </a:solidFill>
                <a:latin typeface="Calibri"/>
                <a:cs typeface="Arial Unicode MS" pitchFamily="34" charset="-128"/>
              </a:rPr>
              <a:t>Management</a:t>
            </a:r>
            <a:endParaRPr kumimoji="0" lang="en-US" sz="1150" b="0" i="0" u="none" strike="noStrike" kern="0" cap="none" spc="0" normalizeH="0" baseline="0" noProof="0" dirty="0" smtClean="0">
              <a:ln>
                <a:noFill/>
              </a:ln>
              <a:solidFill>
                <a:srgbClr val="FFFFFF"/>
              </a:solidFill>
              <a:effectLst/>
              <a:uLnTx/>
              <a:uFillTx/>
              <a:latin typeface="Calibri"/>
              <a:cs typeface="Arial Unicode MS" pitchFamily="34" charset="-128"/>
            </a:endParaRPr>
          </a:p>
        </p:txBody>
      </p:sp>
      <p:cxnSp>
        <p:nvCxnSpPr>
          <p:cNvPr id="18" name="Straight Arrow Connector 17"/>
          <p:cNvCxnSpPr>
            <a:stCxn id="16" idx="4"/>
          </p:cNvCxnSpPr>
          <p:nvPr/>
        </p:nvCxnSpPr>
        <p:spPr>
          <a:xfrm>
            <a:off x="1754263" y="2772196"/>
            <a:ext cx="0" cy="494633"/>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flipV="1">
            <a:off x="1829025" y="2789448"/>
            <a:ext cx="0" cy="494633"/>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a:stCxn id="158" idx="1"/>
            <a:endCxn id="16" idx="6"/>
          </p:cNvCxnSpPr>
          <p:nvPr/>
        </p:nvCxnSpPr>
        <p:spPr>
          <a:xfrm flipH="1">
            <a:off x="2195078" y="2327060"/>
            <a:ext cx="675349" cy="4321"/>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125" name="Rectangle 124"/>
          <p:cNvSpPr/>
          <p:nvPr/>
        </p:nvSpPr>
        <p:spPr>
          <a:xfrm>
            <a:off x="1933628" y="405497"/>
            <a:ext cx="2367004" cy="512704"/>
          </a:xfrm>
          <a:prstGeom prst="rect">
            <a:avLst/>
          </a:prstGeom>
        </p:spPr>
        <p:txBody>
          <a:bodyPr wrap="square">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Quickly create, edit and deploy virtual </a:t>
            </a:r>
            <a:r>
              <a:rPr lang="en-US" sz="1600" kern="0" dirty="0" smtClean="0">
                <a:solidFill>
                  <a:srgbClr val="FFFFFF"/>
                </a:solidFill>
                <a:effectLst>
                  <a:outerShdw blurRad="50800" dist="38100" dir="2700000" algn="tl" rotWithShape="0">
                    <a:prstClr val="black">
                      <a:alpha val="40000"/>
                    </a:prstClr>
                  </a:outerShdw>
                </a:effectLst>
              </a:rPr>
              <a:t>services</a:t>
            </a:r>
            <a:endParaRPr lang="en-US" sz="1600" kern="0" dirty="0">
              <a:solidFill>
                <a:srgbClr val="FFFFFF"/>
              </a:solidFill>
              <a:effectLst>
                <a:outerShdw blurRad="50800" dist="38100" dir="2700000" algn="tl" rotWithShape="0">
                  <a:prstClr val="black">
                    <a:alpha val="40000"/>
                  </a:prstClr>
                </a:outerShdw>
              </a:effectLst>
            </a:endParaRPr>
          </a:p>
        </p:txBody>
      </p:sp>
      <p:sp>
        <p:nvSpPr>
          <p:cNvPr id="103" name="Rectangle 102"/>
          <p:cNvSpPr/>
          <p:nvPr/>
        </p:nvSpPr>
        <p:spPr>
          <a:xfrm>
            <a:off x="0" y="351388"/>
            <a:ext cx="1882854" cy="619126"/>
          </a:xfrm>
          <a:prstGeom prst="rect">
            <a:avLst/>
          </a:prstGeom>
          <a:solidFill>
            <a:srgbClr val="1D6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p:cNvGrpSpPr/>
          <p:nvPr/>
        </p:nvGrpSpPr>
        <p:grpSpPr>
          <a:xfrm>
            <a:off x="358097" y="210967"/>
            <a:ext cx="1176002" cy="899968"/>
            <a:chOff x="5624222" y="1295242"/>
            <a:chExt cx="1417740" cy="787517"/>
          </a:xfrm>
        </p:grpSpPr>
        <p:sp>
          <p:nvSpPr>
            <p:cNvPr id="144" name="Oval 143"/>
            <p:cNvSpPr>
              <a:spLocks noChangeAspect="1"/>
            </p:cNvSpPr>
            <p:nvPr/>
          </p:nvSpPr>
          <p:spPr>
            <a:xfrm>
              <a:off x="5624222" y="1295242"/>
              <a:ext cx="1417740" cy="787517"/>
            </a:xfrm>
            <a:prstGeom prst="ellipse">
              <a:avLst/>
            </a:prstGeom>
            <a:solidFill>
              <a:schemeClr val="accent1">
                <a:lumMod val="75000"/>
              </a:schemeClr>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145" name="TextBox 144"/>
            <p:cNvSpPr txBox="1"/>
            <p:nvPr/>
          </p:nvSpPr>
          <p:spPr>
            <a:xfrm>
              <a:off x="5718754" y="1456773"/>
              <a:ext cx="1213899" cy="533254"/>
            </a:xfrm>
            <a:prstGeom prst="rect">
              <a:avLst/>
            </a:prstGeom>
            <a:noFill/>
            <a:ln w="28575">
              <a:noFill/>
            </a:ln>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Parallel</a:t>
              </a:r>
            </a:p>
            <a:p>
              <a:r>
                <a:rPr lang="en-US" sz="1400" dirty="0"/>
                <a:t>Work Streams</a:t>
              </a:r>
            </a:p>
          </p:txBody>
        </p:sp>
      </p:grpSp>
      <p:pic>
        <p:nvPicPr>
          <p:cNvPr id="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722" y="134256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TextBox 83"/>
          <p:cNvSpPr txBox="1"/>
          <p:nvPr/>
        </p:nvSpPr>
        <p:spPr>
          <a:xfrm>
            <a:off x="1718884" y="4203415"/>
            <a:ext cx="4234935" cy="523969"/>
          </a:xfrm>
          <a:prstGeom prst="rect">
            <a:avLst/>
          </a:prstGeom>
          <a:noFill/>
          <a:ln>
            <a:solidFill>
              <a:schemeClr val="accent4"/>
            </a:solidFill>
          </a:ln>
        </p:spPr>
        <p:txBody>
          <a:bodyPr wrap="square" tIns="91440" bIns="91440" rtlCol="0" anchor="ctr" anchorCtr="0">
            <a:noAutofit/>
          </a:bodyPr>
          <a:lstStyle/>
          <a:p>
            <a:pPr algn="ctr">
              <a:lnSpc>
                <a:spcPct val="90000"/>
              </a:lnSpc>
            </a:pPr>
            <a:r>
              <a:rPr lang="en-US" sz="1600" smtClean="0">
                <a:solidFill>
                  <a:schemeClr val="accent4"/>
                </a:solidFill>
              </a:rPr>
              <a:t>ELIMINATE DEPENDENCIES AND CONSTRAINTS  TO ENABLE PARALLEL WORK STREAMS</a:t>
            </a:r>
            <a:endParaRPr lang="en-US" sz="1600" dirty="0">
              <a:solidFill>
                <a:schemeClr val="accent4"/>
              </a:solidFill>
            </a:endParaRPr>
          </a:p>
        </p:txBody>
      </p:sp>
      <p:sp>
        <p:nvSpPr>
          <p:cNvPr id="85" name="Rectangle 84"/>
          <p:cNvSpPr/>
          <p:nvPr/>
        </p:nvSpPr>
        <p:spPr>
          <a:xfrm>
            <a:off x="3151700" y="1036365"/>
            <a:ext cx="4687577" cy="277336"/>
          </a:xfrm>
          <a:prstGeom prst="rect">
            <a:avLst/>
          </a:prstGeom>
          <a:solidFill>
            <a:srgbClr val="1D6576">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C91C"/>
                </a:solidFill>
              </a:rPr>
              <a:t>CA Service Virtualization</a:t>
            </a:r>
            <a:endParaRPr lang="en-US" sz="1200" dirty="0">
              <a:solidFill>
                <a:srgbClr val="FFC91C"/>
              </a:solidFill>
            </a:endParaRPr>
          </a:p>
        </p:txBody>
      </p:sp>
      <p:sp>
        <p:nvSpPr>
          <p:cNvPr id="86" name="Rectangle 85"/>
          <p:cNvSpPr/>
          <p:nvPr/>
        </p:nvSpPr>
        <p:spPr>
          <a:xfrm>
            <a:off x="6776995" y="1363919"/>
            <a:ext cx="2367005" cy="446064"/>
          </a:xfrm>
          <a:prstGeom prst="rect">
            <a:avLst/>
          </a:prstGeom>
          <a:solidFill>
            <a:srgbClr val="1D6576">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C91C"/>
                </a:solidFill>
              </a:rPr>
              <a:t>CA App </a:t>
            </a:r>
            <a:r>
              <a:rPr lang="en-US" sz="1200" dirty="0" err="1" smtClean="0">
                <a:solidFill>
                  <a:srgbClr val="FFC91C"/>
                </a:solidFill>
              </a:rPr>
              <a:t>Dev</a:t>
            </a:r>
            <a:r>
              <a:rPr lang="en-US" sz="1200" dirty="0" smtClean="0">
                <a:solidFill>
                  <a:srgbClr val="FFC91C"/>
                </a:solidFill>
              </a:rPr>
              <a:t> Portal</a:t>
            </a:r>
          </a:p>
          <a:p>
            <a:pPr algn="ctr"/>
            <a:r>
              <a:rPr lang="en-US" sz="1200" dirty="0" smtClean="0">
                <a:solidFill>
                  <a:srgbClr val="FFC91C"/>
                </a:solidFill>
              </a:rPr>
              <a:t>CA Mobile Access Gateway</a:t>
            </a:r>
            <a:endParaRPr lang="en-US" sz="1200" dirty="0">
              <a:solidFill>
                <a:srgbClr val="FFC91C"/>
              </a:solidFill>
            </a:endParaRPr>
          </a:p>
        </p:txBody>
      </p:sp>
    </p:spTree>
    <p:extLst>
      <p:ext uri="{BB962C8B-B14F-4D97-AF65-F5344CB8AC3E}">
        <p14:creationId xmlns:p14="http://schemas.microsoft.com/office/powerpoint/2010/main" val="214854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fill="hold"/>
                                        <p:tgtEl>
                                          <p:spTgt spid="120"/>
                                        </p:tgtEl>
                                        <p:attrNameLst>
                                          <p:attrName>ppt_x</p:attrName>
                                        </p:attrNameLst>
                                      </p:cBhvr>
                                      <p:tavLst>
                                        <p:tav tm="0">
                                          <p:val>
                                            <p:strVal val="0-#ppt_w/2"/>
                                          </p:val>
                                        </p:tav>
                                        <p:tav tm="100000">
                                          <p:val>
                                            <p:strVal val="#ppt_x"/>
                                          </p:val>
                                        </p:tav>
                                      </p:tavLst>
                                    </p:anim>
                                    <p:anim calcmode="lin" valueType="num">
                                      <p:cBhvr additive="base">
                                        <p:cTn id="8" dur="500" fill="hold"/>
                                        <p:tgtEl>
                                          <p:spTgt spid="1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85"/>
                                        </p:tgtEl>
                                        <p:attrNameLst>
                                          <p:attrName>style.visibility</p:attrName>
                                        </p:attrNameLst>
                                      </p:cBhvr>
                                      <p:to>
                                        <p:strVal val="visible"/>
                                      </p:to>
                                    </p:set>
                                    <p:anim calcmode="lin" valueType="num">
                                      <p:cBhvr additive="base">
                                        <p:cTn id="16" dur="500" fill="hold"/>
                                        <p:tgtEl>
                                          <p:spTgt spid="85"/>
                                        </p:tgtEl>
                                        <p:attrNameLst>
                                          <p:attrName>ppt_x</p:attrName>
                                        </p:attrNameLst>
                                      </p:cBhvr>
                                      <p:tavLst>
                                        <p:tav tm="0">
                                          <p:val>
                                            <p:strVal val="0-#ppt_w/2"/>
                                          </p:val>
                                        </p:tav>
                                        <p:tav tm="100000">
                                          <p:val>
                                            <p:strVal val="#ppt_x"/>
                                          </p:val>
                                        </p:tav>
                                      </p:tavLst>
                                    </p:anim>
                                    <p:anim calcmode="lin" valueType="num">
                                      <p:cBhvr additive="base">
                                        <p:cTn id="17" dur="500" fill="hold"/>
                                        <p:tgtEl>
                                          <p:spTgt spid="85"/>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fade">
                                      <p:cBhvr>
                                        <p:cTn id="20" dur="100"/>
                                        <p:tgtEl>
                                          <p:spTgt spid="114"/>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100"/>
                                        <p:tgtEl>
                                          <p:spTgt spid="115"/>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47"/>
                                        </p:tgtEl>
                                        <p:attrNameLst>
                                          <p:attrName>style.visibility</p:attrName>
                                        </p:attrNameLst>
                                      </p:cBhvr>
                                      <p:to>
                                        <p:strVal val="visible"/>
                                      </p:to>
                                    </p:set>
                                    <p:animEffect transition="in" filter="fade">
                                      <p:cBhvr>
                                        <p:cTn id="26" dur="100"/>
                                        <p:tgtEl>
                                          <p:spTgt spid="147"/>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100"/>
                                        <p:tgtEl>
                                          <p:spTgt spid="14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51"/>
                                        </p:tgtEl>
                                        <p:attrNameLst>
                                          <p:attrName>style.visibility</p:attrName>
                                        </p:attrNameLst>
                                      </p:cBhvr>
                                      <p:to>
                                        <p:strVal val="visible"/>
                                      </p:to>
                                    </p:set>
                                    <p:animEffect transition="in" filter="fade">
                                      <p:cBhvr>
                                        <p:cTn id="32" dur="100"/>
                                        <p:tgtEl>
                                          <p:spTgt spid="151"/>
                                        </p:tgtEl>
                                      </p:cBhvr>
                                    </p:animEffect>
                                  </p:childTnLst>
                                </p:cTn>
                              </p:par>
                              <p:par>
                                <p:cTn id="33" presetID="10" presetClass="entr" presetSubtype="0" fill="hold" grpId="0" nodeType="withEffect">
                                  <p:stCondLst>
                                    <p:cond delay="600"/>
                                  </p:stCondLst>
                                  <p:childTnLst>
                                    <p:set>
                                      <p:cBhvr>
                                        <p:cTn id="34" dur="1" fill="hold">
                                          <p:stCondLst>
                                            <p:cond delay="0"/>
                                          </p:stCondLst>
                                        </p:cTn>
                                        <p:tgtEl>
                                          <p:spTgt spid="152"/>
                                        </p:tgtEl>
                                        <p:attrNameLst>
                                          <p:attrName>style.visibility</p:attrName>
                                        </p:attrNameLst>
                                      </p:cBhvr>
                                      <p:to>
                                        <p:strVal val="visible"/>
                                      </p:to>
                                    </p:set>
                                    <p:animEffect transition="in" filter="fade">
                                      <p:cBhvr>
                                        <p:cTn id="35" dur="100"/>
                                        <p:tgtEl>
                                          <p:spTgt spid="152"/>
                                        </p:tgtEl>
                                      </p:cBhvr>
                                    </p:animEffect>
                                  </p:childTnLst>
                                </p:cTn>
                              </p:par>
                              <p:par>
                                <p:cTn id="36" presetID="10" presetClass="entr" presetSubtype="0" fill="hold" grpId="0" nodeType="withEffect">
                                  <p:stCondLst>
                                    <p:cond delay="700"/>
                                  </p:stCondLst>
                                  <p:childTnLst>
                                    <p:set>
                                      <p:cBhvr>
                                        <p:cTn id="37" dur="1" fill="hold">
                                          <p:stCondLst>
                                            <p:cond delay="0"/>
                                          </p:stCondLst>
                                        </p:cTn>
                                        <p:tgtEl>
                                          <p:spTgt spid="153"/>
                                        </p:tgtEl>
                                        <p:attrNameLst>
                                          <p:attrName>style.visibility</p:attrName>
                                        </p:attrNameLst>
                                      </p:cBhvr>
                                      <p:to>
                                        <p:strVal val="visible"/>
                                      </p:to>
                                    </p:set>
                                    <p:animEffect transition="in" filter="fade">
                                      <p:cBhvr>
                                        <p:cTn id="38" dur="100"/>
                                        <p:tgtEl>
                                          <p:spTgt spid="153"/>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55"/>
                                        </p:tgtEl>
                                        <p:attrNameLst>
                                          <p:attrName>style.visibility</p:attrName>
                                        </p:attrNameLst>
                                      </p:cBhvr>
                                      <p:to>
                                        <p:strVal val="visible"/>
                                      </p:to>
                                    </p:set>
                                    <p:animEffect transition="in" filter="fade">
                                      <p:cBhvr>
                                        <p:cTn id="41" dur="100"/>
                                        <p:tgtEl>
                                          <p:spTgt spid="155"/>
                                        </p:tgtEl>
                                      </p:cBhvr>
                                    </p:animEffect>
                                  </p:childTnLst>
                                </p:cTn>
                              </p:par>
                            </p:childTnLst>
                          </p:cTn>
                        </p:par>
                        <p:par>
                          <p:cTn id="42" fill="hold">
                            <p:stCondLst>
                              <p:cond delay="1900"/>
                            </p:stCondLst>
                            <p:childTnLst>
                              <p:par>
                                <p:cTn id="43" presetID="22" presetClass="entr" presetSubtype="2" fill="hold" nodeType="after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wipe(right)">
                                      <p:cBhvr>
                                        <p:cTn id="45" dur="500"/>
                                        <p:tgtEl>
                                          <p:spTgt spid="168"/>
                                        </p:tgtEl>
                                      </p:cBhvr>
                                    </p:animEffect>
                                  </p:childTnLst>
                                </p:cTn>
                              </p:par>
                              <p:par>
                                <p:cTn id="46" presetID="1" presetClass="entr" presetSubtype="0" fill="hold" grpId="0" nodeType="withEffect">
                                  <p:stCondLst>
                                    <p:cond delay="500"/>
                                  </p:stCondLst>
                                  <p:childTnLst>
                                    <p:set>
                                      <p:cBhvr>
                                        <p:cTn id="47" dur="1" fill="hold">
                                          <p:stCondLst>
                                            <p:cond delay="0"/>
                                          </p:stCondLst>
                                        </p:cTn>
                                        <p:tgtEl>
                                          <p:spTgt spid="159"/>
                                        </p:tgtEl>
                                        <p:attrNameLst>
                                          <p:attrName>style.visibility</p:attrName>
                                        </p:attrNameLst>
                                      </p:cBhvr>
                                      <p:to>
                                        <p:strVal val="visible"/>
                                      </p:to>
                                    </p:set>
                                  </p:childTnLst>
                                </p:cTn>
                              </p:par>
                              <p:par>
                                <p:cTn id="48" presetID="22" presetClass="entr" presetSubtype="2" fill="hold" nodeType="withEffect">
                                  <p:stCondLst>
                                    <p:cond delay="0"/>
                                  </p:stCondLst>
                                  <p:childTnLst>
                                    <p:set>
                                      <p:cBhvr>
                                        <p:cTn id="49" dur="1" fill="hold">
                                          <p:stCondLst>
                                            <p:cond delay="0"/>
                                          </p:stCondLst>
                                        </p:cTn>
                                        <p:tgtEl>
                                          <p:spTgt spid="163"/>
                                        </p:tgtEl>
                                        <p:attrNameLst>
                                          <p:attrName>style.visibility</p:attrName>
                                        </p:attrNameLst>
                                      </p:cBhvr>
                                      <p:to>
                                        <p:strVal val="visible"/>
                                      </p:to>
                                    </p:set>
                                    <p:animEffect transition="in" filter="wipe(right)">
                                      <p:cBhvr>
                                        <p:cTn id="50" dur="500"/>
                                        <p:tgtEl>
                                          <p:spTgt spid="163"/>
                                        </p:tgtEl>
                                      </p:cBhvr>
                                    </p:animEffect>
                                  </p:childTnLst>
                                </p:cTn>
                              </p:par>
                              <p:par>
                                <p:cTn id="51" presetID="1" presetClass="entr" presetSubtype="0" fill="hold" grpId="0" nodeType="withEffect">
                                  <p:stCondLst>
                                    <p:cond delay="500"/>
                                  </p:stCondLst>
                                  <p:childTnLst>
                                    <p:set>
                                      <p:cBhvr>
                                        <p:cTn id="52" dur="1" fill="hold">
                                          <p:stCondLst>
                                            <p:cond delay="0"/>
                                          </p:stCondLst>
                                        </p:cTn>
                                        <p:tgtEl>
                                          <p:spTgt spid="160"/>
                                        </p:tgtEl>
                                        <p:attrNameLst>
                                          <p:attrName>style.visibility</p:attrName>
                                        </p:attrNameLst>
                                      </p:cBhvr>
                                      <p:to>
                                        <p:strVal val="visible"/>
                                      </p:to>
                                    </p:set>
                                  </p:childTnLst>
                                </p:cTn>
                              </p:par>
                              <p:par>
                                <p:cTn id="53" presetID="22" presetClass="entr" presetSubtype="4" fill="hold" nodeType="withEffect">
                                  <p:stCondLst>
                                    <p:cond delay="0"/>
                                  </p:stCondLst>
                                  <p:childTnLst>
                                    <p:set>
                                      <p:cBhvr>
                                        <p:cTn id="54" dur="1" fill="hold">
                                          <p:stCondLst>
                                            <p:cond delay="0"/>
                                          </p:stCondLst>
                                        </p:cTn>
                                        <p:tgtEl>
                                          <p:spTgt spid="164"/>
                                        </p:tgtEl>
                                        <p:attrNameLst>
                                          <p:attrName>style.visibility</p:attrName>
                                        </p:attrNameLst>
                                      </p:cBhvr>
                                      <p:to>
                                        <p:strVal val="visible"/>
                                      </p:to>
                                    </p:set>
                                    <p:animEffect transition="in" filter="wipe(down)">
                                      <p:cBhvr>
                                        <p:cTn id="55" dur="500"/>
                                        <p:tgtEl>
                                          <p:spTgt spid="164"/>
                                        </p:tgtEl>
                                      </p:cBhvr>
                                    </p:animEffect>
                                  </p:childTnLst>
                                </p:cTn>
                              </p:par>
                              <p:par>
                                <p:cTn id="56" presetID="1" presetClass="entr" presetSubtype="0" fill="hold" grpId="0" nodeType="withEffect">
                                  <p:stCondLst>
                                    <p:cond delay="500"/>
                                  </p:stCondLst>
                                  <p:childTnLst>
                                    <p:set>
                                      <p:cBhvr>
                                        <p:cTn id="57" dur="1" fill="hold">
                                          <p:stCondLst>
                                            <p:cond delay="0"/>
                                          </p:stCondLst>
                                        </p:cTn>
                                        <p:tgtEl>
                                          <p:spTgt spid="161"/>
                                        </p:tgtEl>
                                        <p:attrNameLst>
                                          <p:attrName>style.visibility</p:attrName>
                                        </p:attrNameLst>
                                      </p:cBhvr>
                                      <p:to>
                                        <p:strVal val="visible"/>
                                      </p:to>
                                    </p:set>
                                  </p:childTnLst>
                                </p:cTn>
                              </p:par>
                            </p:childTnLst>
                          </p:cTn>
                        </p:par>
                        <p:par>
                          <p:cTn id="58" fill="hold">
                            <p:stCondLst>
                              <p:cond delay="2400"/>
                            </p:stCondLst>
                            <p:childTnLst>
                              <p:par>
                                <p:cTn id="59" presetID="16" presetClass="entr" presetSubtype="37" fill="hold" nodeType="afterEffect">
                                  <p:stCondLst>
                                    <p:cond delay="0"/>
                                  </p:stCondLst>
                                  <p:childTnLst>
                                    <p:set>
                                      <p:cBhvr>
                                        <p:cTn id="60" dur="1" fill="hold">
                                          <p:stCondLst>
                                            <p:cond delay="0"/>
                                          </p:stCondLst>
                                        </p:cTn>
                                        <p:tgtEl>
                                          <p:spTgt spid="156"/>
                                        </p:tgtEl>
                                        <p:attrNameLst>
                                          <p:attrName>style.visibility</p:attrName>
                                        </p:attrNameLst>
                                      </p:cBhvr>
                                      <p:to>
                                        <p:strVal val="visible"/>
                                      </p:to>
                                    </p:set>
                                    <p:animEffect transition="in" filter="barn(outVertical)">
                                      <p:cBhvr>
                                        <p:cTn id="61" dur="500"/>
                                        <p:tgtEl>
                                          <p:spTgt spid="156"/>
                                        </p:tgtEl>
                                      </p:cBhvr>
                                    </p:animEffect>
                                  </p:childTnLst>
                                </p:cTn>
                              </p:par>
                            </p:childTnLst>
                          </p:cTn>
                        </p:par>
                        <p:par>
                          <p:cTn id="62" fill="hold">
                            <p:stCondLst>
                              <p:cond delay="2900"/>
                            </p:stCondLst>
                            <p:childTnLst>
                              <p:par>
                                <p:cTn id="63" presetID="10" presetClass="entr" presetSubtype="0" fill="hold" grpId="0" nodeType="afterEffect">
                                  <p:stCondLst>
                                    <p:cond delay="0"/>
                                  </p:stCondLst>
                                  <p:childTnLst>
                                    <p:set>
                                      <p:cBhvr>
                                        <p:cTn id="64" dur="1" fill="hold">
                                          <p:stCondLst>
                                            <p:cond delay="0"/>
                                          </p:stCondLst>
                                        </p:cTn>
                                        <p:tgtEl>
                                          <p:spTgt spid="167"/>
                                        </p:tgtEl>
                                        <p:attrNameLst>
                                          <p:attrName>style.visibility</p:attrName>
                                        </p:attrNameLst>
                                      </p:cBhvr>
                                      <p:to>
                                        <p:strVal val="visible"/>
                                      </p:to>
                                    </p:set>
                                    <p:animEffect transition="in" filter="fade">
                                      <p:cBhvr>
                                        <p:cTn id="65" dur="500"/>
                                        <p:tgtEl>
                                          <p:spTgt spid="167"/>
                                        </p:tgtEl>
                                      </p:cBhvr>
                                    </p:animEffect>
                                  </p:childTnLst>
                                </p:cTn>
                              </p:par>
                            </p:childTnLst>
                          </p:cTn>
                        </p:par>
                        <p:par>
                          <p:cTn id="66" fill="hold">
                            <p:stCondLst>
                              <p:cond delay="3400"/>
                            </p:stCondLst>
                            <p:childTnLst>
                              <p:par>
                                <p:cTn id="67" presetID="2" presetClass="entr" presetSubtype="8" fill="hold" grpId="0" nodeType="afterEffect">
                                  <p:stCondLst>
                                    <p:cond delay="0"/>
                                  </p:stCondLst>
                                  <p:childTnLst>
                                    <p:set>
                                      <p:cBhvr>
                                        <p:cTn id="68" dur="1" fill="hold">
                                          <p:stCondLst>
                                            <p:cond delay="0"/>
                                          </p:stCondLst>
                                        </p:cTn>
                                        <p:tgtEl>
                                          <p:spTgt spid="130"/>
                                        </p:tgtEl>
                                        <p:attrNameLst>
                                          <p:attrName>style.visibility</p:attrName>
                                        </p:attrNameLst>
                                      </p:cBhvr>
                                      <p:to>
                                        <p:strVal val="visible"/>
                                      </p:to>
                                    </p:set>
                                    <p:anim calcmode="lin" valueType="num">
                                      <p:cBhvr additive="base">
                                        <p:cTn id="69" dur="500" fill="hold"/>
                                        <p:tgtEl>
                                          <p:spTgt spid="130"/>
                                        </p:tgtEl>
                                        <p:attrNameLst>
                                          <p:attrName>ppt_x</p:attrName>
                                        </p:attrNameLst>
                                      </p:cBhvr>
                                      <p:tavLst>
                                        <p:tav tm="0">
                                          <p:val>
                                            <p:strVal val="0-#ppt_w/2"/>
                                          </p:val>
                                        </p:tav>
                                        <p:tav tm="100000">
                                          <p:val>
                                            <p:strVal val="#ppt_x"/>
                                          </p:val>
                                        </p:tav>
                                      </p:tavLst>
                                    </p:anim>
                                    <p:anim calcmode="lin" valueType="num">
                                      <p:cBhvr additive="base">
                                        <p:cTn id="70" dur="500" fill="hold"/>
                                        <p:tgtEl>
                                          <p:spTgt spid="130"/>
                                        </p:tgtEl>
                                        <p:attrNameLst>
                                          <p:attrName>ppt_y</p:attrName>
                                        </p:attrNameLst>
                                      </p:cBhvr>
                                      <p:tavLst>
                                        <p:tav tm="0">
                                          <p:val>
                                            <p:strVal val="#ppt_y"/>
                                          </p:val>
                                        </p:tav>
                                        <p:tav tm="100000">
                                          <p:val>
                                            <p:strVal val="#ppt_y"/>
                                          </p:val>
                                        </p:tav>
                                      </p:tavLst>
                                    </p:anim>
                                  </p:childTnLst>
                                </p:cTn>
                              </p:par>
                            </p:childTnLst>
                          </p:cTn>
                        </p:par>
                        <p:par>
                          <p:cTn id="71" fill="hold">
                            <p:stCondLst>
                              <p:cond delay="3900"/>
                            </p:stCondLst>
                            <p:childTnLst>
                              <p:par>
                                <p:cTn id="72" presetID="10" presetClass="entr" presetSubtype="0" fill="hold" grpId="0" nodeType="afterEffect">
                                  <p:stCondLst>
                                    <p:cond delay="0"/>
                                  </p:stCondLst>
                                  <p:childTnLst>
                                    <p:set>
                                      <p:cBhvr>
                                        <p:cTn id="73" dur="1" fill="hold">
                                          <p:stCondLst>
                                            <p:cond delay="0"/>
                                          </p:stCondLst>
                                        </p:cTn>
                                        <p:tgtEl>
                                          <p:spTgt spid="135"/>
                                        </p:tgtEl>
                                        <p:attrNameLst>
                                          <p:attrName>style.visibility</p:attrName>
                                        </p:attrNameLst>
                                      </p:cBhvr>
                                      <p:to>
                                        <p:strVal val="visible"/>
                                      </p:to>
                                    </p:set>
                                    <p:animEffect transition="in" filter="fade">
                                      <p:cBhvr>
                                        <p:cTn id="74" dur="500"/>
                                        <p:tgtEl>
                                          <p:spTgt spid="135"/>
                                        </p:tgtEl>
                                      </p:cBhvr>
                                    </p:animEffect>
                                  </p:childTnLst>
                                </p:cTn>
                              </p:par>
                            </p:childTnLst>
                          </p:cTn>
                        </p:par>
                        <p:par>
                          <p:cTn id="75" fill="hold">
                            <p:stCondLst>
                              <p:cond delay="4400"/>
                            </p:stCondLst>
                            <p:childTnLst>
                              <p:par>
                                <p:cTn id="76" presetID="16" presetClass="entr" presetSubtype="42" fill="hold" nodeType="after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barn(outHorizontal)">
                                      <p:cBhvr>
                                        <p:cTn id="78" dur="500"/>
                                        <p:tgtEl>
                                          <p:spTgt spid="68"/>
                                        </p:tgtEl>
                                      </p:cBhvr>
                                    </p:animEffect>
                                  </p:childTnLst>
                                </p:cTn>
                              </p:par>
                              <p:par>
                                <p:cTn id="79" presetID="22" presetClass="entr" presetSubtype="1" fill="hold"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up)">
                                      <p:cBhvr>
                                        <p:cTn id="81" dur="500"/>
                                        <p:tgtEl>
                                          <p:spTgt spid="8"/>
                                        </p:tgtEl>
                                      </p:cBhvr>
                                    </p:animEffect>
                                  </p:childTnLst>
                                </p:cTn>
                              </p:par>
                            </p:childTnLst>
                          </p:cTn>
                        </p:par>
                        <p:par>
                          <p:cTn id="82" fill="hold">
                            <p:stCondLst>
                              <p:cond delay="4900"/>
                            </p:stCondLst>
                            <p:childTnLst>
                              <p:par>
                                <p:cTn id="83" presetID="22" presetClass="entr" presetSubtype="1" fill="hold" nodeType="after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wipe(up)">
                                      <p:cBhvr>
                                        <p:cTn id="85" dur="500"/>
                                        <p:tgtEl>
                                          <p:spTgt spid="105"/>
                                        </p:tgtEl>
                                      </p:cBhvr>
                                    </p:animEffect>
                                  </p:childTnLst>
                                </p:cTn>
                              </p:par>
                              <p:par>
                                <p:cTn id="86" presetID="22" presetClass="entr" presetSubtype="1" fill="hold" nodeType="withEffect">
                                  <p:stCondLst>
                                    <p:cond delay="0"/>
                                  </p:stCondLst>
                                  <p:childTnLst>
                                    <p:set>
                                      <p:cBhvr>
                                        <p:cTn id="87" dur="1" fill="hold">
                                          <p:stCondLst>
                                            <p:cond delay="0"/>
                                          </p:stCondLst>
                                        </p:cTn>
                                        <p:tgtEl>
                                          <p:spTgt spid="92"/>
                                        </p:tgtEl>
                                        <p:attrNameLst>
                                          <p:attrName>style.visibility</p:attrName>
                                        </p:attrNameLst>
                                      </p:cBhvr>
                                      <p:to>
                                        <p:strVal val="visible"/>
                                      </p:to>
                                    </p:set>
                                    <p:animEffect transition="in" filter="wipe(up)">
                                      <p:cBhvr>
                                        <p:cTn id="88" dur="500"/>
                                        <p:tgtEl>
                                          <p:spTgt spid="92"/>
                                        </p:tgtEl>
                                      </p:cBhvr>
                                    </p:animEffect>
                                  </p:childTnLst>
                                </p:cTn>
                              </p:par>
                              <p:par>
                                <p:cTn id="89" presetID="22" presetClass="entr" presetSubtype="1"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wipe(up)">
                                      <p:cBhvr>
                                        <p:cTn id="91" dur="500"/>
                                        <p:tgtEl>
                                          <p:spTgt spid="95"/>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139"/>
                                        </p:tgtEl>
                                        <p:attrNameLst>
                                          <p:attrName>style.visibility</p:attrName>
                                        </p:attrNameLst>
                                      </p:cBhvr>
                                      <p:to>
                                        <p:strVal val="visible"/>
                                      </p:to>
                                    </p:set>
                                    <p:anim calcmode="lin" valueType="num">
                                      <p:cBhvr additive="base">
                                        <p:cTn id="96" dur="500" fill="hold"/>
                                        <p:tgtEl>
                                          <p:spTgt spid="139"/>
                                        </p:tgtEl>
                                        <p:attrNameLst>
                                          <p:attrName>ppt_x</p:attrName>
                                        </p:attrNameLst>
                                      </p:cBhvr>
                                      <p:tavLst>
                                        <p:tav tm="0">
                                          <p:val>
                                            <p:strVal val="0-#ppt_w/2"/>
                                          </p:val>
                                        </p:tav>
                                        <p:tav tm="100000">
                                          <p:val>
                                            <p:strVal val="#ppt_x"/>
                                          </p:val>
                                        </p:tav>
                                      </p:tavLst>
                                    </p:anim>
                                    <p:anim calcmode="lin" valueType="num">
                                      <p:cBhvr additive="base">
                                        <p:cTn id="97" dur="500" fill="hold"/>
                                        <p:tgtEl>
                                          <p:spTgt spid="139"/>
                                        </p:tgtEl>
                                        <p:attrNameLst>
                                          <p:attrName>ppt_y</p:attrName>
                                        </p:attrNameLst>
                                      </p:cBhvr>
                                      <p:tavLst>
                                        <p:tav tm="0">
                                          <p:val>
                                            <p:strVal val="#ppt_y"/>
                                          </p:val>
                                        </p:tav>
                                        <p:tav tm="100000">
                                          <p:val>
                                            <p:strVal val="#ppt_y"/>
                                          </p:val>
                                        </p:tav>
                                      </p:tavLst>
                                    </p:anim>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fade">
                                      <p:cBhvr>
                                        <p:cTn id="101" dur="500"/>
                                        <p:tgtEl>
                                          <p:spTgt spid="142"/>
                                        </p:tgtEl>
                                      </p:cBhvr>
                                    </p:animEffect>
                                  </p:childTnLst>
                                </p:cTn>
                              </p:par>
                            </p:childTnLst>
                          </p:cTn>
                        </p:par>
                        <p:par>
                          <p:cTn id="102" fill="hold">
                            <p:stCondLst>
                              <p:cond delay="1000"/>
                            </p:stCondLst>
                            <p:childTnLst>
                              <p:par>
                                <p:cTn id="103" presetID="2" presetClass="entr" presetSubtype="8" fill="hold" grpId="0" nodeType="afterEffect">
                                  <p:stCondLst>
                                    <p:cond delay="0"/>
                                  </p:stCondLst>
                                  <p:childTnLst>
                                    <p:set>
                                      <p:cBhvr>
                                        <p:cTn id="104" dur="1" fill="hold">
                                          <p:stCondLst>
                                            <p:cond delay="0"/>
                                          </p:stCondLst>
                                        </p:cTn>
                                        <p:tgtEl>
                                          <p:spTgt spid="86"/>
                                        </p:tgtEl>
                                        <p:attrNameLst>
                                          <p:attrName>style.visibility</p:attrName>
                                        </p:attrNameLst>
                                      </p:cBhvr>
                                      <p:to>
                                        <p:strVal val="visible"/>
                                      </p:to>
                                    </p:set>
                                    <p:anim calcmode="lin" valueType="num">
                                      <p:cBhvr additive="base">
                                        <p:cTn id="105" dur="500" fill="hold"/>
                                        <p:tgtEl>
                                          <p:spTgt spid="86"/>
                                        </p:tgtEl>
                                        <p:attrNameLst>
                                          <p:attrName>ppt_x</p:attrName>
                                        </p:attrNameLst>
                                      </p:cBhvr>
                                      <p:tavLst>
                                        <p:tav tm="0">
                                          <p:val>
                                            <p:strVal val="0-#ppt_w/2"/>
                                          </p:val>
                                        </p:tav>
                                        <p:tav tm="100000">
                                          <p:val>
                                            <p:strVal val="#ppt_x"/>
                                          </p:val>
                                        </p:tav>
                                      </p:tavLst>
                                    </p:anim>
                                    <p:anim calcmode="lin" valueType="num">
                                      <p:cBhvr additive="base">
                                        <p:cTn id="106" dur="500" fill="hold"/>
                                        <p:tgtEl>
                                          <p:spTgt spid="86"/>
                                        </p:tgtEl>
                                        <p:attrNameLst>
                                          <p:attrName>ppt_y</p:attrName>
                                        </p:attrNameLst>
                                      </p:cBhvr>
                                      <p:tavLst>
                                        <p:tav tm="0">
                                          <p:val>
                                            <p:strVal val="#ppt_y"/>
                                          </p:val>
                                        </p:tav>
                                        <p:tav tm="100000">
                                          <p:val>
                                            <p:strVal val="#ppt_y"/>
                                          </p:val>
                                        </p:tav>
                                      </p:tavLst>
                                    </p:anim>
                                  </p:childTnLst>
                                </p:cTn>
                              </p:par>
                              <p:par>
                                <p:cTn id="107" presetID="53" presetClass="entr" presetSubtype="16"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anim calcmode="lin" valueType="num">
                                      <p:cBhvr>
                                        <p:cTn id="109" dur="500" fill="hold"/>
                                        <p:tgtEl>
                                          <p:spTgt spid="16"/>
                                        </p:tgtEl>
                                        <p:attrNameLst>
                                          <p:attrName>ppt_w</p:attrName>
                                        </p:attrNameLst>
                                      </p:cBhvr>
                                      <p:tavLst>
                                        <p:tav tm="0">
                                          <p:val>
                                            <p:fltVal val="0"/>
                                          </p:val>
                                        </p:tav>
                                        <p:tav tm="100000">
                                          <p:val>
                                            <p:strVal val="#ppt_w"/>
                                          </p:val>
                                        </p:tav>
                                      </p:tavLst>
                                    </p:anim>
                                    <p:anim calcmode="lin" valueType="num">
                                      <p:cBhvr>
                                        <p:cTn id="110" dur="500" fill="hold"/>
                                        <p:tgtEl>
                                          <p:spTgt spid="16"/>
                                        </p:tgtEl>
                                        <p:attrNameLst>
                                          <p:attrName>ppt_h</p:attrName>
                                        </p:attrNameLst>
                                      </p:cBhvr>
                                      <p:tavLst>
                                        <p:tav tm="0">
                                          <p:val>
                                            <p:fltVal val="0"/>
                                          </p:val>
                                        </p:tav>
                                        <p:tav tm="100000">
                                          <p:val>
                                            <p:strVal val="#ppt_h"/>
                                          </p:val>
                                        </p:tav>
                                      </p:tavLst>
                                    </p:anim>
                                    <p:animEffect transition="in" filter="fade">
                                      <p:cBhvr>
                                        <p:cTn id="111" dur="500"/>
                                        <p:tgtEl>
                                          <p:spTgt spid="16"/>
                                        </p:tgtEl>
                                      </p:cBhvr>
                                    </p:animEffect>
                                  </p:childTnLst>
                                </p:cTn>
                              </p:par>
                              <p:par>
                                <p:cTn id="112" presetID="22" presetClass="entr" presetSubtype="2" fill="hold" nodeType="withEffect">
                                  <p:stCondLst>
                                    <p:cond delay="0"/>
                                  </p:stCondLst>
                                  <p:childTnLst>
                                    <p:set>
                                      <p:cBhvr>
                                        <p:cTn id="113" dur="1" fill="hold">
                                          <p:stCondLst>
                                            <p:cond delay="0"/>
                                          </p:stCondLst>
                                        </p:cTn>
                                        <p:tgtEl>
                                          <p:spTgt spid="178"/>
                                        </p:tgtEl>
                                        <p:attrNameLst>
                                          <p:attrName>style.visibility</p:attrName>
                                        </p:attrNameLst>
                                      </p:cBhvr>
                                      <p:to>
                                        <p:strVal val="visible"/>
                                      </p:to>
                                    </p:set>
                                    <p:animEffect transition="in" filter="wipe(right)">
                                      <p:cBhvr>
                                        <p:cTn id="114" dur="500"/>
                                        <p:tgtEl>
                                          <p:spTgt spid="178"/>
                                        </p:tgtEl>
                                      </p:cBhvr>
                                    </p:animEffect>
                                  </p:childTnLst>
                                </p:cTn>
                              </p:par>
                              <p:par>
                                <p:cTn id="115" presetID="22" presetClass="entr" presetSubtype="4" fill="hold" nodeType="withEffect">
                                  <p:stCondLst>
                                    <p:cond delay="0"/>
                                  </p:stCondLst>
                                  <p:childTnLst>
                                    <p:set>
                                      <p:cBhvr>
                                        <p:cTn id="116" dur="1" fill="hold">
                                          <p:stCondLst>
                                            <p:cond delay="0"/>
                                          </p:stCondLst>
                                        </p:cTn>
                                        <p:tgtEl>
                                          <p:spTgt spid="177"/>
                                        </p:tgtEl>
                                        <p:attrNameLst>
                                          <p:attrName>style.visibility</p:attrName>
                                        </p:attrNameLst>
                                      </p:cBhvr>
                                      <p:to>
                                        <p:strVal val="visible"/>
                                      </p:to>
                                    </p:set>
                                    <p:animEffect transition="in" filter="wipe(down)">
                                      <p:cBhvr>
                                        <p:cTn id="117" dur="500"/>
                                        <p:tgtEl>
                                          <p:spTgt spid="177"/>
                                        </p:tgtEl>
                                      </p:cBhvr>
                                    </p:animEffect>
                                  </p:childTnLst>
                                </p:cTn>
                              </p:par>
                              <p:par>
                                <p:cTn id="118" presetID="22" presetClass="entr" presetSubtype="1" fill="hold" nodeType="with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1500"/>
                            </p:stCondLst>
                            <p:childTnLst>
                              <p:par>
                                <p:cTn id="122" presetID="10" presetClass="entr" presetSubtype="0" fill="hold" nodeType="afterEffect">
                                  <p:stCondLst>
                                    <p:cond delay="500"/>
                                  </p:stCondLst>
                                  <p:childTnLst>
                                    <p:set>
                                      <p:cBhvr>
                                        <p:cTn id="123" dur="1" fill="hold">
                                          <p:stCondLst>
                                            <p:cond delay="0"/>
                                          </p:stCondLst>
                                        </p:cTn>
                                        <p:tgtEl>
                                          <p:spTgt spid="146"/>
                                        </p:tgtEl>
                                        <p:attrNameLst>
                                          <p:attrName>style.visibility</p:attrName>
                                        </p:attrNameLst>
                                      </p:cBhvr>
                                      <p:to>
                                        <p:strVal val="visible"/>
                                      </p:to>
                                    </p:set>
                                    <p:animEffect transition="in" filter="fade">
                                      <p:cBhvr>
                                        <p:cTn id="124" dur="500"/>
                                        <p:tgtEl>
                                          <p:spTgt spid="146"/>
                                        </p:tgtEl>
                                      </p:cBhvr>
                                    </p:animEffect>
                                  </p:childTnLst>
                                </p:cTn>
                              </p:par>
                            </p:childTnLst>
                          </p:cTn>
                        </p:par>
                        <p:par>
                          <p:cTn id="125" fill="hold">
                            <p:stCondLst>
                              <p:cond delay="2500"/>
                            </p:stCondLst>
                            <p:childTnLst>
                              <p:par>
                                <p:cTn id="126" presetID="22" presetClass="entr" presetSubtype="1" fill="hold" nodeType="afterEffect">
                                  <p:stCondLst>
                                    <p:cond delay="0"/>
                                  </p:stCondLst>
                                  <p:childTnLst>
                                    <p:set>
                                      <p:cBhvr>
                                        <p:cTn id="127" dur="1" fill="hold">
                                          <p:stCondLst>
                                            <p:cond delay="0"/>
                                          </p:stCondLst>
                                        </p:cTn>
                                        <p:tgtEl>
                                          <p:spTgt spid="123"/>
                                        </p:tgtEl>
                                        <p:attrNameLst>
                                          <p:attrName>style.visibility</p:attrName>
                                        </p:attrNameLst>
                                      </p:cBhvr>
                                      <p:to>
                                        <p:strVal val="visible"/>
                                      </p:to>
                                    </p:set>
                                    <p:animEffect transition="in" filter="wipe(up)">
                                      <p:cBhvr>
                                        <p:cTn id="128" dur="500"/>
                                        <p:tgtEl>
                                          <p:spTgt spid="123"/>
                                        </p:tgtEl>
                                      </p:cBhvr>
                                    </p:animEffect>
                                  </p:childTnLst>
                                </p:cTn>
                              </p:par>
                              <p:par>
                                <p:cTn id="129" presetID="10" presetClass="entr" presetSubtype="0" fill="hold" nodeType="withEffect">
                                  <p:stCondLst>
                                    <p:cond delay="0"/>
                                  </p:stCondLst>
                                  <p:childTnLst>
                                    <p:set>
                                      <p:cBhvr>
                                        <p:cTn id="130" dur="1" fill="hold">
                                          <p:stCondLst>
                                            <p:cond delay="0"/>
                                          </p:stCondLst>
                                        </p:cTn>
                                        <p:tgtEl>
                                          <p:spTgt spid="7"/>
                                        </p:tgtEl>
                                        <p:attrNameLst>
                                          <p:attrName>style.visibility</p:attrName>
                                        </p:attrNameLst>
                                      </p:cBhvr>
                                      <p:to>
                                        <p:strVal val="visible"/>
                                      </p:to>
                                    </p:set>
                                    <p:animEffect transition="in" filter="fade">
                                      <p:cBhvr>
                                        <p:cTn id="131" dur="500"/>
                                        <p:tgtEl>
                                          <p:spTgt spid="7"/>
                                        </p:tgtEl>
                                      </p:cBhvr>
                                    </p:animEffect>
                                  </p:childTnLst>
                                </p:cTn>
                              </p:par>
                              <p:par>
                                <p:cTn id="132" presetID="22" presetClass="entr" presetSubtype="8" fill="hold" nodeType="withEffect">
                                  <p:stCondLst>
                                    <p:cond delay="0"/>
                                  </p:stCondLst>
                                  <p:childTnLst>
                                    <p:set>
                                      <p:cBhvr>
                                        <p:cTn id="133" dur="1" fill="hold">
                                          <p:stCondLst>
                                            <p:cond delay="0"/>
                                          </p:stCondLst>
                                        </p:cTn>
                                        <p:tgtEl>
                                          <p:spTgt spid="6"/>
                                        </p:tgtEl>
                                        <p:attrNameLst>
                                          <p:attrName>style.visibility</p:attrName>
                                        </p:attrNameLst>
                                      </p:cBhvr>
                                      <p:to>
                                        <p:strVal val="visible"/>
                                      </p:to>
                                    </p:set>
                                    <p:animEffect transition="in" filter="wipe(left)">
                                      <p:cBhvr>
                                        <p:cTn id="134" dur="500"/>
                                        <p:tgtEl>
                                          <p:spTgt spid="6"/>
                                        </p:tgtEl>
                                      </p:cBhvr>
                                    </p:animEffect>
                                  </p:childTnLst>
                                </p:cTn>
                              </p:par>
                              <p:par>
                                <p:cTn id="135" presetID="10" presetClass="entr" presetSubtype="0" fill="hold" nodeType="withEffect">
                                  <p:stCondLst>
                                    <p:cond delay="0"/>
                                  </p:stCondLst>
                                  <p:childTnLst>
                                    <p:set>
                                      <p:cBhvr>
                                        <p:cTn id="136" dur="1" fill="hold">
                                          <p:stCondLst>
                                            <p:cond delay="0"/>
                                          </p:stCondLst>
                                        </p:cTn>
                                        <p:tgtEl>
                                          <p:spTgt spid="109"/>
                                        </p:tgtEl>
                                        <p:attrNameLst>
                                          <p:attrName>style.visibility</p:attrName>
                                        </p:attrNameLst>
                                      </p:cBhvr>
                                      <p:to>
                                        <p:strVal val="visible"/>
                                      </p:to>
                                    </p:set>
                                    <p:animEffect transition="in" filter="fade">
                                      <p:cBhvr>
                                        <p:cTn id="137" dur="500"/>
                                        <p:tgtEl>
                                          <p:spTgt spid="109"/>
                                        </p:tgtEl>
                                      </p:cBhvr>
                                    </p:animEffect>
                                  </p:childTnLst>
                                </p:cTn>
                              </p:par>
                            </p:childTnLst>
                          </p:cTn>
                        </p:par>
                        <p:par>
                          <p:cTn id="138" fill="hold">
                            <p:stCondLst>
                              <p:cond delay="3000"/>
                            </p:stCondLst>
                            <p:childTnLst>
                              <p:par>
                                <p:cTn id="139" presetID="22" presetClass="entr" presetSubtype="8" fill="hold" grpId="0" nodeType="after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wipe(left)">
                                      <p:cBhvr>
                                        <p:cTn id="14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2" grpId="0"/>
      <p:bldP spid="130" grpId="0" animBg="1"/>
      <p:bldP spid="135" grpId="0"/>
      <p:bldP spid="120" grpId="0" animBg="1"/>
      <p:bldP spid="114" grpId="0" animBg="1"/>
      <p:bldP spid="115" grpId="0" animBg="1"/>
      <p:bldP spid="147" grpId="0" animBg="1"/>
      <p:bldP spid="148" grpId="0" animBg="1"/>
      <p:bldP spid="151" grpId="0" animBg="1"/>
      <p:bldP spid="152" grpId="0" animBg="1"/>
      <p:bldP spid="153" grpId="0" animBg="1"/>
      <p:bldP spid="155" grpId="0" animBg="1"/>
      <p:bldP spid="159" grpId="0" animBg="1"/>
      <p:bldP spid="160" grpId="0" animBg="1"/>
      <p:bldP spid="161" grpId="0" animBg="1"/>
      <p:bldP spid="167" grpId="0"/>
      <p:bldP spid="16" grpId="0" animBg="1"/>
      <p:bldP spid="125" grpId="0"/>
      <p:bldP spid="84" grpId="0" animBg="1"/>
      <p:bldP spid="85" grpId="0" animBg="1"/>
      <p:bldP spid="8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a:xfrm>
            <a:off x="1933627" y="351388"/>
            <a:ext cx="2367005" cy="619126"/>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4358724" y="351388"/>
            <a:ext cx="2367005" cy="619126"/>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6787156" y="351388"/>
            <a:ext cx="2368194" cy="619126"/>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4329745" y="359233"/>
            <a:ext cx="2356844" cy="646331"/>
          </a:xfrm>
          <a:prstGeom prst="rect">
            <a:avLst/>
          </a:prstGeom>
        </p:spPr>
        <p:txBody>
          <a:bodyPr wrap="square" lIns="0" rIns="0">
            <a:spAutoFit/>
          </a:bodyPr>
          <a:lstStyle/>
          <a:p>
            <a:pPr algn="ctr">
              <a:lnSpc>
                <a:spcPct val="75000"/>
              </a:lnSpc>
            </a:pPr>
            <a:r>
              <a:rPr lang="en-US" sz="1600" kern="0" dirty="0">
                <a:solidFill>
                  <a:srgbClr val="FFFFFF"/>
                </a:solidFill>
                <a:effectLst>
                  <a:outerShdw blurRad="50800" dist="38100" dir="2700000" algn="tl" rotWithShape="0">
                    <a:prstClr val="black">
                      <a:alpha val="40000"/>
                    </a:prstClr>
                  </a:outerShdw>
                </a:effectLst>
              </a:rPr>
              <a:t>Test on any </a:t>
            </a:r>
            <a:endParaRPr lang="en-US" sz="1600" kern="0" dirty="0" smtClean="0">
              <a:solidFill>
                <a:srgbClr val="FFFFFF"/>
              </a:solidFill>
              <a:effectLst>
                <a:outerShdw blurRad="50800" dist="38100" dir="2700000" algn="tl" rotWithShape="0">
                  <a:prstClr val="black">
                    <a:alpha val="40000"/>
                  </a:prstClr>
                </a:outerShdw>
              </a:effectLst>
            </a:endParaRPr>
          </a:p>
          <a:p>
            <a:pPr algn="ctr">
              <a:lnSpc>
                <a:spcPct val="75000"/>
              </a:lnSpc>
            </a:pPr>
            <a:r>
              <a:rPr lang="en-US" sz="1600" kern="0" dirty="0" smtClean="0">
                <a:solidFill>
                  <a:srgbClr val="FFFFFF"/>
                </a:solidFill>
                <a:effectLst>
                  <a:outerShdw blurRad="50800" dist="38100" dir="2700000" algn="tl" rotWithShape="0">
                    <a:prstClr val="black">
                      <a:alpha val="40000"/>
                    </a:prstClr>
                  </a:outerShdw>
                </a:effectLst>
              </a:rPr>
              <a:t>device </a:t>
            </a:r>
            <a:r>
              <a:rPr lang="en-US" sz="1600" kern="0" dirty="0">
                <a:solidFill>
                  <a:srgbClr val="FFFFFF"/>
                </a:solidFill>
                <a:effectLst>
                  <a:outerShdw blurRad="50800" dist="38100" dir="2700000" algn="tl" rotWithShape="0">
                    <a:prstClr val="black">
                      <a:alpha val="40000"/>
                    </a:prstClr>
                  </a:outerShdw>
                </a:effectLst>
              </a:rPr>
              <a:t>or platform </a:t>
            </a:r>
            <a:endParaRPr lang="en-US" sz="1600" kern="0" dirty="0" smtClean="0">
              <a:solidFill>
                <a:srgbClr val="FFFFFF"/>
              </a:solidFill>
              <a:effectLst>
                <a:outerShdw blurRad="50800" dist="38100" dir="2700000" algn="tl" rotWithShape="0">
                  <a:prstClr val="black">
                    <a:alpha val="40000"/>
                  </a:prstClr>
                </a:outerShdw>
              </a:effectLst>
            </a:endParaRPr>
          </a:p>
          <a:p>
            <a:pPr algn="ctr">
              <a:lnSpc>
                <a:spcPct val="75000"/>
              </a:lnSpc>
            </a:pPr>
            <a:r>
              <a:rPr lang="en-US" sz="1600" kern="0" dirty="0" smtClean="0">
                <a:solidFill>
                  <a:srgbClr val="FFFFFF"/>
                </a:solidFill>
                <a:effectLst>
                  <a:outerShdw blurRad="50800" dist="38100" dir="2700000" algn="tl" rotWithShape="0">
                    <a:prstClr val="black">
                      <a:alpha val="40000"/>
                    </a:prstClr>
                  </a:outerShdw>
                </a:effectLst>
              </a:rPr>
              <a:t>mobile-to-mainframe</a:t>
            </a:r>
            <a:endParaRPr lang="en-US" sz="1600" kern="0" dirty="0">
              <a:solidFill>
                <a:srgbClr val="FFFFFF"/>
              </a:solidFill>
              <a:effectLst>
                <a:outerShdw blurRad="50800" dist="38100" dir="2700000" algn="tl" rotWithShape="0">
                  <a:prstClr val="black">
                    <a:alpha val="40000"/>
                  </a:prstClr>
                </a:outerShdw>
              </a:effectLst>
            </a:endParaRPr>
          </a:p>
        </p:txBody>
      </p:sp>
      <p:sp>
        <p:nvSpPr>
          <p:cNvPr id="191" name="Rectangle 190"/>
          <p:cNvSpPr/>
          <p:nvPr/>
        </p:nvSpPr>
        <p:spPr>
          <a:xfrm>
            <a:off x="1960083" y="381548"/>
            <a:ext cx="2323548" cy="471924"/>
          </a:xfrm>
          <a:prstGeom prst="rect">
            <a:avLst/>
          </a:prstGeom>
        </p:spPr>
        <p:txBody>
          <a:bodyPr wrap="square">
            <a:spAutoFit/>
          </a:bodyPr>
          <a:lstStyle/>
          <a:p>
            <a:pPr algn="ctr">
              <a:lnSpc>
                <a:spcPct val="75000"/>
              </a:lnSpc>
            </a:pPr>
            <a:r>
              <a:rPr lang="en-US" sz="1600" kern="0" dirty="0">
                <a:solidFill>
                  <a:srgbClr val="FFFFFF"/>
                </a:solidFill>
                <a:effectLst>
                  <a:outerShdw blurRad="50800" dist="38100" dir="2700000" algn="tl" rotWithShape="0">
                    <a:prstClr val="black">
                      <a:alpha val="40000"/>
                    </a:prstClr>
                  </a:outerShdw>
                </a:effectLst>
              </a:rPr>
              <a:t>Automatically  generate  test cases </a:t>
            </a:r>
            <a:r>
              <a:rPr lang="en-US" sz="1600" kern="0" dirty="0" smtClean="0">
                <a:solidFill>
                  <a:srgbClr val="FFFFFF"/>
                </a:solidFill>
                <a:effectLst>
                  <a:outerShdw blurRad="50800" dist="38100" dir="2700000" algn="tl" rotWithShape="0">
                    <a:prstClr val="black">
                      <a:alpha val="40000"/>
                    </a:prstClr>
                  </a:outerShdw>
                </a:effectLst>
              </a:rPr>
              <a:t> - across SDLC</a:t>
            </a:r>
            <a:endParaRPr lang="en-US" sz="1600" kern="0" dirty="0">
              <a:solidFill>
                <a:srgbClr val="FFFFFF"/>
              </a:solidFill>
              <a:effectLst>
                <a:outerShdw blurRad="50800" dist="38100" dir="2700000" algn="tl" rotWithShape="0">
                  <a:prstClr val="black">
                    <a:alpha val="40000"/>
                  </a:prstClr>
                </a:outerShdw>
              </a:effectLst>
            </a:endParaRPr>
          </a:p>
        </p:txBody>
      </p:sp>
      <p:sp>
        <p:nvSpPr>
          <p:cNvPr id="186" name="Trapezoid 185"/>
          <p:cNvSpPr/>
          <p:nvPr/>
        </p:nvSpPr>
        <p:spPr>
          <a:xfrm>
            <a:off x="2217606" y="3065969"/>
            <a:ext cx="2041315" cy="555503"/>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184" name="Trapezoid 183"/>
          <p:cNvSpPr/>
          <p:nvPr/>
        </p:nvSpPr>
        <p:spPr>
          <a:xfrm>
            <a:off x="2360866" y="3196954"/>
            <a:ext cx="2041315" cy="555503"/>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nvGrpSpPr>
          <p:cNvPr id="92" name="Group 91"/>
          <p:cNvGrpSpPr/>
          <p:nvPr/>
        </p:nvGrpSpPr>
        <p:grpSpPr>
          <a:xfrm>
            <a:off x="2369784" y="3311254"/>
            <a:ext cx="2251722" cy="680279"/>
            <a:chOff x="156308" y="2774461"/>
            <a:chExt cx="8831384" cy="981014"/>
          </a:xfrm>
        </p:grpSpPr>
        <p:sp>
          <p:nvSpPr>
            <p:cNvPr id="93" name="Rectangle 92"/>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94" name="Trapezoid 93"/>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95" name="Group 94"/>
          <p:cNvGrpSpPr/>
          <p:nvPr/>
        </p:nvGrpSpPr>
        <p:grpSpPr>
          <a:xfrm>
            <a:off x="107250" y="3311254"/>
            <a:ext cx="2251722" cy="680279"/>
            <a:chOff x="156308" y="2774461"/>
            <a:chExt cx="8831384" cy="981014"/>
          </a:xfrm>
        </p:grpSpPr>
        <p:sp>
          <p:nvSpPr>
            <p:cNvPr id="96" name="Rectangle 95"/>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98" name="Trapezoid 97"/>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00" name="Group 99"/>
          <p:cNvGrpSpPr/>
          <p:nvPr/>
        </p:nvGrpSpPr>
        <p:grpSpPr>
          <a:xfrm>
            <a:off x="6894851" y="3311248"/>
            <a:ext cx="2251722" cy="680279"/>
            <a:chOff x="156308" y="2774461"/>
            <a:chExt cx="8831384" cy="981017"/>
          </a:xfrm>
        </p:grpSpPr>
        <p:sp>
          <p:nvSpPr>
            <p:cNvPr id="102" name="Rectangle 101"/>
            <p:cNvSpPr/>
            <p:nvPr/>
          </p:nvSpPr>
          <p:spPr>
            <a:xfrm>
              <a:off x="156308" y="3632568"/>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104" name="Trapezoid 103"/>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05" name="Group 104"/>
          <p:cNvGrpSpPr/>
          <p:nvPr/>
        </p:nvGrpSpPr>
        <p:grpSpPr>
          <a:xfrm>
            <a:off x="4632318" y="3311254"/>
            <a:ext cx="2251722" cy="680279"/>
            <a:chOff x="156308" y="2774461"/>
            <a:chExt cx="8831384" cy="981014"/>
          </a:xfrm>
        </p:grpSpPr>
        <p:sp>
          <p:nvSpPr>
            <p:cNvPr id="106" name="Rectangle 105"/>
            <p:cNvSpPr/>
            <p:nvPr/>
          </p:nvSpPr>
          <p:spPr>
            <a:xfrm>
              <a:off x="156308" y="3632565"/>
              <a:ext cx="8831384" cy="122910"/>
            </a:xfrm>
            <a:prstGeom prst="rect">
              <a:avLst/>
            </a:prstGeom>
            <a:no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108" name="Trapezoid 107"/>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 name="Group 5"/>
          <p:cNvGrpSpPr/>
          <p:nvPr/>
        </p:nvGrpSpPr>
        <p:grpSpPr>
          <a:xfrm>
            <a:off x="348470" y="3287244"/>
            <a:ext cx="7425055" cy="414195"/>
            <a:chOff x="383638" y="3123954"/>
            <a:chExt cx="7425055" cy="414195"/>
          </a:xfrm>
        </p:grpSpPr>
        <p:grpSp>
          <p:nvGrpSpPr>
            <p:cNvPr id="117" name="Group 116"/>
            <p:cNvGrpSpPr/>
            <p:nvPr/>
          </p:nvGrpSpPr>
          <p:grpSpPr>
            <a:xfrm>
              <a:off x="532654" y="3361730"/>
              <a:ext cx="7153482" cy="176419"/>
              <a:chOff x="513246" y="3219208"/>
              <a:chExt cx="7787991" cy="290394"/>
            </a:xfrm>
          </p:grpSpPr>
          <p:cxnSp>
            <p:nvCxnSpPr>
              <p:cNvPr id="118" name="Straight Arrow Connector 117"/>
              <p:cNvCxnSpPr/>
              <p:nvPr/>
            </p:nvCxnSpPr>
            <p:spPr>
              <a:xfrm>
                <a:off x="513246" y="350960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513246" y="321920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cxnSp>
          <p:nvCxnSpPr>
            <p:cNvPr id="126" name="Elbow Connector 125"/>
            <p:cNvCxnSpPr>
              <a:stCxn id="122" idx="2"/>
              <a:endCxn id="129" idx="1"/>
            </p:cNvCxnSpPr>
            <p:nvPr/>
          </p:nvCxnSpPr>
          <p:spPr>
            <a:xfrm rot="16200000" flipH="1">
              <a:off x="770758" y="2736834"/>
              <a:ext cx="330276" cy="1104516"/>
            </a:xfrm>
            <a:prstGeom prst="bentConnector2">
              <a:avLst/>
            </a:prstGeom>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1988052" y="3445604"/>
              <a:ext cx="2319214" cy="0"/>
            </a:xfrm>
            <a:prstGeom prst="line">
              <a:avLst/>
            </a:prstGeom>
            <a:ln w="1905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329745" y="3445604"/>
              <a:ext cx="2116150" cy="0"/>
            </a:xfrm>
            <a:prstGeom prst="line">
              <a:avLst/>
            </a:prstGeom>
            <a:ln w="19050">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37" idx="3"/>
              <a:endCxn id="140" idx="1"/>
            </p:cNvCxnSpPr>
            <p:nvPr/>
          </p:nvCxnSpPr>
          <p:spPr>
            <a:xfrm>
              <a:off x="6516072" y="3454230"/>
              <a:ext cx="1292621" cy="0"/>
            </a:xfrm>
            <a:prstGeom prst="line">
              <a:avLst/>
            </a:prstGeom>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09" name="Group 108"/>
          <p:cNvGrpSpPr/>
          <p:nvPr/>
        </p:nvGrpSpPr>
        <p:grpSpPr>
          <a:xfrm>
            <a:off x="8362360" y="2576771"/>
            <a:ext cx="589566" cy="514879"/>
            <a:chOff x="8434271" y="2733514"/>
            <a:chExt cx="589566" cy="514879"/>
          </a:xfrm>
        </p:grpSpPr>
        <p:pic>
          <p:nvPicPr>
            <p:cNvPr id="110" name="Picture 109" descr="Thought_Leadership_2_customer_experience_v1.eps"/>
            <p:cNvPicPr>
              <a:picLocks noChangeAspect="1"/>
            </p:cNvPicPr>
            <p:nvPr/>
          </p:nvPicPr>
          <p:blipFill rotWithShape="1">
            <a:blip r:embed="rId3">
              <a:lum bright="70000" contrast="-70000"/>
            </a:blip>
            <a:srcRect l="29565" t="44740" r="23313"/>
            <a:stretch/>
          </p:blipFill>
          <p:spPr>
            <a:xfrm>
              <a:off x="8593882" y="2929086"/>
              <a:ext cx="271345" cy="319307"/>
            </a:xfrm>
            <a:prstGeom prst="rect">
              <a:avLst/>
            </a:prstGeom>
          </p:spPr>
        </p:pic>
        <p:sp>
          <p:nvSpPr>
            <p:cNvPr id="111" name="Rounded Rectangle 110"/>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cxnSp>
        <p:nvCxnSpPr>
          <p:cNvPr id="123" name="Straight Arrow Connector 122"/>
          <p:cNvCxnSpPr/>
          <p:nvPr/>
        </p:nvCxnSpPr>
        <p:spPr>
          <a:xfrm>
            <a:off x="371627" y="2514038"/>
            <a:ext cx="0" cy="520742"/>
          </a:xfrm>
          <a:prstGeom prst="straightConnector1">
            <a:avLst/>
          </a:prstGeom>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130149" y="2145610"/>
            <a:ext cx="8414253" cy="1598142"/>
            <a:chOff x="130149" y="1982320"/>
            <a:chExt cx="8414253" cy="1598142"/>
          </a:xfrm>
        </p:grpSpPr>
        <p:sp>
          <p:nvSpPr>
            <p:cNvPr id="121" name="Rounded Rectangle 120"/>
            <p:cNvSpPr/>
            <p:nvPr/>
          </p:nvSpPr>
          <p:spPr>
            <a:xfrm>
              <a:off x="130149" y="1982320"/>
              <a:ext cx="853334" cy="368428"/>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122" name="Rounded Rectangle 121"/>
            <p:cNvSpPr/>
            <p:nvPr/>
          </p:nvSpPr>
          <p:spPr>
            <a:xfrm>
              <a:off x="130149" y="2871490"/>
              <a:ext cx="506978"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sp>
          <p:nvSpPr>
            <p:cNvPr id="124" name="Rounded Rectangle 123"/>
            <p:cNvSpPr/>
            <p:nvPr/>
          </p:nvSpPr>
          <p:spPr>
            <a:xfrm>
              <a:off x="130149" y="2461443"/>
              <a:ext cx="482253"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sp>
          <p:nvSpPr>
            <p:cNvPr id="127" name="Rounded Rectangle 126"/>
            <p:cNvSpPr/>
            <p:nvPr/>
          </p:nvSpPr>
          <p:spPr>
            <a:xfrm>
              <a:off x="474822" y="3327998"/>
              <a:ext cx="507307"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28" name="Rounded Rectangle 127"/>
            <p:cNvSpPr/>
            <p:nvPr/>
          </p:nvSpPr>
          <p:spPr>
            <a:xfrm>
              <a:off x="1074774" y="3327998"/>
              <a:ext cx="320735"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29" name="Rounded Rectangle 128"/>
            <p:cNvSpPr/>
            <p:nvPr/>
          </p:nvSpPr>
          <p:spPr>
            <a:xfrm>
              <a:off x="1488154" y="3327998"/>
              <a:ext cx="495564"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sp>
          <p:nvSpPr>
            <p:cNvPr id="132" name="Rounded Rectangle 131"/>
            <p:cNvSpPr/>
            <p:nvPr/>
          </p:nvSpPr>
          <p:spPr>
            <a:xfrm>
              <a:off x="3371120" y="3327998"/>
              <a:ext cx="618276"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33" name="Rounded Rectangle 132"/>
            <p:cNvSpPr/>
            <p:nvPr/>
          </p:nvSpPr>
          <p:spPr>
            <a:xfrm>
              <a:off x="4039609" y="3327998"/>
              <a:ext cx="290136"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134" name="Rounded Rectangle 133"/>
            <p:cNvSpPr/>
            <p:nvPr/>
          </p:nvSpPr>
          <p:spPr>
            <a:xfrm>
              <a:off x="2660177" y="3327998"/>
              <a:ext cx="663711"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sp>
          <p:nvSpPr>
            <p:cNvPr id="137" name="Rounded Rectangle 136"/>
            <p:cNvSpPr/>
            <p:nvPr/>
          </p:nvSpPr>
          <p:spPr>
            <a:xfrm>
              <a:off x="5748999" y="3327998"/>
              <a:ext cx="767073"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138" name="Rounded Rectangle 137"/>
            <p:cNvSpPr/>
            <p:nvPr/>
          </p:nvSpPr>
          <p:spPr>
            <a:xfrm>
              <a:off x="5036506" y="3327998"/>
              <a:ext cx="602621"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sp>
          <p:nvSpPr>
            <p:cNvPr id="140" name="Rounded Rectangle 139"/>
            <p:cNvSpPr/>
            <p:nvPr/>
          </p:nvSpPr>
          <p:spPr>
            <a:xfrm>
              <a:off x="7808693" y="3327998"/>
              <a:ext cx="735709"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grpSp>
      <p:grpSp>
        <p:nvGrpSpPr>
          <p:cNvPr id="156" name="Group 155"/>
          <p:cNvGrpSpPr/>
          <p:nvPr/>
        </p:nvGrpSpPr>
        <p:grpSpPr>
          <a:xfrm>
            <a:off x="2897063" y="2031001"/>
            <a:ext cx="674970" cy="480976"/>
            <a:chOff x="4669802" y="1231905"/>
            <a:chExt cx="1296171" cy="1069954"/>
          </a:xfrm>
        </p:grpSpPr>
        <p:sp>
          <p:nvSpPr>
            <p:cNvPr id="157" name="Rectangle 156"/>
            <p:cNvSpPr/>
            <p:nvPr/>
          </p:nvSpPr>
          <p:spPr>
            <a:xfrm>
              <a:off x="4669802" y="1233210"/>
              <a:ext cx="1296171" cy="1068649"/>
            </a:xfrm>
            <a:prstGeom prst="rect">
              <a:avLst/>
            </a:prstGeom>
            <a:noFill/>
            <a:ln w="12700" cap="flat" cmpd="sng" algn="ctr">
              <a:solidFill>
                <a:schemeClr val="accent4"/>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58" name="Rectangle 157"/>
            <p:cNvSpPr/>
            <p:nvPr/>
          </p:nvSpPr>
          <p:spPr>
            <a:xfrm>
              <a:off x="4669802" y="1231905"/>
              <a:ext cx="683929" cy="1068649"/>
            </a:xfrm>
            <a:prstGeom prst="rect">
              <a:avLst/>
            </a:prstGeom>
            <a:solidFill>
              <a:srgbClr val="FFC91C"/>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grpSp>
      <p:grpSp>
        <p:nvGrpSpPr>
          <p:cNvPr id="8" name="Group 7"/>
          <p:cNvGrpSpPr/>
          <p:nvPr/>
        </p:nvGrpSpPr>
        <p:grpSpPr>
          <a:xfrm>
            <a:off x="760927" y="3009834"/>
            <a:ext cx="4904671" cy="252464"/>
            <a:chOff x="687777" y="2846544"/>
            <a:chExt cx="4904671" cy="252464"/>
          </a:xfrm>
        </p:grpSpPr>
        <p:sp>
          <p:nvSpPr>
            <p:cNvPr id="76" name="Rounded Rectangle 75"/>
            <p:cNvSpPr/>
            <p:nvPr/>
          </p:nvSpPr>
          <p:spPr>
            <a:xfrm>
              <a:off x="687777" y="2846544"/>
              <a:ext cx="772173" cy="252464"/>
            </a:xfrm>
            <a:prstGeom prst="roundRect">
              <a:avLst>
                <a:gd name="adj" fmla="val 12436"/>
              </a:avLst>
            </a:prstGeom>
            <a:solidFill>
              <a:schemeClr val="accent1">
                <a:lumMod val="60000"/>
                <a:lumOff val="40000"/>
              </a:schemeClr>
            </a:solidFill>
            <a:ln w="6350" cap="flat" cmpd="sng" algn="ctr">
              <a:solidFill>
                <a:schemeClr val="accent1">
                  <a:lumMod val="75000"/>
                </a:schemeClr>
              </a:solidFill>
              <a:prstDash val="solid"/>
            </a:ln>
            <a:effectLst/>
          </p:spPr>
          <p:txBody>
            <a:bodyPr vert="horz" lIns="27432" tIns="27432" rIns="27432" bIns="27432" rtlCol="0" anchor="ctr"/>
            <a:lstStyle/>
            <a:p>
              <a:pPr algn="ctr">
                <a:lnSpc>
                  <a:spcPct val="70000"/>
                </a:lnSpc>
              </a:pPr>
              <a:r>
                <a:rPr lang="en-US" sz="900" dirty="0">
                  <a:solidFill>
                    <a:schemeClr val="tx2">
                      <a:lumMod val="90000"/>
                      <a:lumOff val="10000"/>
                    </a:schemeClr>
                  </a:solidFill>
                  <a:cs typeface="Arial" pitchFamily="34" charset="0"/>
                </a:rPr>
                <a:t>Set up </a:t>
              </a:r>
              <a:r>
                <a:rPr lang="en-US" sz="900" dirty="0" err="1">
                  <a:solidFill>
                    <a:schemeClr val="tx2">
                      <a:lumMod val="90000"/>
                      <a:lumOff val="10000"/>
                    </a:schemeClr>
                  </a:solidFill>
                  <a:cs typeface="Arial" pitchFamily="34" charset="0"/>
                </a:rPr>
                <a:t>dev</a:t>
              </a:r>
              <a:r>
                <a:rPr lang="en-US" sz="900" dirty="0">
                  <a:solidFill>
                    <a:schemeClr val="tx2">
                      <a:lumMod val="90000"/>
                      <a:lumOff val="10000"/>
                    </a:schemeClr>
                  </a:solidFill>
                  <a:cs typeface="Arial" pitchFamily="34" charset="0"/>
                </a:rPr>
                <a:t> </a:t>
              </a:r>
              <a:r>
                <a:rPr lang="en-US" sz="900" dirty="0" smtClean="0">
                  <a:solidFill>
                    <a:schemeClr val="tx2">
                      <a:lumMod val="90000"/>
                      <a:lumOff val="10000"/>
                    </a:schemeClr>
                  </a:solidFill>
                  <a:cs typeface="Arial" pitchFamily="34" charset="0"/>
                </a:rPr>
                <a:t>environment </a:t>
              </a:r>
              <a:endParaRPr lang="en-US" sz="900" dirty="0">
                <a:solidFill>
                  <a:schemeClr val="tx2">
                    <a:lumMod val="90000"/>
                    <a:lumOff val="10000"/>
                  </a:schemeClr>
                </a:solidFill>
                <a:cs typeface="Arial" pitchFamily="34" charset="0"/>
              </a:endParaRPr>
            </a:p>
          </p:txBody>
        </p:sp>
        <p:sp>
          <p:nvSpPr>
            <p:cNvPr id="79" name="Rounded Rectangle 78"/>
            <p:cNvSpPr/>
            <p:nvPr/>
          </p:nvSpPr>
          <p:spPr>
            <a:xfrm>
              <a:off x="2771141" y="2846544"/>
              <a:ext cx="791377" cy="252464"/>
            </a:xfrm>
            <a:prstGeom prst="roundRect">
              <a:avLst>
                <a:gd name="adj" fmla="val 12436"/>
              </a:avLst>
            </a:prstGeom>
            <a:solidFill>
              <a:schemeClr val="accent1">
                <a:lumMod val="60000"/>
                <a:lumOff val="40000"/>
              </a:schemeClr>
            </a:solidFill>
            <a:ln w="6350" cap="flat" cmpd="sng" algn="ctr">
              <a:solidFill>
                <a:schemeClr val="accent1">
                  <a:lumMod val="75000"/>
                </a:schemeClr>
              </a:solidFill>
              <a:prstDash val="solid"/>
            </a:ln>
            <a:effectLst/>
          </p:spPr>
          <p:txBody>
            <a:bodyPr vert="horz" lIns="27432" tIns="27432" rIns="27432" bIns="27432" rtlCol="0" anchor="ctr"/>
            <a:lstStyle/>
            <a:p>
              <a:pPr algn="ctr">
                <a:lnSpc>
                  <a:spcPct val="70000"/>
                </a:lnSpc>
              </a:pPr>
              <a:r>
                <a:rPr lang="en-US" sz="900" dirty="0">
                  <a:solidFill>
                    <a:schemeClr val="tx2">
                      <a:lumMod val="90000"/>
                      <a:lumOff val="10000"/>
                    </a:schemeClr>
                  </a:solidFill>
                  <a:cs typeface="Arial" pitchFamily="34" charset="0"/>
                </a:rPr>
                <a:t>Set up test environments </a:t>
              </a:r>
            </a:p>
          </p:txBody>
        </p:sp>
        <p:sp>
          <p:nvSpPr>
            <p:cNvPr id="83" name="Rounded Rectangle 82"/>
            <p:cNvSpPr/>
            <p:nvPr/>
          </p:nvSpPr>
          <p:spPr>
            <a:xfrm>
              <a:off x="5047281" y="2846544"/>
              <a:ext cx="545167" cy="252464"/>
            </a:xfrm>
            <a:prstGeom prst="roundRect">
              <a:avLst>
                <a:gd name="adj" fmla="val 12436"/>
              </a:avLst>
            </a:prstGeom>
            <a:solidFill>
              <a:schemeClr val="accent1">
                <a:lumMod val="60000"/>
                <a:lumOff val="40000"/>
              </a:schemeClr>
            </a:solidFill>
            <a:ln w="6350" cap="flat" cmpd="sng" algn="ctr">
              <a:solidFill>
                <a:schemeClr val="accent1">
                  <a:lumMod val="75000"/>
                </a:schemeClr>
              </a:solidFill>
              <a:prstDash val="solid"/>
            </a:ln>
            <a:effectLst/>
          </p:spPr>
          <p:txBody>
            <a:bodyPr vert="horz" lIns="27432" tIns="27432" rIns="27432" bIns="27432" rtlCol="0" anchor="ctr"/>
            <a:lstStyle/>
            <a:p>
              <a:pPr algn="ctr">
                <a:lnSpc>
                  <a:spcPct val="70000"/>
                </a:lnSpc>
              </a:pPr>
              <a:r>
                <a:rPr lang="en-US" sz="900" dirty="0">
                  <a:solidFill>
                    <a:schemeClr val="tx2">
                      <a:lumMod val="90000"/>
                      <a:lumOff val="10000"/>
                    </a:schemeClr>
                  </a:solidFill>
                  <a:cs typeface="Arial" pitchFamily="34" charset="0"/>
                </a:rPr>
                <a:t>Set up pre-prod </a:t>
              </a:r>
            </a:p>
          </p:txBody>
        </p:sp>
      </p:grpSp>
      <p:sp>
        <p:nvSpPr>
          <p:cNvPr id="99" name="Block Arc 98" hidden="1"/>
          <p:cNvSpPr/>
          <p:nvPr/>
        </p:nvSpPr>
        <p:spPr>
          <a:xfrm flipH="1">
            <a:off x="2050691" y="1607911"/>
            <a:ext cx="1548270" cy="2368493"/>
          </a:xfrm>
          <a:prstGeom prst="blockArc">
            <a:avLst>
              <a:gd name="adj1" fmla="val 16079690"/>
              <a:gd name="adj2" fmla="val 342357"/>
              <a:gd name="adj3" fmla="val 33411"/>
            </a:avLst>
          </a:prstGeom>
          <a:solidFill>
            <a:srgbClr val="92D050"/>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07" name="Block Arc 106" hidden="1"/>
          <p:cNvSpPr/>
          <p:nvPr/>
        </p:nvSpPr>
        <p:spPr>
          <a:xfrm flipH="1">
            <a:off x="2059316" y="1449238"/>
            <a:ext cx="2754719" cy="2069299"/>
          </a:xfrm>
          <a:prstGeom prst="blockArc">
            <a:avLst>
              <a:gd name="adj1" fmla="val 10894373"/>
              <a:gd name="adj2" fmla="val 21040627"/>
              <a:gd name="adj3" fmla="val 26104"/>
            </a:avLst>
          </a:prstGeom>
          <a:solidFill>
            <a:srgbClr val="92D050"/>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14" name="Isosceles Triangle 113"/>
          <p:cNvSpPr/>
          <p:nvPr/>
        </p:nvSpPr>
        <p:spPr>
          <a:xfrm>
            <a:off x="8226492" y="3321773"/>
            <a:ext cx="140514" cy="133655"/>
          </a:xfrm>
          <a:prstGeom prst="triangle">
            <a:avLst/>
          </a:prstGeom>
          <a:solidFill>
            <a:schemeClr val="accent5">
              <a:lumMod val="50000"/>
            </a:schemeClr>
          </a:solidFill>
          <a:ln w="9525" cap="flat" cmpd="sng" algn="ctr">
            <a:solidFill>
              <a:schemeClr val="bg1"/>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15" name="Rectangle 114"/>
          <p:cNvSpPr/>
          <p:nvPr/>
        </p:nvSpPr>
        <p:spPr>
          <a:xfrm>
            <a:off x="8405241" y="3321773"/>
            <a:ext cx="140514" cy="133655"/>
          </a:xfrm>
          <a:prstGeom prst="rect">
            <a:avLst/>
          </a:prstGeom>
          <a:solidFill>
            <a:schemeClr val="accent4"/>
          </a:solidFill>
          <a:ln w="9525" cap="flat" cmpd="sng" algn="ctr">
            <a:solidFill>
              <a:schemeClr val="bg1"/>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22475C"/>
              </a:solidFill>
              <a:cs typeface="Arial Unicode MS" pitchFamily="34" charset="-128"/>
            </a:endParaRPr>
          </a:p>
        </p:txBody>
      </p:sp>
      <p:sp>
        <p:nvSpPr>
          <p:cNvPr id="147" name="Isosceles Triangle 146"/>
          <p:cNvSpPr/>
          <p:nvPr/>
        </p:nvSpPr>
        <p:spPr>
          <a:xfrm>
            <a:off x="7332747" y="3321773"/>
            <a:ext cx="140514" cy="133655"/>
          </a:xfrm>
          <a:prstGeom prst="triangle">
            <a:avLst/>
          </a:prstGeom>
          <a:solidFill>
            <a:schemeClr val="accent4"/>
          </a:solidFill>
          <a:ln w="9525" cap="flat" cmpd="sng" algn="ctr">
            <a:solidFill>
              <a:schemeClr val="bg1"/>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48" name="Oval 147"/>
          <p:cNvSpPr/>
          <p:nvPr/>
        </p:nvSpPr>
        <p:spPr>
          <a:xfrm>
            <a:off x="8047743" y="3321773"/>
            <a:ext cx="140514" cy="133655"/>
          </a:xfrm>
          <a:prstGeom prst="ellipse">
            <a:avLst/>
          </a:prstGeom>
          <a:solidFill>
            <a:schemeClr val="accent4"/>
          </a:solidFill>
          <a:ln w="9525" cap="flat" cmpd="sng" algn="ctr">
            <a:solidFill>
              <a:schemeClr val="bg1"/>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22475C"/>
              </a:solidFill>
              <a:cs typeface="Arial Unicode MS" pitchFamily="34" charset="-128"/>
            </a:endParaRPr>
          </a:p>
        </p:txBody>
      </p:sp>
      <p:sp>
        <p:nvSpPr>
          <p:cNvPr id="151" name="Oval 150"/>
          <p:cNvSpPr/>
          <p:nvPr/>
        </p:nvSpPr>
        <p:spPr>
          <a:xfrm>
            <a:off x="8583992" y="3321773"/>
            <a:ext cx="140514" cy="133655"/>
          </a:xfrm>
          <a:prstGeom prst="ellipse">
            <a:avLst/>
          </a:prstGeom>
          <a:solidFill>
            <a:schemeClr val="accent5">
              <a:lumMod val="50000"/>
            </a:schemeClr>
          </a:solidFill>
          <a:ln w="9525" cap="flat" cmpd="sng" algn="ctr">
            <a:solidFill>
              <a:schemeClr val="bg1"/>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52" name="Isosceles Triangle 151"/>
          <p:cNvSpPr/>
          <p:nvPr/>
        </p:nvSpPr>
        <p:spPr>
          <a:xfrm>
            <a:off x="7690245" y="3321773"/>
            <a:ext cx="140514" cy="133655"/>
          </a:xfrm>
          <a:prstGeom prst="triangle">
            <a:avLst/>
          </a:prstGeom>
          <a:solidFill>
            <a:schemeClr val="accent5">
              <a:lumMod val="50000"/>
            </a:schemeClr>
          </a:solidFill>
          <a:ln w="9525" cap="flat" cmpd="sng" algn="ctr">
            <a:solidFill>
              <a:schemeClr val="bg1"/>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22475C"/>
              </a:solidFill>
              <a:cs typeface="Arial Unicode MS" pitchFamily="34" charset="-128"/>
            </a:endParaRPr>
          </a:p>
        </p:txBody>
      </p:sp>
      <p:sp>
        <p:nvSpPr>
          <p:cNvPr id="153" name="Rectangle 152"/>
          <p:cNvSpPr/>
          <p:nvPr/>
        </p:nvSpPr>
        <p:spPr>
          <a:xfrm>
            <a:off x="7868994" y="3321773"/>
            <a:ext cx="140514" cy="133655"/>
          </a:xfrm>
          <a:prstGeom prst="rect">
            <a:avLst/>
          </a:prstGeom>
          <a:solidFill>
            <a:srgbClr val="FFC91C"/>
          </a:solidFill>
          <a:ln w="9525" cap="flat" cmpd="sng" algn="ctr">
            <a:solidFill>
              <a:schemeClr val="bg1"/>
            </a:solid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55" name="Rectangle 154"/>
          <p:cNvSpPr/>
          <p:nvPr/>
        </p:nvSpPr>
        <p:spPr>
          <a:xfrm>
            <a:off x="7511496" y="3321773"/>
            <a:ext cx="140514" cy="133655"/>
          </a:xfrm>
          <a:prstGeom prst="rect">
            <a:avLst/>
          </a:prstGeom>
          <a:solidFill>
            <a:schemeClr val="accent5">
              <a:lumMod val="50000"/>
            </a:schemeClr>
          </a:solidFill>
          <a:ln w="9525" cap="flat" cmpd="sng" algn="ctr">
            <a:solidFill>
              <a:schemeClr val="bg1"/>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22475C"/>
              </a:solidFill>
              <a:cs typeface="Arial Unicode MS" pitchFamily="34" charset="-128"/>
            </a:endParaRPr>
          </a:p>
        </p:txBody>
      </p:sp>
      <p:sp>
        <p:nvSpPr>
          <p:cNvPr id="159" name="Isosceles Triangle 158"/>
          <p:cNvSpPr/>
          <p:nvPr/>
        </p:nvSpPr>
        <p:spPr>
          <a:xfrm>
            <a:off x="3165086" y="2031001"/>
            <a:ext cx="146443" cy="139294"/>
          </a:xfrm>
          <a:prstGeom prst="triangle">
            <a:avLst/>
          </a:prstGeom>
          <a:solidFill>
            <a:schemeClr val="accent5">
              <a:lumMod val="50000"/>
            </a:schemeClr>
          </a:solidFill>
          <a:ln w="9525" cap="flat" cmpd="sng" algn="ctr">
            <a:solidFill>
              <a:srgbClr val="FFFFFF"/>
            </a:solid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60" name="Oval 159"/>
          <p:cNvSpPr/>
          <p:nvPr/>
        </p:nvSpPr>
        <p:spPr>
          <a:xfrm>
            <a:off x="3165086" y="2195431"/>
            <a:ext cx="146443" cy="139294"/>
          </a:xfrm>
          <a:prstGeom prst="ellipse">
            <a:avLst/>
          </a:prstGeom>
          <a:solidFill>
            <a:schemeClr val="accent4"/>
          </a:solidFill>
          <a:ln w="9525" cap="flat" cmpd="sng" algn="ctr">
            <a:solidFill>
              <a:srgbClr val="FFFFFF"/>
            </a:solid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61" name="Rectangle 160"/>
          <p:cNvSpPr/>
          <p:nvPr/>
        </p:nvSpPr>
        <p:spPr>
          <a:xfrm>
            <a:off x="3165086" y="2359861"/>
            <a:ext cx="146443" cy="139294"/>
          </a:xfrm>
          <a:prstGeom prst="rect">
            <a:avLst/>
          </a:prstGeom>
          <a:solidFill>
            <a:srgbClr val="FFC91C"/>
          </a:solidFill>
          <a:ln w="9525" cap="flat" cmpd="sng" algn="ctr">
            <a:solidFill>
              <a:srgbClr val="FFFFFF"/>
            </a:solid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cs typeface="Arial Unicode MS" pitchFamily="34" charset="-128"/>
            </a:endParaRPr>
          </a:p>
        </p:txBody>
      </p:sp>
      <p:sp>
        <p:nvSpPr>
          <p:cNvPr id="167" name="TextBox 166"/>
          <p:cNvSpPr txBox="1"/>
          <p:nvPr/>
        </p:nvSpPr>
        <p:spPr>
          <a:xfrm>
            <a:off x="2569922" y="1859207"/>
            <a:ext cx="1414729" cy="203884"/>
          </a:xfrm>
          <a:prstGeom prst="rect">
            <a:avLst/>
          </a:prstGeom>
          <a:noFill/>
        </p:spPr>
        <p:txBody>
          <a:bodyPr wrap="square" tIns="91440" bIns="91440" rtlCol="0" anchor="ctr" anchorCtr="0">
            <a:noAutofit/>
          </a:bodyPr>
          <a:lstStyle/>
          <a:p>
            <a:pPr marL="0" marR="0" lvl="0" indent="0" algn="ctr" defTabSz="45720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accent4"/>
                </a:solidFill>
                <a:effectLst/>
                <a:uLnTx/>
                <a:uFillTx/>
              </a:rPr>
              <a:t>VIRTUAL</a:t>
            </a:r>
            <a:r>
              <a:rPr kumimoji="0" lang="en-US" sz="1200" b="0" i="0" u="none" strike="noStrike" kern="0" cap="none" spc="0" normalizeH="0" noProof="0" dirty="0" smtClean="0">
                <a:ln>
                  <a:noFill/>
                </a:ln>
                <a:solidFill>
                  <a:schemeClr val="accent4"/>
                </a:solidFill>
                <a:effectLst/>
                <a:uLnTx/>
                <a:uFillTx/>
              </a:rPr>
              <a:t> </a:t>
            </a:r>
            <a:r>
              <a:rPr kumimoji="0" lang="en-US" sz="1200" b="0" i="0" u="none" strike="noStrike" kern="0" cap="none" spc="0" normalizeH="0" baseline="0" noProof="0" dirty="0" smtClean="0">
                <a:ln>
                  <a:noFill/>
                </a:ln>
                <a:solidFill>
                  <a:schemeClr val="accent4"/>
                </a:solidFill>
                <a:effectLst/>
                <a:uLnTx/>
                <a:uFillTx/>
              </a:rPr>
              <a:t>SERVICE</a:t>
            </a:r>
          </a:p>
        </p:txBody>
      </p:sp>
      <p:cxnSp>
        <p:nvCxnSpPr>
          <p:cNvPr id="163" name="Elbow Connector 162"/>
          <p:cNvCxnSpPr>
            <a:stCxn id="114" idx="0"/>
            <a:endCxn id="159" idx="5"/>
          </p:cNvCxnSpPr>
          <p:nvPr/>
        </p:nvCxnSpPr>
        <p:spPr>
          <a:xfrm rot="16200000" flipV="1">
            <a:off x="5175272" y="200295"/>
            <a:ext cx="1221125" cy="5021831"/>
          </a:xfrm>
          <a:prstGeom prst="bentConnector2">
            <a:avLst/>
          </a:prstGeom>
          <a:noFill/>
          <a:ln w="3175" cap="flat" cmpd="sng" algn="ctr">
            <a:solidFill>
              <a:schemeClr val="accent6">
                <a:lumMod val="60000"/>
                <a:lumOff val="40000"/>
              </a:schemeClr>
            </a:solidFill>
            <a:prstDash val="sysDot"/>
            <a:headEnd type="none" w="med" len="med"/>
            <a:tailEnd type="arrow" w="sm" len="sm"/>
          </a:ln>
          <a:effectLst/>
        </p:spPr>
      </p:cxnSp>
      <p:cxnSp>
        <p:nvCxnSpPr>
          <p:cNvPr id="164" name="Elbow Connector 163"/>
          <p:cNvCxnSpPr>
            <a:stCxn id="153" idx="0"/>
            <a:endCxn id="161" idx="3"/>
          </p:cNvCxnSpPr>
          <p:nvPr/>
        </p:nvCxnSpPr>
        <p:spPr>
          <a:xfrm rot="16200000" flipV="1">
            <a:off x="5179258" y="561780"/>
            <a:ext cx="892265" cy="4627722"/>
          </a:xfrm>
          <a:prstGeom prst="bentConnector2">
            <a:avLst/>
          </a:prstGeom>
          <a:noFill/>
          <a:ln w="3175" cap="flat" cmpd="sng" algn="ctr">
            <a:solidFill>
              <a:schemeClr val="accent6">
                <a:lumMod val="60000"/>
                <a:lumOff val="40000"/>
              </a:schemeClr>
            </a:solidFill>
            <a:prstDash val="sysDot"/>
            <a:headEnd type="none" w="med" len="med"/>
            <a:tailEnd type="arrow" w="sm" len="sm"/>
          </a:ln>
          <a:effectLst/>
        </p:spPr>
      </p:cxnSp>
      <p:cxnSp>
        <p:nvCxnSpPr>
          <p:cNvPr id="168" name="Elbow Connector 167"/>
          <p:cNvCxnSpPr>
            <a:stCxn id="148" idx="0"/>
            <a:endCxn id="160" idx="6"/>
          </p:cNvCxnSpPr>
          <p:nvPr/>
        </p:nvCxnSpPr>
        <p:spPr>
          <a:xfrm rot="16200000" flipV="1">
            <a:off x="5186418" y="390190"/>
            <a:ext cx="1056695" cy="4806471"/>
          </a:xfrm>
          <a:prstGeom prst="bentConnector2">
            <a:avLst/>
          </a:prstGeom>
          <a:noFill/>
          <a:ln w="3175" cap="flat" cmpd="sng" algn="ctr">
            <a:solidFill>
              <a:schemeClr val="accent6">
                <a:lumMod val="60000"/>
                <a:lumOff val="40000"/>
              </a:schemeClr>
            </a:solidFill>
            <a:prstDash val="sysDot"/>
            <a:headEnd type="none" w="med" len="med"/>
            <a:tailEnd type="arrow" w="sm" len="sm"/>
          </a:ln>
          <a:effectLst/>
        </p:spPr>
      </p:cxnSp>
      <p:sp>
        <p:nvSpPr>
          <p:cNvPr id="87" name="Rounded Rectangle 86"/>
          <p:cNvSpPr/>
          <p:nvPr/>
        </p:nvSpPr>
        <p:spPr>
          <a:xfrm>
            <a:off x="7319745" y="3009834"/>
            <a:ext cx="406798" cy="252464"/>
          </a:xfrm>
          <a:prstGeom prst="roundRect">
            <a:avLst>
              <a:gd name="adj" fmla="val 12436"/>
            </a:avLst>
          </a:prstGeom>
          <a:solidFill>
            <a:schemeClr val="accent1">
              <a:lumMod val="60000"/>
              <a:lumOff val="40000"/>
            </a:schemeClr>
          </a:solidFill>
          <a:ln w="6350" cap="flat" cmpd="sng" algn="ctr">
            <a:solidFill>
              <a:schemeClr val="accent1">
                <a:lumMod val="75000"/>
              </a:schemeClr>
            </a:solidFill>
            <a:prstDash val="solid"/>
          </a:ln>
          <a:effectLst/>
        </p:spPr>
        <p:txBody>
          <a:bodyPr vert="horz" lIns="27432" tIns="27432" rIns="27432" bIns="27432" rtlCol="0" anchor="ctr"/>
          <a:lstStyle/>
          <a:p>
            <a:pPr algn="ctr">
              <a:lnSpc>
                <a:spcPct val="70000"/>
              </a:lnSpc>
            </a:pPr>
            <a:r>
              <a:rPr lang="en-US" sz="900" dirty="0">
                <a:solidFill>
                  <a:schemeClr val="tx2">
                    <a:lumMod val="90000"/>
                    <a:lumOff val="10000"/>
                  </a:schemeClr>
                </a:solidFill>
                <a:cs typeface="Arial" pitchFamily="34" charset="0"/>
              </a:rPr>
              <a:t>Set up </a:t>
            </a:r>
            <a:r>
              <a:rPr lang="en-US" sz="900" dirty="0" smtClean="0">
                <a:solidFill>
                  <a:schemeClr val="tx2">
                    <a:lumMod val="90000"/>
                    <a:lumOff val="10000"/>
                  </a:schemeClr>
                </a:solidFill>
                <a:cs typeface="Arial" pitchFamily="34" charset="0"/>
              </a:rPr>
              <a:t>prod  </a:t>
            </a:r>
            <a:endParaRPr lang="en-US" sz="900" dirty="0">
              <a:solidFill>
                <a:schemeClr val="tx2">
                  <a:lumMod val="90000"/>
                  <a:lumOff val="10000"/>
                </a:schemeClr>
              </a:solidFill>
              <a:cs typeface="Arial" pitchFamily="34" charset="0"/>
            </a:endParaRPr>
          </a:p>
        </p:txBody>
      </p:sp>
      <p:cxnSp>
        <p:nvCxnSpPr>
          <p:cNvPr id="14" name="Straight Arrow Connector 13"/>
          <p:cNvCxnSpPr/>
          <p:nvPr/>
        </p:nvCxnSpPr>
        <p:spPr>
          <a:xfrm>
            <a:off x="3023540" y="2511977"/>
            <a:ext cx="5432" cy="497857"/>
          </a:xfrm>
          <a:prstGeom prst="straightConnector1">
            <a:avLst/>
          </a:prstGeom>
          <a:ln w="12700">
            <a:solidFill>
              <a:schemeClr val="accent4"/>
            </a:solidFill>
            <a:prstDash val="sysDot"/>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66606" y="2477767"/>
            <a:ext cx="1" cy="577196"/>
          </a:xfrm>
          <a:prstGeom prst="straightConnector1">
            <a:avLst/>
          </a:prstGeom>
          <a:noFill/>
          <a:ln w="3175" cap="flat" cmpd="sng" algn="ctr">
            <a:solidFill>
              <a:schemeClr val="accent6">
                <a:lumMod val="60000"/>
                <a:lumOff val="40000"/>
              </a:schemeClr>
            </a:solidFill>
            <a:prstDash val="sysDot"/>
            <a:headEnd type="none" w="med" len="med"/>
            <a:tailEnd type="arrow" w="sm" len="sm"/>
          </a:ln>
          <a:effectLst>
            <a:outerShdw blurRad="63500" sx="102000" sy="102000" algn="ctr" rotWithShape="0">
              <a:prstClr val="black">
                <a:alpha val="40000"/>
              </a:prstClr>
            </a:outerShdw>
          </a:effectLst>
        </p:spPr>
      </p:cxnSp>
      <p:sp>
        <p:nvSpPr>
          <p:cNvPr id="82" name="Down Arrow 81"/>
          <p:cNvSpPr/>
          <p:nvPr/>
        </p:nvSpPr>
        <p:spPr>
          <a:xfrm flipV="1">
            <a:off x="2184815" y="3918030"/>
            <a:ext cx="348313" cy="500007"/>
          </a:xfrm>
          <a:prstGeom prst="downArrow">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84" name="TextBox 83"/>
          <p:cNvSpPr txBox="1"/>
          <p:nvPr/>
        </p:nvSpPr>
        <p:spPr>
          <a:xfrm>
            <a:off x="2373005" y="4226835"/>
            <a:ext cx="1760416" cy="269977"/>
          </a:xfrm>
          <a:prstGeom prst="rect">
            <a:avLst/>
          </a:prstGeom>
          <a:noFill/>
        </p:spPr>
        <p:txBody>
          <a:bodyPr wrap="square" tIns="91440" bIns="91440" rtlCol="0" anchor="ctr" anchorCtr="0">
            <a:noAutofit/>
          </a:bodyPr>
          <a:lstStyle/>
          <a:p>
            <a:pPr algn="ctr">
              <a:lnSpc>
                <a:spcPct val="90000"/>
              </a:lnSpc>
            </a:pPr>
            <a:r>
              <a:rPr lang="en-US" sz="1600" dirty="0" smtClean="0">
                <a:solidFill>
                  <a:schemeClr val="accent4"/>
                </a:solidFill>
              </a:rPr>
              <a:t>Find defects here</a:t>
            </a:r>
            <a:endParaRPr lang="en-US" sz="1600" dirty="0">
              <a:solidFill>
                <a:schemeClr val="accent4"/>
              </a:solidFill>
            </a:endParaRPr>
          </a:p>
        </p:txBody>
      </p:sp>
      <p:sp>
        <p:nvSpPr>
          <p:cNvPr id="90" name="Down Arrow 89"/>
          <p:cNvSpPr/>
          <p:nvPr/>
        </p:nvSpPr>
        <p:spPr>
          <a:xfrm flipV="1">
            <a:off x="7020441" y="3918030"/>
            <a:ext cx="344006" cy="508787"/>
          </a:xfrm>
          <a:prstGeom prst="downArrow">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91" name="TextBox 90"/>
          <p:cNvSpPr txBox="1"/>
          <p:nvPr/>
        </p:nvSpPr>
        <p:spPr>
          <a:xfrm>
            <a:off x="5484075" y="4280770"/>
            <a:ext cx="1670318" cy="162106"/>
          </a:xfrm>
          <a:prstGeom prst="rect">
            <a:avLst/>
          </a:prstGeom>
          <a:noFill/>
        </p:spPr>
        <p:txBody>
          <a:bodyPr wrap="square" tIns="91440" bIns="91440" rtlCol="0" anchor="ctr" anchorCtr="0">
            <a:noAutofit/>
          </a:bodyPr>
          <a:lstStyle/>
          <a:p>
            <a:pPr algn="ctr">
              <a:lnSpc>
                <a:spcPct val="90000"/>
              </a:lnSpc>
            </a:pPr>
            <a:r>
              <a:rPr lang="en-US" sz="1600" dirty="0" smtClean="0">
                <a:solidFill>
                  <a:schemeClr val="accent4"/>
                </a:solidFill>
              </a:rPr>
              <a:t>…instead of here</a:t>
            </a:r>
            <a:endParaRPr lang="en-US" sz="1600" dirty="0">
              <a:solidFill>
                <a:schemeClr val="accent4"/>
              </a:solidFill>
            </a:endParaRPr>
          </a:p>
        </p:txBody>
      </p:sp>
      <p:grpSp>
        <p:nvGrpSpPr>
          <p:cNvPr id="97" name="Group 96"/>
          <p:cNvGrpSpPr/>
          <p:nvPr/>
        </p:nvGrpSpPr>
        <p:grpSpPr>
          <a:xfrm>
            <a:off x="2858142" y="2588655"/>
            <a:ext cx="343286" cy="344499"/>
            <a:chOff x="2514600" y="2209801"/>
            <a:chExt cx="2287446" cy="2295531"/>
          </a:xfrm>
          <a:solidFill>
            <a:srgbClr val="FFFFFF">
              <a:alpha val="60000"/>
            </a:srgbClr>
          </a:solidFill>
        </p:grpSpPr>
        <p:sp>
          <p:nvSpPr>
            <p:cNvPr id="103" name="Circular Arrow 102"/>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0" name="Circular Arrow 11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5" name="Circular Arrow 124"/>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62" name="Circular Arrow 16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65" name="Group 164"/>
          <p:cNvGrpSpPr/>
          <p:nvPr/>
        </p:nvGrpSpPr>
        <p:grpSpPr>
          <a:xfrm>
            <a:off x="2937714" y="2668507"/>
            <a:ext cx="184143" cy="184794"/>
            <a:chOff x="2107397" y="914400"/>
            <a:chExt cx="1645842" cy="1651659"/>
          </a:xfrm>
          <a:solidFill>
            <a:srgbClr val="FFFFFF">
              <a:alpha val="60000"/>
            </a:srgbClr>
          </a:solidFill>
        </p:grpSpPr>
        <p:sp>
          <p:nvSpPr>
            <p:cNvPr id="169" name="Circular Arrow 168"/>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70" name="Circular Arrow 169"/>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71" name="Circular Arrow 170"/>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72" name="Circular Arrow 171"/>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30" name="Group 29"/>
          <p:cNvGrpSpPr/>
          <p:nvPr/>
        </p:nvGrpSpPr>
        <p:grpSpPr>
          <a:xfrm>
            <a:off x="3057056" y="2680867"/>
            <a:ext cx="167690" cy="192211"/>
            <a:chOff x="9526090" y="671193"/>
            <a:chExt cx="288790" cy="366407"/>
          </a:xfrm>
        </p:grpSpPr>
        <p:sp>
          <p:nvSpPr>
            <p:cNvPr id="29" name="Rectangle 28"/>
            <p:cNvSpPr/>
            <p:nvPr/>
          </p:nvSpPr>
          <p:spPr>
            <a:xfrm>
              <a:off x="9526090" y="671193"/>
              <a:ext cx="255319" cy="341446"/>
            </a:xfrm>
            <a:prstGeom prst="rect">
              <a:avLst/>
            </a:prstGeom>
            <a:solidFill>
              <a:schemeClr val="bg1"/>
            </a:solidFill>
            <a:ln w="38100" cap="flat" cmpd="sng" algn="ctr">
              <a:no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05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73" name="Rectangle 172"/>
            <p:cNvSpPr/>
            <p:nvPr/>
          </p:nvSpPr>
          <p:spPr>
            <a:xfrm>
              <a:off x="9539787" y="684583"/>
              <a:ext cx="255319" cy="341446"/>
            </a:xfrm>
            <a:prstGeom prst="rect">
              <a:avLst/>
            </a:prstGeom>
            <a:solidFill>
              <a:schemeClr val="bg1"/>
            </a:solidFill>
            <a:ln w="38100" cap="flat" cmpd="sng" algn="ctr">
              <a:no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05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74" name="Rectangle 173"/>
            <p:cNvSpPr/>
            <p:nvPr/>
          </p:nvSpPr>
          <p:spPr>
            <a:xfrm>
              <a:off x="9559559" y="696154"/>
              <a:ext cx="255321" cy="341446"/>
            </a:xfrm>
            <a:prstGeom prst="rect">
              <a:avLst/>
            </a:prstGeom>
            <a:solidFill>
              <a:schemeClr val="bg1"/>
            </a:solidFill>
            <a:ln w="38100" cap="flat" cmpd="sng" algn="ctr">
              <a:noFill/>
              <a:prstDash val="solid"/>
            </a:ln>
            <a:effectLst>
              <a:outerShdw blurRad="63500" sx="102000" sy="102000" algn="ctr" rotWithShape="0">
                <a:prstClr val="black">
                  <a:alpha val="40000"/>
                </a:prstClr>
              </a:outerShdw>
            </a:effectLst>
          </p:spPr>
          <p:txBody>
            <a:bodyPr vert="horz" lIns="0" tIns="91440" rIns="0" bIns="91440" rtlCol="0" anchor="ctr"/>
            <a:lstStyle/>
            <a:p>
              <a:pPr marL="0" marR="0" indent="0" algn="ctr" defTabSz="914400" eaLnBrk="1" fontAlgn="auto" latinLnBrk="0" hangingPunct="1">
                <a:lnSpc>
                  <a:spcPct val="80000"/>
                </a:lnSpc>
                <a:spcBef>
                  <a:spcPts val="0"/>
                </a:spcBef>
                <a:spcAft>
                  <a:spcPts val="0"/>
                </a:spcAft>
                <a:buClr>
                  <a:srgbClr val="FFFFFF"/>
                </a:buClr>
                <a:buSzTx/>
                <a:buFontTx/>
                <a:buNone/>
                <a:tabLst/>
              </a:pPr>
              <a:r>
                <a:rPr kumimoji="0" lang="en-US" sz="500" b="0" i="0" u="none" strike="noStrike" kern="0" cap="none" spc="0" normalizeH="0" baseline="0" noProof="0" dirty="0" smtClean="0">
                  <a:ln>
                    <a:noFill/>
                  </a:ln>
                  <a:solidFill>
                    <a:schemeClr val="bg2"/>
                  </a:solidFill>
                  <a:effectLst/>
                  <a:uLnTx/>
                  <a:uFillTx/>
                  <a:latin typeface="Calibri"/>
                  <a:cs typeface="Arial Unicode MS" pitchFamily="34" charset="-128"/>
                </a:rPr>
                <a:t>TEST</a:t>
              </a:r>
            </a:p>
            <a:p>
              <a:pPr marL="0" marR="0" indent="0" algn="ctr" defTabSz="914400" eaLnBrk="1" fontAlgn="auto" latinLnBrk="0" hangingPunct="1">
                <a:lnSpc>
                  <a:spcPct val="80000"/>
                </a:lnSpc>
                <a:spcBef>
                  <a:spcPts val="0"/>
                </a:spcBef>
                <a:spcAft>
                  <a:spcPts val="0"/>
                </a:spcAft>
                <a:buClr>
                  <a:srgbClr val="FFFFFF"/>
                </a:buClr>
                <a:buSzTx/>
                <a:buFontTx/>
                <a:buNone/>
                <a:tabLst/>
              </a:pPr>
              <a:r>
                <a:rPr lang="en-US" sz="500" kern="0" dirty="0" smtClean="0">
                  <a:solidFill>
                    <a:schemeClr val="bg2"/>
                  </a:solidFill>
                  <a:latin typeface="Calibri"/>
                  <a:cs typeface="Arial Unicode MS" pitchFamily="34" charset="-128"/>
                </a:rPr>
                <a:t>PLAN</a:t>
              </a:r>
              <a:endParaRPr kumimoji="0" lang="en-US" sz="500" b="0" i="0" u="none" strike="noStrike" kern="0" cap="none" spc="0" normalizeH="0" baseline="0" noProof="0" dirty="0" smtClean="0">
                <a:ln>
                  <a:noFill/>
                </a:ln>
                <a:solidFill>
                  <a:schemeClr val="bg2"/>
                </a:solidFill>
                <a:effectLst/>
                <a:uLnTx/>
                <a:uFillTx/>
                <a:latin typeface="Calibri"/>
                <a:cs typeface="Arial Unicode MS" pitchFamily="34" charset="-128"/>
              </a:endParaRPr>
            </a:p>
          </p:txBody>
        </p:sp>
      </p:grpSp>
      <p:grpSp>
        <p:nvGrpSpPr>
          <p:cNvPr id="175" name="Group 174"/>
          <p:cNvGrpSpPr/>
          <p:nvPr/>
        </p:nvGrpSpPr>
        <p:grpSpPr>
          <a:xfrm>
            <a:off x="3057056" y="2680867"/>
            <a:ext cx="167690" cy="192211"/>
            <a:chOff x="9526090" y="671193"/>
            <a:chExt cx="288790" cy="366407"/>
          </a:xfrm>
        </p:grpSpPr>
        <p:sp>
          <p:nvSpPr>
            <p:cNvPr id="176" name="Rectangle 175"/>
            <p:cNvSpPr/>
            <p:nvPr/>
          </p:nvSpPr>
          <p:spPr>
            <a:xfrm>
              <a:off x="9526090" y="671193"/>
              <a:ext cx="255319" cy="341446"/>
            </a:xfrm>
            <a:prstGeom prst="rect">
              <a:avLst/>
            </a:prstGeom>
            <a:solidFill>
              <a:schemeClr val="bg1"/>
            </a:solidFill>
            <a:ln w="38100" cap="flat" cmpd="sng" algn="ctr">
              <a:no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05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77" name="Rectangle 176"/>
            <p:cNvSpPr/>
            <p:nvPr/>
          </p:nvSpPr>
          <p:spPr>
            <a:xfrm>
              <a:off x="9539787" y="684583"/>
              <a:ext cx="255319" cy="341446"/>
            </a:xfrm>
            <a:prstGeom prst="rect">
              <a:avLst/>
            </a:prstGeom>
            <a:solidFill>
              <a:schemeClr val="bg1"/>
            </a:solidFill>
            <a:ln w="38100" cap="flat" cmpd="sng" algn="ctr">
              <a:no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05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78" name="Rectangle 177"/>
            <p:cNvSpPr/>
            <p:nvPr/>
          </p:nvSpPr>
          <p:spPr>
            <a:xfrm>
              <a:off x="9559559" y="696154"/>
              <a:ext cx="255321" cy="341446"/>
            </a:xfrm>
            <a:prstGeom prst="rect">
              <a:avLst/>
            </a:prstGeom>
            <a:solidFill>
              <a:schemeClr val="bg1"/>
            </a:solidFill>
            <a:ln w="38100" cap="flat" cmpd="sng" algn="ctr">
              <a:noFill/>
              <a:prstDash val="solid"/>
            </a:ln>
            <a:effectLst>
              <a:outerShdw blurRad="63500" sx="102000" sy="102000" algn="ctr" rotWithShape="0">
                <a:prstClr val="black">
                  <a:alpha val="40000"/>
                </a:prstClr>
              </a:outerShdw>
            </a:effectLst>
          </p:spPr>
          <p:txBody>
            <a:bodyPr vert="horz" lIns="0" tIns="91440" rIns="0" bIns="91440" rtlCol="0" anchor="ctr"/>
            <a:lstStyle/>
            <a:p>
              <a:pPr marL="0" marR="0" indent="0" algn="ctr" defTabSz="914400" eaLnBrk="1" fontAlgn="auto" latinLnBrk="0" hangingPunct="1">
                <a:lnSpc>
                  <a:spcPct val="80000"/>
                </a:lnSpc>
                <a:spcBef>
                  <a:spcPts val="0"/>
                </a:spcBef>
                <a:spcAft>
                  <a:spcPts val="0"/>
                </a:spcAft>
                <a:buClr>
                  <a:srgbClr val="FFFFFF"/>
                </a:buClr>
                <a:buSzTx/>
                <a:buFontTx/>
                <a:buNone/>
                <a:tabLst/>
              </a:pPr>
              <a:r>
                <a:rPr kumimoji="0" lang="en-US" sz="500" b="0" i="0" u="none" strike="noStrike" kern="0" cap="none" spc="0" normalizeH="0" baseline="0" noProof="0" dirty="0" smtClean="0">
                  <a:ln>
                    <a:noFill/>
                  </a:ln>
                  <a:solidFill>
                    <a:schemeClr val="bg2"/>
                  </a:solidFill>
                  <a:effectLst/>
                  <a:uLnTx/>
                  <a:uFillTx/>
                  <a:latin typeface="Calibri"/>
                  <a:cs typeface="Arial Unicode MS" pitchFamily="34" charset="-128"/>
                </a:rPr>
                <a:t>TEST</a:t>
              </a:r>
            </a:p>
            <a:p>
              <a:pPr marL="0" marR="0" indent="0" algn="ctr" defTabSz="914400" eaLnBrk="1" fontAlgn="auto" latinLnBrk="0" hangingPunct="1">
                <a:lnSpc>
                  <a:spcPct val="80000"/>
                </a:lnSpc>
                <a:spcBef>
                  <a:spcPts val="0"/>
                </a:spcBef>
                <a:spcAft>
                  <a:spcPts val="0"/>
                </a:spcAft>
                <a:buClr>
                  <a:srgbClr val="FFFFFF"/>
                </a:buClr>
                <a:buSzTx/>
                <a:buFontTx/>
                <a:buNone/>
                <a:tabLst/>
              </a:pPr>
              <a:r>
                <a:rPr lang="en-US" sz="500" kern="0" dirty="0" smtClean="0">
                  <a:solidFill>
                    <a:schemeClr val="bg2"/>
                  </a:solidFill>
                  <a:latin typeface="Calibri"/>
                  <a:cs typeface="Arial Unicode MS" pitchFamily="34" charset="-128"/>
                </a:rPr>
                <a:t>PLAN</a:t>
              </a:r>
              <a:endParaRPr kumimoji="0" lang="en-US" sz="500" b="0" i="0" u="none" strike="noStrike" kern="0" cap="none" spc="0" normalizeH="0" baseline="0" noProof="0" dirty="0" smtClean="0">
                <a:ln>
                  <a:noFill/>
                </a:ln>
                <a:solidFill>
                  <a:schemeClr val="bg2"/>
                </a:solidFill>
                <a:effectLst/>
                <a:uLnTx/>
                <a:uFillTx/>
                <a:latin typeface="Calibri"/>
                <a:cs typeface="Arial Unicode MS" pitchFamily="34" charset="-128"/>
              </a:endParaRPr>
            </a:p>
          </p:txBody>
        </p:sp>
      </p:grpSp>
      <p:grpSp>
        <p:nvGrpSpPr>
          <p:cNvPr id="180" name="Group 179"/>
          <p:cNvGrpSpPr/>
          <p:nvPr/>
        </p:nvGrpSpPr>
        <p:grpSpPr>
          <a:xfrm>
            <a:off x="3057056" y="2680867"/>
            <a:ext cx="167690" cy="192211"/>
            <a:chOff x="9526090" y="671193"/>
            <a:chExt cx="288790" cy="366407"/>
          </a:xfrm>
        </p:grpSpPr>
        <p:sp>
          <p:nvSpPr>
            <p:cNvPr id="181" name="Rectangle 180"/>
            <p:cNvSpPr/>
            <p:nvPr/>
          </p:nvSpPr>
          <p:spPr>
            <a:xfrm>
              <a:off x="9526090" y="671193"/>
              <a:ext cx="255319" cy="341446"/>
            </a:xfrm>
            <a:prstGeom prst="rect">
              <a:avLst/>
            </a:prstGeom>
            <a:solidFill>
              <a:schemeClr val="bg1"/>
            </a:solidFill>
            <a:ln w="38100" cap="flat" cmpd="sng" algn="ctr">
              <a:no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05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82" name="Rectangle 181"/>
            <p:cNvSpPr/>
            <p:nvPr/>
          </p:nvSpPr>
          <p:spPr>
            <a:xfrm>
              <a:off x="9539787" y="684583"/>
              <a:ext cx="255319" cy="341446"/>
            </a:xfrm>
            <a:prstGeom prst="rect">
              <a:avLst/>
            </a:prstGeom>
            <a:solidFill>
              <a:schemeClr val="bg1"/>
            </a:solidFill>
            <a:ln w="38100" cap="flat" cmpd="sng" algn="ctr">
              <a:noFill/>
              <a:prstDash val="solid"/>
            </a:ln>
            <a:effectLst>
              <a:outerShdw blurRad="63500" sx="102000" sy="102000" algn="ctr" rotWithShape="0">
                <a:prstClr val="black">
                  <a:alpha val="40000"/>
                </a:prstClr>
              </a:outerShdw>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05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83" name="Rectangle 182"/>
            <p:cNvSpPr/>
            <p:nvPr/>
          </p:nvSpPr>
          <p:spPr>
            <a:xfrm>
              <a:off x="9559559" y="696154"/>
              <a:ext cx="255321" cy="341446"/>
            </a:xfrm>
            <a:prstGeom prst="rect">
              <a:avLst/>
            </a:prstGeom>
            <a:solidFill>
              <a:schemeClr val="bg1"/>
            </a:solidFill>
            <a:ln w="38100" cap="flat" cmpd="sng" algn="ctr">
              <a:noFill/>
              <a:prstDash val="solid"/>
            </a:ln>
            <a:effectLst>
              <a:outerShdw blurRad="63500" sx="102000" sy="102000" algn="ctr" rotWithShape="0">
                <a:prstClr val="black">
                  <a:alpha val="40000"/>
                </a:prstClr>
              </a:outerShdw>
            </a:effectLst>
          </p:spPr>
          <p:txBody>
            <a:bodyPr vert="horz" lIns="0" tIns="91440" rIns="0" bIns="91440" rtlCol="0" anchor="ctr"/>
            <a:lstStyle/>
            <a:p>
              <a:pPr marL="0" marR="0" indent="0" algn="ctr" defTabSz="914400" eaLnBrk="1" fontAlgn="auto" latinLnBrk="0" hangingPunct="1">
                <a:lnSpc>
                  <a:spcPct val="80000"/>
                </a:lnSpc>
                <a:spcBef>
                  <a:spcPts val="0"/>
                </a:spcBef>
                <a:spcAft>
                  <a:spcPts val="0"/>
                </a:spcAft>
                <a:buClr>
                  <a:srgbClr val="FFFFFF"/>
                </a:buClr>
                <a:buSzTx/>
                <a:buFontTx/>
                <a:buNone/>
                <a:tabLst/>
              </a:pPr>
              <a:r>
                <a:rPr kumimoji="0" lang="en-US" sz="500" b="0" i="0" u="none" strike="noStrike" kern="0" cap="none" spc="0" normalizeH="0" baseline="0" noProof="0" dirty="0" smtClean="0">
                  <a:ln>
                    <a:noFill/>
                  </a:ln>
                  <a:solidFill>
                    <a:schemeClr val="bg2"/>
                  </a:solidFill>
                  <a:effectLst/>
                  <a:uLnTx/>
                  <a:uFillTx/>
                  <a:latin typeface="Calibri"/>
                  <a:cs typeface="Arial Unicode MS" pitchFamily="34" charset="-128"/>
                </a:rPr>
                <a:t>TEST</a:t>
              </a:r>
            </a:p>
            <a:p>
              <a:pPr marL="0" marR="0" indent="0" algn="ctr" defTabSz="914400" eaLnBrk="1" fontAlgn="auto" latinLnBrk="0" hangingPunct="1">
                <a:lnSpc>
                  <a:spcPct val="80000"/>
                </a:lnSpc>
                <a:spcBef>
                  <a:spcPts val="0"/>
                </a:spcBef>
                <a:spcAft>
                  <a:spcPts val="0"/>
                </a:spcAft>
                <a:buClr>
                  <a:srgbClr val="FFFFFF"/>
                </a:buClr>
                <a:buSzTx/>
                <a:buFontTx/>
                <a:buNone/>
                <a:tabLst/>
              </a:pPr>
              <a:r>
                <a:rPr lang="en-US" sz="500" kern="0" dirty="0" smtClean="0">
                  <a:solidFill>
                    <a:schemeClr val="bg2"/>
                  </a:solidFill>
                  <a:latin typeface="Calibri"/>
                  <a:cs typeface="Arial Unicode MS" pitchFamily="34" charset="-128"/>
                </a:rPr>
                <a:t>PLAN</a:t>
              </a:r>
              <a:endParaRPr kumimoji="0" lang="en-US" sz="500" b="0" i="0" u="none" strike="noStrike" kern="0" cap="none" spc="0" normalizeH="0" baseline="0" noProof="0" dirty="0" smtClean="0">
                <a:ln>
                  <a:noFill/>
                </a:ln>
                <a:solidFill>
                  <a:schemeClr val="bg2"/>
                </a:solidFill>
                <a:effectLst/>
                <a:uLnTx/>
                <a:uFillTx/>
                <a:latin typeface="Calibri"/>
                <a:cs typeface="Arial Unicode MS" pitchFamily="34" charset="-128"/>
              </a:endParaRPr>
            </a:p>
          </p:txBody>
        </p:sp>
      </p:grpSp>
      <p:cxnSp>
        <p:nvCxnSpPr>
          <p:cNvPr id="187" name="Straight Arrow Connector 186"/>
          <p:cNvCxnSpPr/>
          <p:nvPr/>
        </p:nvCxnSpPr>
        <p:spPr>
          <a:xfrm>
            <a:off x="4008312" y="2499155"/>
            <a:ext cx="1" cy="692167"/>
          </a:xfrm>
          <a:prstGeom prst="straightConnector1">
            <a:avLst/>
          </a:prstGeom>
          <a:noFill/>
          <a:ln w="3175" cap="flat" cmpd="sng" algn="ctr">
            <a:solidFill>
              <a:schemeClr val="accent6">
                <a:lumMod val="60000"/>
                <a:lumOff val="40000"/>
              </a:schemeClr>
            </a:solidFill>
            <a:prstDash val="sysDot"/>
            <a:headEnd type="none" w="med" len="med"/>
            <a:tailEnd type="arrow" w="sm" len="sm"/>
          </a:ln>
          <a:effectLst>
            <a:outerShdw blurRad="63500" sx="102000" sy="102000" algn="ctr" rotWithShape="0">
              <a:prstClr val="black">
                <a:alpha val="40000"/>
              </a:prstClr>
            </a:outerShdw>
          </a:effectLst>
        </p:spPr>
      </p:cxnSp>
      <p:cxnSp>
        <p:nvCxnSpPr>
          <p:cNvPr id="188" name="Straight Arrow Connector 187"/>
          <p:cNvCxnSpPr/>
          <p:nvPr/>
        </p:nvCxnSpPr>
        <p:spPr>
          <a:xfrm>
            <a:off x="4141987" y="2511390"/>
            <a:ext cx="1" cy="781525"/>
          </a:xfrm>
          <a:prstGeom prst="straightConnector1">
            <a:avLst/>
          </a:prstGeom>
          <a:noFill/>
          <a:ln w="3175" cap="flat" cmpd="sng" algn="ctr">
            <a:solidFill>
              <a:schemeClr val="accent6">
                <a:lumMod val="60000"/>
                <a:lumOff val="40000"/>
              </a:schemeClr>
            </a:solidFill>
            <a:prstDash val="sysDot"/>
            <a:headEnd type="none" w="med" len="med"/>
            <a:tailEnd type="arrow" w="sm" len="sm"/>
          </a:ln>
          <a:effectLst>
            <a:outerShdw blurRad="63500" sx="102000" sy="102000" algn="ctr" rotWithShape="0">
              <a:prstClr val="black">
                <a:alpha val="40000"/>
              </a:prstClr>
            </a:outerShdw>
          </a:effectLst>
        </p:spPr>
      </p:cxnSp>
      <p:sp>
        <p:nvSpPr>
          <p:cNvPr id="166" name="Rectangle 165"/>
          <p:cNvSpPr/>
          <p:nvPr/>
        </p:nvSpPr>
        <p:spPr>
          <a:xfrm>
            <a:off x="3732195" y="2392608"/>
            <a:ext cx="1410166" cy="9195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4" rIns="9144" anchor="ctr"/>
          <a:lstStyle/>
          <a:p>
            <a:pPr algn="ctr" eaLnBrk="0" hangingPunct="0">
              <a:lnSpc>
                <a:spcPct val="90000"/>
              </a:lnSpc>
            </a:pPr>
            <a:r>
              <a:rPr lang="en-US" sz="1000" dirty="0" smtClean="0">
                <a:solidFill>
                  <a:srgbClr val="FFFFFF"/>
                </a:solidFill>
                <a:cs typeface="Calibri" pitchFamily="34" charset="0"/>
              </a:rPr>
              <a:t>Deep Transaction Insight</a:t>
            </a:r>
            <a:endParaRPr lang="en-US" sz="1000" dirty="0">
              <a:solidFill>
                <a:srgbClr val="FFFFFF"/>
              </a:solidFill>
              <a:cs typeface="Calibri" pitchFamily="34" charset="0"/>
            </a:endParaRPr>
          </a:p>
        </p:txBody>
      </p:sp>
      <p:sp>
        <p:nvSpPr>
          <p:cNvPr id="189" name="Rectangle 188"/>
          <p:cNvSpPr/>
          <p:nvPr/>
        </p:nvSpPr>
        <p:spPr>
          <a:xfrm>
            <a:off x="6725729" y="359825"/>
            <a:ext cx="2347747" cy="646331"/>
          </a:xfrm>
          <a:prstGeom prst="rect">
            <a:avLst/>
          </a:prstGeom>
        </p:spPr>
        <p:txBody>
          <a:bodyPr wrap="square">
            <a:spAutoFit/>
          </a:bodyPr>
          <a:lstStyle/>
          <a:p>
            <a:pPr algn="ctr">
              <a:lnSpc>
                <a:spcPct val="75000"/>
              </a:lnSpc>
            </a:pPr>
            <a:r>
              <a:rPr lang="en-US" sz="1600" kern="0" dirty="0">
                <a:solidFill>
                  <a:srgbClr val="FFFFFF"/>
                </a:solidFill>
                <a:effectLst>
                  <a:outerShdw blurRad="50800" dist="38100" dir="2700000" algn="tl" rotWithShape="0">
                    <a:prstClr val="black">
                      <a:alpha val="40000"/>
                    </a:prstClr>
                  </a:outerShdw>
                </a:effectLst>
              </a:rPr>
              <a:t>Extract real-world data </a:t>
            </a:r>
            <a:r>
              <a:rPr lang="en-US" sz="1600" kern="0" dirty="0" smtClean="0">
                <a:solidFill>
                  <a:srgbClr val="FFFFFF"/>
                </a:solidFill>
                <a:effectLst>
                  <a:outerShdw blurRad="50800" dist="38100" dir="2700000" algn="tl" rotWithShape="0">
                    <a:prstClr val="black">
                      <a:alpha val="40000"/>
                    </a:prstClr>
                  </a:outerShdw>
                </a:effectLst>
              </a:rPr>
              <a:t>          to </a:t>
            </a:r>
            <a:r>
              <a:rPr lang="en-US" sz="1600" kern="0" dirty="0">
                <a:solidFill>
                  <a:srgbClr val="FFFFFF"/>
                </a:solidFill>
                <a:effectLst>
                  <a:outerShdw blurRad="50800" dist="38100" dir="2700000" algn="tl" rotWithShape="0">
                    <a:prstClr val="black">
                      <a:alpha val="40000"/>
                    </a:prstClr>
                  </a:outerShdw>
                </a:effectLst>
              </a:rPr>
              <a:t>provision test </a:t>
            </a:r>
            <a:r>
              <a:rPr lang="en-US" sz="1600" kern="0" dirty="0" smtClean="0">
                <a:solidFill>
                  <a:srgbClr val="FFFFFF"/>
                </a:solidFill>
                <a:effectLst>
                  <a:outerShdw blurRad="50800" dist="38100" dir="2700000" algn="tl" rotWithShape="0">
                    <a:prstClr val="black">
                      <a:alpha val="40000"/>
                    </a:prstClr>
                  </a:outerShdw>
                </a:effectLst>
              </a:rPr>
              <a:t>environments </a:t>
            </a:r>
            <a:endParaRPr lang="en-US" sz="700" dirty="0"/>
          </a:p>
        </p:txBody>
      </p:sp>
      <p:sp>
        <p:nvSpPr>
          <p:cNvPr id="179" name="Rectangle 178"/>
          <p:cNvSpPr/>
          <p:nvPr/>
        </p:nvSpPr>
        <p:spPr>
          <a:xfrm>
            <a:off x="0" y="351388"/>
            <a:ext cx="1882854" cy="619126"/>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 name="Group 193"/>
          <p:cNvGrpSpPr/>
          <p:nvPr/>
        </p:nvGrpSpPr>
        <p:grpSpPr>
          <a:xfrm>
            <a:off x="348470" y="210967"/>
            <a:ext cx="1185629" cy="899968"/>
            <a:chOff x="5612616" y="1295242"/>
            <a:chExt cx="1429346" cy="787517"/>
          </a:xfrm>
        </p:grpSpPr>
        <p:sp>
          <p:nvSpPr>
            <p:cNvPr id="195" name="Oval 194"/>
            <p:cNvSpPr>
              <a:spLocks noChangeAspect="1"/>
            </p:cNvSpPr>
            <p:nvPr/>
          </p:nvSpPr>
          <p:spPr>
            <a:xfrm>
              <a:off x="5624222" y="1295242"/>
              <a:ext cx="1417740" cy="787517"/>
            </a:xfrm>
            <a:prstGeom prst="ellipse">
              <a:avLst/>
            </a:prstGeom>
            <a:solidFill>
              <a:schemeClr val="accent3">
                <a:lumMod val="75000"/>
              </a:schemeClr>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196" name="TextBox 195"/>
            <p:cNvSpPr txBox="1"/>
            <p:nvPr/>
          </p:nvSpPr>
          <p:spPr>
            <a:xfrm>
              <a:off x="5612616" y="1498447"/>
              <a:ext cx="1428142"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Quality</a:t>
              </a:r>
            </a:p>
            <a:p>
              <a:r>
                <a:rPr lang="en-US" sz="1400" dirty="0"/>
                <a:t>Acceleration</a:t>
              </a:r>
            </a:p>
          </p:txBody>
        </p:sp>
      </p:grpSp>
      <p:pic>
        <p:nvPicPr>
          <p:cNvPr id="1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722" y="134256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2331797" y="4740337"/>
            <a:ext cx="5000950" cy="1"/>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6029324" y="4605349"/>
            <a:ext cx="1049119" cy="269977"/>
          </a:xfrm>
          <a:prstGeom prst="rect">
            <a:avLst/>
          </a:prstGeom>
          <a:solidFill>
            <a:schemeClr val="bg2"/>
          </a:solidFill>
        </p:spPr>
        <p:txBody>
          <a:bodyPr wrap="none" tIns="91440" bIns="91440" rtlCol="0" anchor="ctr" anchorCtr="0">
            <a:noAutofit/>
          </a:bodyPr>
          <a:lstStyle/>
          <a:p>
            <a:pPr algn="r">
              <a:lnSpc>
                <a:spcPct val="90000"/>
              </a:lnSpc>
            </a:pPr>
            <a:r>
              <a:rPr lang="en-US" sz="1600" b="1" dirty="0" smtClean="0">
                <a:solidFill>
                  <a:schemeClr val="accent4"/>
                </a:solidFill>
              </a:rPr>
              <a:t>SHIFT LEFT</a:t>
            </a:r>
            <a:endParaRPr lang="en-US" sz="1600" b="1" dirty="0">
              <a:solidFill>
                <a:schemeClr val="accent4"/>
              </a:solidFill>
            </a:endParaRPr>
          </a:p>
        </p:txBody>
      </p:sp>
      <p:sp>
        <p:nvSpPr>
          <p:cNvPr id="113" name="Rectangle 112"/>
          <p:cNvSpPr/>
          <p:nvPr/>
        </p:nvSpPr>
        <p:spPr>
          <a:xfrm>
            <a:off x="1940044" y="1043865"/>
            <a:ext cx="2367005" cy="255238"/>
          </a:xfrm>
          <a:prstGeom prst="rect">
            <a:avLst/>
          </a:prstGeom>
          <a:solidFill>
            <a:schemeClr val="accent3">
              <a:lumMod val="50000"/>
              <a:alpha val="52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C91C"/>
                </a:solidFill>
              </a:rPr>
              <a:t>CA Continuous Application Insight</a:t>
            </a:r>
            <a:endParaRPr lang="en-US" sz="1200" dirty="0">
              <a:solidFill>
                <a:srgbClr val="FFC91C"/>
              </a:solidFill>
            </a:endParaRPr>
          </a:p>
        </p:txBody>
      </p:sp>
      <p:sp>
        <p:nvSpPr>
          <p:cNvPr id="116" name="Rectangle 115"/>
          <p:cNvSpPr/>
          <p:nvPr/>
        </p:nvSpPr>
        <p:spPr>
          <a:xfrm>
            <a:off x="4355178" y="1050299"/>
            <a:ext cx="2367005" cy="255238"/>
          </a:xfrm>
          <a:prstGeom prst="rect">
            <a:avLst/>
          </a:prstGeom>
          <a:solidFill>
            <a:schemeClr val="accent3">
              <a:lumMod val="50000"/>
              <a:alpha val="52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C91C"/>
                </a:solidFill>
              </a:rPr>
              <a:t>CA Application Test</a:t>
            </a:r>
            <a:endParaRPr lang="en-US" sz="1200" dirty="0">
              <a:solidFill>
                <a:srgbClr val="FFC91C"/>
              </a:solidFill>
            </a:endParaRPr>
          </a:p>
        </p:txBody>
      </p:sp>
      <p:sp>
        <p:nvSpPr>
          <p:cNvPr id="130" name="Rectangle 129"/>
          <p:cNvSpPr/>
          <p:nvPr/>
        </p:nvSpPr>
        <p:spPr>
          <a:xfrm>
            <a:off x="6776995" y="1042135"/>
            <a:ext cx="2367005" cy="255238"/>
          </a:xfrm>
          <a:prstGeom prst="rect">
            <a:avLst/>
          </a:prstGeom>
          <a:solidFill>
            <a:schemeClr val="accent3">
              <a:lumMod val="50000"/>
              <a:alpha val="52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C91C"/>
                </a:solidFill>
              </a:rPr>
              <a:t>CA Data Finder</a:t>
            </a:r>
            <a:endParaRPr lang="en-US" sz="1200" dirty="0">
              <a:solidFill>
                <a:srgbClr val="FFC91C"/>
              </a:solidFill>
            </a:endParaRPr>
          </a:p>
        </p:txBody>
      </p:sp>
      <p:sp>
        <p:nvSpPr>
          <p:cNvPr id="139" name="Rectangle 138"/>
          <p:cNvSpPr/>
          <p:nvPr/>
        </p:nvSpPr>
        <p:spPr>
          <a:xfrm>
            <a:off x="5796970" y="2371283"/>
            <a:ext cx="1087271" cy="1271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4" rIns="9144" anchor="ctr"/>
          <a:lstStyle/>
          <a:p>
            <a:pPr algn="ctr" eaLnBrk="0" hangingPunct="0">
              <a:lnSpc>
                <a:spcPct val="90000"/>
              </a:lnSpc>
            </a:pPr>
            <a:r>
              <a:rPr lang="en-US" sz="1000" dirty="0">
                <a:solidFill>
                  <a:srgbClr val="FFFFFF"/>
                </a:solidFill>
                <a:cs typeface="Calibri" pitchFamily="34" charset="0"/>
              </a:rPr>
              <a:t>R</a:t>
            </a:r>
            <a:r>
              <a:rPr lang="en-US" sz="1000" dirty="0" smtClean="0">
                <a:solidFill>
                  <a:srgbClr val="FFFFFF"/>
                </a:solidFill>
                <a:cs typeface="Calibri" pitchFamily="34" charset="0"/>
              </a:rPr>
              <a:t>eal </a:t>
            </a:r>
            <a:r>
              <a:rPr lang="en-US" sz="1000" dirty="0">
                <a:solidFill>
                  <a:srgbClr val="FFFFFF"/>
                </a:solidFill>
                <a:cs typeface="Calibri" pitchFamily="34" charset="0"/>
              </a:rPr>
              <a:t>W</a:t>
            </a:r>
            <a:r>
              <a:rPr lang="en-US" sz="1000" dirty="0" smtClean="0">
                <a:solidFill>
                  <a:srgbClr val="FFFFFF"/>
                </a:solidFill>
                <a:cs typeface="Calibri" pitchFamily="34" charset="0"/>
              </a:rPr>
              <a:t>orld </a:t>
            </a:r>
            <a:r>
              <a:rPr lang="en-US" sz="1000" dirty="0">
                <a:solidFill>
                  <a:srgbClr val="FFFFFF"/>
                </a:solidFill>
                <a:cs typeface="Calibri" pitchFamily="34" charset="0"/>
              </a:rPr>
              <a:t>D</a:t>
            </a:r>
            <a:r>
              <a:rPr lang="en-US" sz="1000" dirty="0" smtClean="0">
                <a:solidFill>
                  <a:srgbClr val="FFFFFF"/>
                </a:solidFill>
                <a:cs typeface="Calibri" pitchFamily="34" charset="0"/>
              </a:rPr>
              <a:t>ata</a:t>
            </a:r>
            <a:endParaRPr lang="en-US" sz="1000" dirty="0">
              <a:solidFill>
                <a:srgbClr val="FFFFFF"/>
              </a:solidFill>
              <a:cs typeface="Calibri" pitchFamily="34" charset="0"/>
            </a:endParaRPr>
          </a:p>
        </p:txBody>
      </p:sp>
    </p:spTree>
    <p:extLst>
      <p:ext uri="{BB962C8B-B14F-4D97-AF65-F5344CB8AC3E}">
        <p14:creationId xmlns:p14="http://schemas.microsoft.com/office/powerpoint/2010/main" val="332859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500" fill="hold"/>
                                        <p:tgtEl>
                                          <p:spTgt spid="185"/>
                                        </p:tgtEl>
                                        <p:attrNameLst>
                                          <p:attrName>ppt_x</p:attrName>
                                        </p:attrNameLst>
                                      </p:cBhvr>
                                      <p:tavLst>
                                        <p:tav tm="0">
                                          <p:val>
                                            <p:strVal val="0-#ppt_w/2"/>
                                          </p:val>
                                        </p:tav>
                                        <p:tav tm="100000">
                                          <p:val>
                                            <p:strVal val="#ppt_x"/>
                                          </p:val>
                                        </p:tav>
                                      </p:tavLst>
                                    </p:anim>
                                    <p:anim calcmode="lin" valueType="num">
                                      <p:cBhvr additive="base">
                                        <p:cTn id="8" dur="500" fill="hold"/>
                                        <p:tgtEl>
                                          <p:spTgt spid="18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500"/>
                                        <p:tgtEl>
                                          <p:spTgt spid="191"/>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0-#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164"/>
                                        </p:tgtEl>
                                        <p:attrNameLst>
                                          <p:attrName>style.visibility</p:attrName>
                                        </p:attrNameLst>
                                      </p:cBhvr>
                                      <p:to>
                                        <p:strVal val="visible"/>
                                      </p:to>
                                    </p:set>
                                    <p:animEffect transition="in" filter="wipe(right)">
                                      <p:cBhvr>
                                        <p:cTn id="21" dur="500"/>
                                        <p:tgtEl>
                                          <p:spTgt spid="164"/>
                                        </p:tgtEl>
                                      </p:cBhvr>
                                    </p:animEffect>
                                  </p:childTnLst>
                                </p:cTn>
                              </p:par>
                              <p:par>
                                <p:cTn id="22" presetID="16" presetClass="entr" presetSubtype="37" fill="hold" grpId="0" nodeType="withEffect">
                                  <p:stCondLst>
                                    <p:cond delay="0"/>
                                  </p:stCondLst>
                                  <p:childTnLst>
                                    <p:set>
                                      <p:cBhvr>
                                        <p:cTn id="23" dur="1" fill="hold">
                                          <p:stCondLst>
                                            <p:cond delay="0"/>
                                          </p:stCondLst>
                                        </p:cTn>
                                        <p:tgtEl>
                                          <p:spTgt spid="166"/>
                                        </p:tgtEl>
                                        <p:attrNameLst>
                                          <p:attrName>style.visibility</p:attrName>
                                        </p:attrNameLst>
                                      </p:cBhvr>
                                      <p:to>
                                        <p:strVal val="visible"/>
                                      </p:to>
                                    </p:set>
                                    <p:animEffect transition="in" filter="barn(outVertical)">
                                      <p:cBhvr>
                                        <p:cTn id="24" dur="500"/>
                                        <p:tgtEl>
                                          <p:spTgt spid="166"/>
                                        </p:tgtEl>
                                      </p:cBhvr>
                                    </p:animEffect>
                                  </p:childTnLst>
                                </p:cTn>
                              </p:par>
                              <p:par>
                                <p:cTn id="25" presetID="10" presetClass="entr" presetSubtype="0" fill="hold" nodeType="withEffect">
                                  <p:stCondLst>
                                    <p:cond delay="500"/>
                                  </p:stCondLst>
                                  <p:childTnLst>
                                    <p:set>
                                      <p:cBhvr>
                                        <p:cTn id="26" dur="1" fill="hold">
                                          <p:stCondLst>
                                            <p:cond delay="0"/>
                                          </p:stCondLst>
                                        </p:cTn>
                                        <p:tgtEl>
                                          <p:spTgt spid="165"/>
                                        </p:tgtEl>
                                        <p:attrNameLst>
                                          <p:attrName>style.visibility</p:attrName>
                                        </p:attrNameLst>
                                      </p:cBhvr>
                                      <p:to>
                                        <p:strVal val="visible"/>
                                      </p:to>
                                    </p:set>
                                    <p:animEffect transition="in" filter="fade">
                                      <p:cBhvr>
                                        <p:cTn id="27" dur="500"/>
                                        <p:tgtEl>
                                          <p:spTgt spid="165"/>
                                        </p:tgtEl>
                                      </p:cBhvr>
                                    </p:animEffect>
                                  </p:childTnLst>
                                </p:cTn>
                              </p:par>
                              <p:par>
                                <p:cTn id="28" presetID="8" presetClass="emph" presetSubtype="0" repeatCount="indefinite" fill="hold" nodeType="withEffect">
                                  <p:stCondLst>
                                    <p:cond delay="500"/>
                                  </p:stCondLst>
                                  <p:childTnLst>
                                    <p:animRot by="-21600000">
                                      <p:cBhvr>
                                        <p:cTn id="29" dur="1000" fill="hold"/>
                                        <p:tgtEl>
                                          <p:spTgt spid="165"/>
                                        </p:tgtEl>
                                        <p:attrNameLst>
                                          <p:attrName>r</p:attrName>
                                        </p:attrNameLst>
                                      </p:cBhvr>
                                    </p:animRot>
                                  </p:childTnLst>
                                </p:cTn>
                              </p:par>
                              <p:par>
                                <p:cTn id="30" presetID="10" presetClass="entr" presetSubtype="0" fill="hold" nodeType="withEffect">
                                  <p:stCondLst>
                                    <p:cond delay="50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par>
                                <p:cTn id="33" presetID="8" presetClass="emph" presetSubtype="0" repeatCount="indefinite" fill="hold" nodeType="withEffect">
                                  <p:stCondLst>
                                    <p:cond delay="500"/>
                                  </p:stCondLst>
                                  <p:childTnLst>
                                    <p:animRot by="21600000">
                                      <p:cBhvr>
                                        <p:cTn id="34" dur="1000" fill="hold"/>
                                        <p:tgtEl>
                                          <p:spTgt spid="97"/>
                                        </p:tgtEl>
                                        <p:attrNameLst>
                                          <p:attrName>r</p:attrName>
                                        </p:attrNameLst>
                                      </p:cBhvr>
                                    </p:animRot>
                                  </p:childTnLst>
                                </p:cTn>
                              </p:par>
                              <p:par>
                                <p:cTn id="35" presetID="16" presetClass="entr" presetSubtype="42" fill="hold" nodeType="withEffect">
                                  <p:stCondLst>
                                    <p:cond delay="500"/>
                                  </p:stCondLst>
                                  <p:childTnLst>
                                    <p:set>
                                      <p:cBhvr>
                                        <p:cTn id="36" dur="1" fill="hold">
                                          <p:stCondLst>
                                            <p:cond delay="0"/>
                                          </p:stCondLst>
                                        </p:cTn>
                                        <p:tgtEl>
                                          <p:spTgt spid="14"/>
                                        </p:tgtEl>
                                        <p:attrNameLst>
                                          <p:attrName>style.visibility</p:attrName>
                                        </p:attrNameLst>
                                      </p:cBhvr>
                                      <p:to>
                                        <p:strVal val="visible"/>
                                      </p:to>
                                    </p:set>
                                    <p:animEffect transition="in" filter="barn(outHorizontal)">
                                      <p:cBhvr>
                                        <p:cTn id="37" dur="500"/>
                                        <p:tgtEl>
                                          <p:spTgt spid="14"/>
                                        </p:tgtEl>
                                      </p:cBhvr>
                                    </p:animEffect>
                                  </p:childTnLst>
                                </p:cTn>
                              </p:par>
                            </p:childTnLst>
                          </p:cTn>
                        </p:par>
                        <p:par>
                          <p:cTn id="38" fill="hold">
                            <p:stCondLst>
                              <p:cond delay="3000"/>
                            </p:stCondLst>
                            <p:childTnLst>
                              <p:par>
                                <p:cTn id="39" presetID="22" presetClass="entr" presetSubtype="1" fill="hold" nodeType="afterEffect">
                                  <p:stCondLst>
                                    <p:cond delay="0"/>
                                  </p:stCondLst>
                                  <p:childTnLst>
                                    <p:set>
                                      <p:cBhvr>
                                        <p:cTn id="40" dur="1" fill="hold">
                                          <p:stCondLst>
                                            <p:cond delay="0"/>
                                          </p:stCondLst>
                                        </p:cTn>
                                        <p:tgtEl>
                                          <p:spTgt spid="188"/>
                                        </p:tgtEl>
                                        <p:attrNameLst>
                                          <p:attrName>style.visibility</p:attrName>
                                        </p:attrNameLst>
                                      </p:cBhvr>
                                      <p:to>
                                        <p:strVal val="visible"/>
                                      </p:to>
                                    </p:set>
                                    <p:animEffect transition="in" filter="wipe(up)">
                                      <p:cBhvr>
                                        <p:cTn id="41" dur="500"/>
                                        <p:tgtEl>
                                          <p:spTgt spid="188"/>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42" presetClass="path" presetSubtype="0" accel="50000" decel="50000" fill="hold" nodeType="withEffect">
                                  <p:stCondLst>
                                    <p:cond delay="0"/>
                                  </p:stCondLst>
                                  <p:childTnLst>
                                    <p:animMotion origin="layout" path="M -2.77778E-6 -4.81481E-6 L -0.02083 0.11667 " pathEditMode="relative" rAng="0" ptsTypes="AA">
                                      <p:cBhvr>
                                        <p:cTn id="46" dur="1000" fill="hold"/>
                                        <p:tgtEl>
                                          <p:spTgt spid="30"/>
                                        </p:tgtEl>
                                        <p:attrNameLst>
                                          <p:attrName>ppt_x</p:attrName>
                                          <p:attrName>ppt_y</p:attrName>
                                        </p:attrNameLst>
                                      </p:cBhvr>
                                      <p:rCtr x="-1042" y="5833"/>
                                    </p:animMotion>
                                  </p:childTnLst>
                                </p:cTn>
                              </p:par>
                            </p:childTnLst>
                          </p:cTn>
                        </p:par>
                        <p:par>
                          <p:cTn id="47" fill="hold">
                            <p:stCondLst>
                              <p:cond delay="4000"/>
                            </p:stCondLst>
                            <p:childTnLst>
                              <p:par>
                                <p:cTn id="48" presetID="22" presetClass="entr" presetSubtype="1" fill="hold" nodeType="afterEffect">
                                  <p:stCondLst>
                                    <p:cond delay="0"/>
                                  </p:stCondLst>
                                  <p:childTnLst>
                                    <p:set>
                                      <p:cBhvr>
                                        <p:cTn id="49" dur="1" fill="hold">
                                          <p:stCondLst>
                                            <p:cond delay="0"/>
                                          </p:stCondLst>
                                        </p:cTn>
                                        <p:tgtEl>
                                          <p:spTgt spid="187"/>
                                        </p:tgtEl>
                                        <p:attrNameLst>
                                          <p:attrName>style.visibility</p:attrName>
                                        </p:attrNameLst>
                                      </p:cBhvr>
                                      <p:to>
                                        <p:strVal val="visible"/>
                                      </p:to>
                                    </p:set>
                                    <p:animEffect transition="in" filter="wipe(up)">
                                      <p:cBhvr>
                                        <p:cTn id="50" dur="500"/>
                                        <p:tgtEl>
                                          <p:spTgt spid="187"/>
                                        </p:tgtEl>
                                      </p:cBhvr>
                                    </p:animEffect>
                                  </p:childTnLst>
                                </p:cTn>
                              </p:par>
                              <p:par>
                                <p:cTn id="51" presetID="22" presetClass="entr" presetSubtype="1" fill="hold" grpId="0" nodeType="withEffect">
                                  <p:stCondLst>
                                    <p:cond delay="500"/>
                                  </p:stCondLst>
                                  <p:childTnLst>
                                    <p:set>
                                      <p:cBhvr>
                                        <p:cTn id="52" dur="1" fill="hold">
                                          <p:stCondLst>
                                            <p:cond delay="0"/>
                                          </p:stCondLst>
                                        </p:cTn>
                                        <p:tgtEl>
                                          <p:spTgt spid="184"/>
                                        </p:tgtEl>
                                        <p:attrNameLst>
                                          <p:attrName>style.visibility</p:attrName>
                                        </p:attrNameLst>
                                      </p:cBhvr>
                                      <p:to>
                                        <p:strVal val="visible"/>
                                      </p:to>
                                    </p:set>
                                    <p:animEffect transition="in" filter="wipe(up)">
                                      <p:cBhvr>
                                        <p:cTn id="53" dur="500"/>
                                        <p:tgtEl>
                                          <p:spTgt spid="184"/>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175"/>
                                        </p:tgtEl>
                                        <p:attrNameLst>
                                          <p:attrName>style.visibility</p:attrName>
                                        </p:attrNameLst>
                                      </p:cBhvr>
                                      <p:to>
                                        <p:strVal val="visible"/>
                                      </p:to>
                                    </p:set>
                                    <p:animEffect transition="in" filter="fade">
                                      <p:cBhvr>
                                        <p:cTn id="57" dur="500"/>
                                        <p:tgtEl>
                                          <p:spTgt spid="175"/>
                                        </p:tgtEl>
                                      </p:cBhvr>
                                    </p:animEffect>
                                  </p:childTnLst>
                                </p:cTn>
                              </p:par>
                              <p:par>
                                <p:cTn id="58" presetID="42" presetClass="path" presetSubtype="0" accel="50000" decel="50000" fill="hold" nodeType="withEffect">
                                  <p:stCondLst>
                                    <p:cond delay="0"/>
                                  </p:stCondLst>
                                  <p:childTnLst>
                                    <p:animMotion origin="layout" path="M -2.77778E-6 -4.81481E-6 L -0.04062 0.09568 " pathEditMode="relative" rAng="0" ptsTypes="AA">
                                      <p:cBhvr>
                                        <p:cTn id="59" dur="1000" fill="hold"/>
                                        <p:tgtEl>
                                          <p:spTgt spid="175"/>
                                        </p:tgtEl>
                                        <p:attrNameLst>
                                          <p:attrName>ppt_x</p:attrName>
                                          <p:attrName>ppt_y</p:attrName>
                                        </p:attrNameLst>
                                      </p:cBhvr>
                                      <p:rCtr x="-2031" y="4784"/>
                                    </p:animMotion>
                                  </p:childTnLst>
                                </p:cTn>
                              </p:par>
                            </p:childTnLst>
                          </p:cTn>
                        </p:par>
                        <p:par>
                          <p:cTn id="60" fill="hold">
                            <p:stCondLst>
                              <p:cond delay="6000"/>
                            </p:stCondLst>
                            <p:childTnLst>
                              <p:par>
                                <p:cTn id="61" presetID="22" presetClass="entr" presetSubtype="1"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up)">
                                      <p:cBhvr>
                                        <p:cTn id="63" dur="500"/>
                                        <p:tgtEl>
                                          <p:spTgt spid="10"/>
                                        </p:tgtEl>
                                      </p:cBhvr>
                                    </p:animEffect>
                                  </p:childTnLst>
                                </p:cTn>
                              </p:par>
                            </p:childTnLst>
                          </p:cTn>
                        </p:par>
                        <p:par>
                          <p:cTn id="64" fill="hold">
                            <p:stCondLst>
                              <p:cond delay="6500"/>
                            </p:stCondLst>
                            <p:childTnLst>
                              <p:par>
                                <p:cTn id="65" presetID="22" presetClass="entr" presetSubtype="1" fill="hold" grpId="0" nodeType="afterEffect">
                                  <p:stCondLst>
                                    <p:cond delay="0"/>
                                  </p:stCondLst>
                                  <p:childTnLst>
                                    <p:set>
                                      <p:cBhvr>
                                        <p:cTn id="66" dur="1" fill="hold">
                                          <p:stCondLst>
                                            <p:cond delay="0"/>
                                          </p:stCondLst>
                                        </p:cTn>
                                        <p:tgtEl>
                                          <p:spTgt spid="186"/>
                                        </p:tgtEl>
                                        <p:attrNameLst>
                                          <p:attrName>style.visibility</p:attrName>
                                        </p:attrNameLst>
                                      </p:cBhvr>
                                      <p:to>
                                        <p:strVal val="visible"/>
                                      </p:to>
                                    </p:set>
                                    <p:animEffect transition="in" filter="wipe(up)">
                                      <p:cBhvr>
                                        <p:cTn id="67" dur="500"/>
                                        <p:tgtEl>
                                          <p:spTgt spid="186"/>
                                        </p:tgtEl>
                                      </p:cBhvr>
                                    </p:animEffect>
                                  </p:childTnLst>
                                </p:cTn>
                              </p:par>
                            </p:childTnLst>
                          </p:cTn>
                        </p:par>
                        <p:par>
                          <p:cTn id="68" fill="hold">
                            <p:stCondLst>
                              <p:cond delay="7000"/>
                            </p:stCondLst>
                            <p:childTnLst>
                              <p:par>
                                <p:cTn id="69" presetID="10" presetClass="entr" presetSubtype="0" fill="hold" nodeType="afterEffect">
                                  <p:stCondLst>
                                    <p:cond delay="0"/>
                                  </p:stCondLst>
                                  <p:childTnLst>
                                    <p:set>
                                      <p:cBhvr>
                                        <p:cTn id="70" dur="1" fill="hold">
                                          <p:stCondLst>
                                            <p:cond delay="0"/>
                                          </p:stCondLst>
                                        </p:cTn>
                                        <p:tgtEl>
                                          <p:spTgt spid="180"/>
                                        </p:tgtEl>
                                        <p:attrNameLst>
                                          <p:attrName>style.visibility</p:attrName>
                                        </p:attrNameLst>
                                      </p:cBhvr>
                                      <p:to>
                                        <p:strVal val="visible"/>
                                      </p:to>
                                    </p:set>
                                    <p:animEffect transition="in" filter="fade">
                                      <p:cBhvr>
                                        <p:cTn id="71" dur="500"/>
                                        <p:tgtEl>
                                          <p:spTgt spid="180"/>
                                        </p:tgtEl>
                                      </p:cBhvr>
                                    </p:animEffect>
                                  </p:childTnLst>
                                </p:cTn>
                              </p:par>
                              <p:par>
                                <p:cTn id="72" presetID="42" presetClass="path" presetSubtype="0" accel="50000" decel="50000" fill="hold" nodeType="withEffect">
                                  <p:stCondLst>
                                    <p:cond delay="0"/>
                                  </p:stCondLst>
                                  <p:childTnLst>
                                    <p:animMotion origin="layout" path="M -2.77778E-6 -4.81481E-6 L -0.06007 0.06698 " pathEditMode="relative" rAng="0" ptsTypes="AA">
                                      <p:cBhvr>
                                        <p:cTn id="73" dur="1000" fill="hold"/>
                                        <p:tgtEl>
                                          <p:spTgt spid="180"/>
                                        </p:tgtEl>
                                        <p:attrNameLst>
                                          <p:attrName>ppt_x</p:attrName>
                                          <p:attrName>ppt_y</p:attrName>
                                        </p:attrNameLst>
                                      </p:cBhvr>
                                      <p:rCtr x="-3003" y="3333"/>
                                    </p:animMotion>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190"/>
                                        </p:tgtEl>
                                        <p:attrNameLst>
                                          <p:attrName>style.visibility</p:attrName>
                                        </p:attrNameLst>
                                      </p:cBhvr>
                                      <p:to>
                                        <p:strVal val="visible"/>
                                      </p:to>
                                    </p:set>
                                    <p:anim calcmode="lin" valueType="num">
                                      <p:cBhvr additive="base">
                                        <p:cTn id="78" dur="500" fill="hold"/>
                                        <p:tgtEl>
                                          <p:spTgt spid="190"/>
                                        </p:tgtEl>
                                        <p:attrNameLst>
                                          <p:attrName>ppt_x</p:attrName>
                                        </p:attrNameLst>
                                      </p:cBhvr>
                                      <p:tavLst>
                                        <p:tav tm="0">
                                          <p:val>
                                            <p:strVal val="0-#ppt_w/2"/>
                                          </p:val>
                                        </p:tav>
                                        <p:tav tm="100000">
                                          <p:val>
                                            <p:strVal val="#ppt_x"/>
                                          </p:val>
                                        </p:tav>
                                      </p:tavLst>
                                    </p:anim>
                                    <p:anim calcmode="lin" valueType="num">
                                      <p:cBhvr additive="base">
                                        <p:cTn id="79" dur="500" fill="hold"/>
                                        <p:tgtEl>
                                          <p:spTgt spid="190"/>
                                        </p:tgtEl>
                                        <p:attrNameLst>
                                          <p:attrName>ppt_y</p:attrName>
                                        </p:attrNameLst>
                                      </p:cBhvr>
                                      <p:tavLst>
                                        <p:tav tm="0">
                                          <p:val>
                                            <p:strVal val="#ppt_y"/>
                                          </p:val>
                                        </p:tav>
                                        <p:tav tm="100000">
                                          <p:val>
                                            <p:strVal val="#ppt_y"/>
                                          </p:val>
                                        </p:tav>
                                      </p:tavLst>
                                    </p:anim>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93"/>
                                        </p:tgtEl>
                                        <p:attrNameLst>
                                          <p:attrName>style.visibility</p:attrName>
                                        </p:attrNameLst>
                                      </p:cBhvr>
                                      <p:to>
                                        <p:strVal val="visible"/>
                                      </p:to>
                                    </p:set>
                                    <p:animEffect transition="in" filter="fade">
                                      <p:cBhvr>
                                        <p:cTn id="83" dur="500"/>
                                        <p:tgtEl>
                                          <p:spTgt spid="193"/>
                                        </p:tgtEl>
                                      </p:cBhvr>
                                    </p:animEffect>
                                  </p:childTnLst>
                                </p:cTn>
                              </p:par>
                            </p:childTnLst>
                          </p:cTn>
                        </p:par>
                        <p:par>
                          <p:cTn id="84" fill="hold">
                            <p:stCondLst>
                              <p:cond delay="1000"/>
                            </p:stCondLst>
                            <p:childTnLst>
                              <p:par>
                                <p:cTn id="85" presetID="2" presetClass="entr" presetSubtype="8" fill="hold" grpId="0" nodeType="afterEffect">
                                  <p:stCondLst>
                                    <p:cond delay="0"/>
                                  </p:stCondLst>
                                  <p:childTnLst>
                                    <p:set>
                                      <p:cBhvr>
                                        <p:cTn id="86" dur="1" fill="hold">
                                          <p:stCondLst>
                                            <p:cond delay="0"/>
                                          </p:stCondLst>
                                        </p:cTn>
                                        <p:tgtEl>
                                          <p:spTgt spid="116"/>
                                        </p:tgtEl>
                                        <p:attrNameLst>
                                          <p:attrName>style.visibility</p:attrName>
                                        </p:attrNameLst>
                                      </p:cBhvr>
                                      <p:to>
                                        <p:strVal val="visible"/>
                                      </p:to>
                                    </p:set>
                                    <p:anim calcmode="lin" valueType="num">
                                      <p:cBhvr additive="base">
                                        <p:cTn id="87" dur="500" fill="hold"/>
                                        <p:tgtEl>
                                          <p:spTgt spid="116"/>
                                        </p:tgtEl>
                                        <p:attrNameLst>
                                          <p:attrName>ppt_x</p:attrName>
                                        </p:attrNameLst>
                                      </p:cBhvr>
                                      <p:tavLst>
                                        <p:tav tm="0">
                                          <p:val>
                                            <p:strVal val="0-#ppt_w/2"/>
                                          </p:val>
                                        </p:tav>
                                        <p:tav tm="100000">
                                          <p:val>
                                            <p:strVal val="#ppt_x"/>
                                          </p:val>
                                        </p:tav>
                                      </p:tavLst>
                                    </p:anim>
                                    <p:anim calcmode="lin" valueType="num">
                                      <p:cBhvr additive="base">
                                        <p:cTn id="88" dur="500" fill="hold"/>
                                        <p:tgtEl>
                                          <p:spTgt spid="116"/>
                                        </p:tgtEl>
                                        <p:attrNameLst>
                                          <p:attrName>ppt_y</p:attrName>
                                        </p:attrNameLst>
                                      </p:cBhvr>
                                      <p:tavLst>
                                        <p:tav tm="0">
                                          <p:val>
                                            <p:strVal val="#ppt_y"/>
                                          </p:val>
                                        </p:tav>
                                        <p:tav tm="100000">
                                          <p:val>
                                            <p:strVal val="#ppt_y"/>
                                          </p:val>
                                        </p:tav>
                                      </p:tavLst>
                                    </p:anim>
                                  </p:childTnLst>
                                </p:cTn>
                              </p:par>
                              <p:par>
                                <p:cTn id="89" presetID="22" presetClass="entr" presetSubtype="2" fill="hold" grpId="0" nodeType="withEffect">
                                  <p:stCondLst>
                                    <p:cond delay="250"/>
                                  </p:stCondLst>
                                  <p:childTnLst>
                                    <p:set>
                                      <p:cBhvr>
                                        <p:cTn id="90" dur="1" fill="hold">
                                          <p:stCondLst>
                                            <p:cond delay="0"/>
                                          </p:stCondLst>
                                        </p:cTn>
                                        <p:tgtEl>
                                          <p:spTgt spid="112"/>
                                        </p:tgtEl>
                                        <p:attrNameLst>
                                          <p:attrName>style.visibility</p:attrName>
                                        </p:attrNameLst>
                                      </p:cBhvr>
                                      <p:to>
                                        <p:strVal val="visible"/>
                                      </p:to>
                                    </p:set>
                                    <p:animEffect transition="in" filter="wipe(right)">
                                      <p:cBhvr>
                                        <p:cTn id="91" dur="500"/>
                                        <p:tgtEl>
                                          <p:spTgt spid="112"/>
                                        </p:tgtEl>
                                      </p:cBhvr>
                                    </p:animEffect>
                                  </p:childTnLst>
                                </p:cTn>
                              </p:par>
                              <p:par>
                                <p:cTn id="92" presetID="22" presetClass="entr" presetSubtype="2" fill="hold"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wipe(right)">
                                      <p:cBhvr>
                                        <p:cTn id="94" dur="500"/>
                                        <p:tgtEl>
                                          <p:spTgt spid="3"/>
                                        </p:tgtEl>
                                      </p:cBhvr>
                                    </p:animEffect>
                                  </p:childTnLst>
                                </p:cTn>
                              </p:par>
                            </p:childTnLst>
                          </p:cTn>
                        </p:par>
                        <p:par>
                          <p:cTn id="95" fill="hold">
                            <p:stCondLst>
                              <p:cond delay="1750"/>
                            </p:stCondLst>
                            <p:childTnLst>
                              <p:par>
                                <p:cTn id="96" presetID="22" presetClass="entr" presetSubtype="8" fill="hold" grpId="0" nodeType="after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wipe(left)">
                                      <p:cBhvr>
                                        <p:cTn id="98" dur="500"/>
                                        <p:tgtEl>
                                          <p:spTgt spid="84"/>
                                        </p:tgtEl>
                                      </p:cBhvr>
                                    </p:animEffect>
                                  </p:childTnLst>
                                </p:cTn>
                              </p:par>
                              <p:par>
                                <p:cTn id="99" presetID="42" presetClass="entr" presetSubtype="0" fill="hold" grpId="0"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fade">
                                      <p:cBhvr>
                                        <p:cTn id="101" dur="1000"/>
                                        <p:tgtEl>
                                          <p:spTgt spid="82"/>
                                        </p:tgtEl>
                                      </p:cBhvr>
                                    </p:animEffect>
                                    <p:anim calcmode="lin" valueType="num">
                                      <p:cBhvr>
                                        <p:cTn id="102" dur="1000" fill="hold"/>
                                        <p:tgtEl>
                                          <p:spTgt spid="82"/>
                                        </p:tgtEl>
                                        <p:attrNameLst>
                                          <p:attrName>ppt_x</p:attrName>
                                        </p:attrNameLst>
                                      </p:cBhvr>
                                      <p:tavLst>
                                        <p:tav tm="0">
                                          <p:val>
                                            <p:strVal val="#ppt_x"/>
                                          </p:val>
                                        </p:tav>
                                        <p:tav tm="100000">
                                          <p:val>
                                            <p:strVal val="#ppt_x"/>
                                          </p:val>
                                        </p:tav>
                                      </p:tavLst>
                                    </p:anim>
                                    <p:anim calcmode="lin" valueType="num">
                                      <p:cBhvr>
                                        <p:cTn id="103" dur="1000" fill="hold"/>
                                        <p:tgtEl>
                                          <p:spTgt spid="82"/>
                                        </p:tgtEl>
                                        <p:attrNameLst>
                                          <p:attrName>ppt_y</p:attrName>
                                        </p:attrNameLst>
                                      </p:cBhvr>
                                      <p:tavLst>
                                        <p:tav tm="0">
                                          <p:val>
                                            <p:strVal val="#ppt_y+.1"/>
                                          </p:val>
                                        </p:tav>
                                        <p:tav tm="100000">
                                          <p:val>
                                            <p:strVal val="#ppt_y"/>
                                          </p:val>
                                        </p:tav>
                                      </p:tavLst>
                                    </p:anim>
                                  </p:childTnLst>
                                </p:cTn>
                              </p:par>
                            </p:childTnLst>
                          </p:cTn>
                        </p:par>
                        <p:par>
                          <p:cTn id="104" fill="hold">
                            <p:stCondLst>
                              <p:cond delay="2750"/>
                            </p:stCondLst>
                            <p:childTnLst>
                              <p:par>
                                <p:cTn id="105" presetID="22" presetClass="entr" presetSubtype="4" fill="hold" grpId="0" nodeType="afterEffect">
                                  <p:stCondLst>
                                    <p:cond delay="0"/>
                                  </p:stCondLst>
                                  <p:childTnLst>
                                    <p:set>
                                      <p:cBhvr>
                                        <p:cTn id="106" dur="1" fill="hold">
                                          <p:stCondLst>
                                            <p:cond delay="0"/>
                                          </p:stCondLst>
                                        </p:cTn>
                                        <p:tgtEl>
                                          <p:spTgt spid="91"/>
                                        </p:tgtEl>
                                        <p:attrNameLst>
                                          <p:attrName>style.visibility</p:attrName>
                                        </p:attrNameLst>
                                      </p:cBhvr>
                                      <p:to>
                                        <p:strVal val="visible"/>
                                      </p:to>
                                    </p:set>
                                    <p:animEffect transition="in" filter="wipe(down)">
                                      <p:cBhvr>
                                        <p:cTn id="107" dur="500"/>
                                        <p:tgtEl>
                                          <p:spTgt spid="91"/>
                                        </p:tgtEl>
                                      </p:cBhvr>
                                    </p:animEffect>
                                  </p:childTnLst>
                                </p:cTn>
                              </p:par>
                              <p:par>
                                <p:cTn id="108" presetID="42" presetClass="entr" presetSubtype="0" fill="hold" grpId="0" nodeType="withEffect">
                                  <p:stCondLst>
                                    <p:cond delay="0"/>
                                  </p:stCondLst>
                                  <p:childTnLst>
                                    <p:set>
                                      <p:cBhvr>
                                        <p:cTn id="109" dur="1" fill="hold">
                                          <p:stCondLst>
                                            <p:cond delay="0"/>
                                          </p:stCondLst>
                                        </p:cTn>
                                        <p:tgtEl>
                                          <p:spTgt spid="90"/>
                                        </p:tgtEl>
                                        <p:attrNameLst>
                                          <p:attrName>style.visibility</p:attrName>
                                        </p:attrNameLst>
                                      </p:cBhvr>
                                      <p:to>
                                        <p:strVal val="visible"/>
                                      </p:to>
                                    </p:set>
                                    <p:animEffect transition="in" filter="fade">
                                      <p:cBhvr>
                                        <p:cTn id="110" dur="1000"/>
                                        <p:tgtEl>
                                          <p:spTgt spid="90"/>
                                        </p:tgtEl>
                                      </p:cBhvr>
                                    </p:animEffect>
                                    <p:anim calcmode="lin" valueType="num">
                                      <p:cBhvr>
                                        <p:cTn id="111" dur="1000" fill="hold"/>
                                        <p:tgtEl>
                                          <p:spTgt spid="90"/>
                                        </p:tgtEl>
                                        <p:attrNameLst>
                                          <p:attrName>ppt_x</p:attrName>
                                        </p:attrNameLst>
                                      </p:cBhvr>
                                      <p:tavLst>
                                        <p:tav tm="0">
                                          <p:val>
                                            <p:strVal val="#ppt_x"/>
                                          </p:val>
                                        </p:tav>
                                        <p:tav tm="100000">
                                          <p:val>
                                            <p:strVal val="#ppt_x"/>
                                          </p:val>
                                        </p:tav>
                                      </p:tavLst>
                                    </p:anim>
                                    <p:anim calcmode="lin" valueType="num">
                                      <p:cBhvr>
                                        <p:cTn id="112"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grpId="0" nodeType="clickEffect">
                                  <p:stCondLst>
                                    <p:cond delay="0"/>
                                  </p:stCondLst>
                                  <p:childTnLst>
                                    <p:set>
                                      <p:cBhvr>
                                        <p:cTn id="116" dur="1" fill="hold">
                                          <p:stCondLst>
                                            <p:cond delay="0"/>
                                          </p:stCondLst>
                                        </p:cTn>
                                        <p:tgtEl>
                                          <p:spTgt spid="192"/>
                                        </p:tgtEl>
                                        <p:attrNameLst>
                                          <p:attrName>style.visibility</p:attrName>
                                        </p:attrNameLst>
                                      </p:cBhvr>
                                      <p:to>
                                        <p:strVal val="visible"/>
                                      </p:to>
                                    </p:set>
                                    <p:anim calcmode="lin" valueType="num">
                                      <p:cBhvr additive="base">
                                        <p:cTn id="117" dur="500" fill="hold"/>
                                        <p:tgtEl>
                                          <p:spTgt spid="192"/>
                                        </p:tgtEl>
                                        <p:attrNameLst>
                                          <p:attrName>ppt_x</p:attrName>
                                        </p:attrNameLst>
                                      </p:cBhvr>
                                      <p:tavLst>
                                        <p:tav tm="0">
                                          <p:val>
                                            <p:strVal val="0-#ppt_w/2"/>
                                          </p:val>
                                        </p:tav>
                                        <p:tav tm="100000">
                                          <p:val>
                                            <p:strVal val="#ppt_x"/>
                                          </p:val>
                                        </p:tav>
                                      </p:tavLst>
                                    </p:anim>
                                    <p:anim calcmode="lin" valueType="num">
                                      <p:cBhvr additive="base">
                                        <p:cTn id="118" dur="500" fill="hold"/>
                                        <p:tgtEl>
                                          <p:spTgt spid="192"/>
                                        </p:tgtEl>
                                        <p:attrNameLst>
                                          <p:attrName>ppt_y</p:attrName>
                                        </p:attrNameLst>
                                      </p:cBhvr>
                                      <p:tavLst>
                                        <p:tav tm="0">
                                          <p:val>
                                            <p:strVal val="#ppt_y"/>
                                          </p:val>
                                        </p:tav>
                                        <p:tav tm="100000">
                                          <p:val>
                                            <p:strVal val="#ppt_y"/>
                                          </p:val>
                                        </p:tav>
                                      </p:tavLst>
                                    </p:anim>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189"/>
                                        </p:tgtEl>
                                        <p:attrNameLst>
                                          <p:attrName>style.visibility</p:attrName>
                                        </p:attrNameLst>
                                      </p:cBhvr>
                                      <p:to>
                                        <p:strVal val="visible"/>
                                      </p:to>
                                    </p:set>
                                    <p:animEffect transition="in" filter="fade">
                                      <p:cBhvr>
                                        <p:cTn id="122" dur="500"/>
                                        <p:tgtEl>
                                          <p:spTgt spid="189"/>
                                        </p:tgtEl>
                                      </p:cBhvr>
                                    </p:animEffect>
                                  </p:childTnLst>
                                </p:cTn>
                              </p:par>
                            </p:childTnLst>
                          </p:cTn>
                        </p:par>
                        <p:par>
                          <p:cTn id="123" fill="hold">
                            <p:stCondLst>
                              <p:cond delay="1000"/>
                            </p:stCondLst>
                            <p:childTnLst>
                              <p:par>
                                <p:cTn id="124" presetID="2" presetClass="entr" presetSubtype="8" fill="hold" grpId="0" nodeType="afterEffect">
                                  <p:stCondLst>
                                    <p:cond delay="0"/>
                                  </p:stCondLst>
                                  <p:childTnLst>
                                    <p:set>
                                      <p:cBhvr>
                                        <p:cTn id="125" dur="1" fill="hold">
                                          <p:stCondLst>
                                            <p:cond delay="0"/>
                                          </p:stCondLst>
                                        </p:cTn>
                                        <p:tgtEl>
                                          <p:spTgt spid="130"/>
                                        </p:tgtEl>
                                        <p:attrNameLst>
                                          <p:attrName>style.visibility</p:attrName>
                                        </p:attrNameLst>
                                      </p:cBhvr>
                                      <p:to>
                                        <p:strVal val="visible"/>
                                      </p:to>
                                    </p:set>
                                    <p:anim calcmode="lin" valueType="num">
                                      <p:cBhvr additive="base">
                                        <p:cTn id="126" dur="500" fill="hold"/>
                                        <p:tgtEl>
                                          <p:spTgt spid="130"/>
                                        </p:tgtEl>
                                        <p:attrNameLst>
                                          <p:attrName>ppt_x</p:attrName>
                                        </p:attrNameLst>
                                      </p:cBhvr>
                                      <p:tavLst>
                                        <p:tav tm="0">
                                          <p:val>
                                            <p:strVal val="0-#ppt_w/2"/>
                                          </p:val>
                                        </p:tav>
                                        <p:tav tm="100000">
                                          <p:val>
                                            <p:strVal val="#ppt_x"/>
                                          </p:val>
                                        </p:tav>
                                      </p:tavLst>
                                    </p:anim>
                                    <p:anim calcmode="lin" valueType="num">
                                      <p:cBhvr additive="base">
                                        <p:cTn id="127" dur="500" fill="hold"/>
                                        <p:tgtEl>
                                          <p:spTgt spid="130"/>
                                        </p:tgtEl>
                                        <p:attrNameLst>
                                          <p:attrName>ppt_y</p:attrName>
                                        </p:attrNameLst>
                                      </p:cBhvr>
                                      <p:tavLst>
                                        <p:tav tm="0">
                                          <p:val>
                                            <p:strVal val="#ppt_y"/>
                                          </p:val>
                                        </p:tav>
                                        <p:tav tm="100000">
                                          <p:val>
                                            <p:strVal val="#ppt_y"/>
                                          </p:val>
                                        </p:tav>
                                      </p:tavLst>
                                    </p:anim>
                                  </p:childTnLst>
                                </p:cTn>
                              </p:par>
                            </p:childTnLst>
                          </p:cTn>
                        </p:par>
                        <p:par>
                          <p:cTn id="128" fill="hold">
                            <p:stCondLst>
                              <p:cond delay="1500"/>
                            </p:stCondLst>
                            <p:childTnLst>
                              <p:par>
                                <p:cTn id="129" presetID="16" presetClass="entr" presetSubtype="37" fill="hold" grpId="0" nodeType="afterEffect">
                                  <p:stCondLst>
                                    <p:cond delay="0"/>
                                  </p:stCondLst>
                                  <p:childTnLst>
                                    <p:set>
                                      <p:cBhvr>
                                        <p:cTn id="130" dur="1" fill="hold">
                                          <p:stCondLst>
                                            <p:cond delay="0"/>
                                          </p:stCondLst>
                                        </p:cTn>
                                        <p:tgtEl>
                                          <p:spTgt spid="139"/>
                                        </p:tgtEl>
                                        <p:attrNameLst>
                                          <p:attrName>style.visibility</p:attrName>
                                        </p:attrNameLst>
                                      </p:cBhvr>
                                      <p:to>
                                        <p:strVal val="visible"/>
                                      </p:to>
                                    </p:set>
                                    <p:animEffect transition="in" filter="barn(outVertical)">
                                      <p:cBhvr>
                                        <p:cTn id="131"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90" grpId="0" animBg="1"/>
      <p:bldP spid="192" grpId="0" animBg="1"/>
      <p:bldP spid="193" grpId="0"/>
      <p:bldP spid="191" grpId="0"/>
      <p:bldP spid="186" grpId="0" animBg="1"/>
      <p:bldP spid="184" grpId="0" animBg="1"/>
      <p:bldP spid="82" grpId="0" animBg="1"/>
      <p:bldP spid="84" grpId="0"/>
      <p:bldP spid="90" grpId="0" animBg="1"/>
      <p:bldP spid="91" grpId="0"/>
      <p:bldP spid="166" grpId="0" animBg="1"/>
      <p:bldP spid="189" grpId="0"/>
      <p:bldP spid="112" grpId="0" animBg="1"/>
      <p:bldP spid="113" grpId="0" animBg="1"/>
      <p:bldP spid="116" grpId="0" animBg="1"/>
      <p:bldP spid="130" grpId="0" animBg="1"/>
      <p:bldP spid="1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1289183" y="2866442"/>
            <a:ext cx="377392" cy="336676"/>
            <a:chOff x="2107491" y="2504048"/>
            <a:chExt cx="377392" cy="336676"/>
          </a:xfrm>
        </p:grpSpPr>
        <p:sp>
          <p:nvSpPr>
            <p:cNvPr id="223" name="Rounded Rectangle 222"/>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grpSp>
          <p:nvGrpSpPr>
            <p:cNvPr id="70" name="Group 69"/>
            <p:cNvGrpSpPr/>
            <p:nvPr/>
          </p:nvGrpSpPr>
          <p:grpSpPr>
            <a:xfrm>
              <a:off x="2139255" y="2562511"/>
              <a:ext cx="314998" cy="216115"/>
              <a:chOff x="8358627" y="1279038"/>
              <a:chExt cx="866716" cy="594642"/>
            </a:xfrm>
          </p:grpSpPr>
          <p:pic>
            <p:nvPicPr>
              <p:cNvPr id="2050" name="Picture 2" descr="http://www.paulfrymire.com/wp-content/uploads/2013/09/tfs2012.jpg"/>
              <p:cNvPicPr>
                <a:picLocks noChangeAspect="1" noChangeArrowheads="1"/>
              </p:cNvPicPr>
              <p:nvPr/>
            </p:nvPicPr>
            <p:blipFill rotWithShape="1">
              <a:blip r:embed="rId3">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http://www.paulfrymire.com/wp-content/uploads/2013/09/tfs2012.jpg"/>
              <p:cNvPicPr>
                <a:picLocks noChangeAspect="1" noChangeArrowheads="1"/>
              </p:cNvPicPr>
              <p:nvPr/>
            </p:nvPicPr>
            <p:blipFill rotWithShape="1">
              <a:blip r:embed="rId3">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2" name="Group 441"/>
          <p:cNvGrpSpPr/>
          <p:nvPr/>
        </p:nvGrpSpPr>
        <p:grpSpPr>
          <a:xfrm>
            <a:off x="856897" y="2644343"/>
            <a:ext cx="377392" cy="336676"/>
            <a:chOff x="894650" y="3207116"/>
            <a:chExt cx="377392" cy="336676"/>
          </a:xfrm>
        </p:grpSpPr>
        <p:sp>
          <p:nvSpPr>
            <p:cNvPr id="443" name="Rounded Rectangle 442"/>
            <p:cNvSpPr/>
            <p:nvPr/>
          </p:nvSpPr>
          <p:spPr>
            <a:xfrm>
              <a:off x="894650" y="320711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444" name="Picture 9"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1355834" y="3908689"/>
            <a:ext cx="6171764" cy="207167"/>
            <a:chOff x="1355834" y="3908689"/>
            <a:chExt cx="6171764" cy="207167"/>
          </a:xfrm>
        </p:grpSpPr>
        <p:cxnSp>
          <p:nvCxnSpPr>
            <p:cNvPr id="53" name="Straight Arrow Connector 52"/>
            <p:cNvCxnSpPr>
              <a:stCxn id="60" idx="3"/>
            </p:cNvCxnSpPr>
            <p:nvPr/>
          </p:nvCxnSpPr>
          <p:spPr>
            <a:xfrm flipV="1">
              <a:off x="1355834" y="3948917"/>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81" name="Rounded Rectangle 180"/>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solidFill>
                    <a:srgbClr val="FFFFFF"/>
                  </a:solidFill>
                  <a:cs typeface="Arial Unicode MS" pitchFamily="34" charset="-128"/>
                </a:rPr>
                <a:t>release alert &amp; details</a:t>
              </a:r>
              <a:endParaRPr kumimoji="0" lang="en-US" sz="900" b="0" i="0" u="none" strike="noStrike" kern="0" cap="none" spc="0" normalizeH="0" baseline="0" noProof="0" dirty="0" smtClean="0">
                <a:ln>
                  <a:noFill/>
                </a:ln>
                <a:solidFill>
                  <a:srgbClr val="FFFFFF"/>
                </a:solidFill>
                <a:effectLst/>
                <a:uLnTx/>
                <a:uFillTx/>
                <a:cs typeface="Arial Unicode MS" pitchFamily="34" charset="-128"/>
              </a:endParaRPr>
            </a:p>
          </p:txBody>
        </p:sp>
      </p:grpSp>
      <p:pic>
        <p:nvPicPr>
          <p:cNvPr id="1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22" y="134256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9" name="Rectangle 168"/>
          <p:cNvSpPr/>
          <p:nvPr/>
        </p:nvSpPr>
        <p:spPr>
          <a:xfrm>
            <a:off x="6787156" y="351388"/>
            <a:ext cx="2368194" cy="619126"/>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6780014" y="430119"/>
            <a:ext cx="2363985" cy="461665"/>
          </a:xfrm>
          <a:prstGeom prst="rect">
            <a:avLst/>
          </a:prstGeom>
        </p:spPr>
        <p:txBody>
          <a:bodyPr wrap="square">
            <a:spAutoFit/>
          </a:bodyPr>
          <a:lstStyle/>
          <a:p>
            <a:pPr algn="ctr">
              <a:lnSpc>
                <a:spcPct val="75000"/>
              </a:lnSpc>
            </a:pPr>
            <a:r>
              <a:rPr lang="en-US" sz="1600" kern="0" dirty="0" smtClean="0">
                <a:solidFill>
                  <a:srgbClr val="FFFFFF"/>
                </a:solidFill>
                <a:effectLst>
                  <a:outerShdw blurRad="50800" dist="38100" dir="2700000" algn="tl" rotWithShape="0">
                    <a:prstClr val="black">
                      <a:alpha val="40000"/>
                    </a:prstClr>
                  </a:outerShdw>
                </a:effectLst>
              </a:rPr>
              <a:t>Create continuous feedback loops</a:t>
            </a:r>
            <a:endParaRPr lang="en-US" sz="1600" kern="0" dirty="0">
              <a:solidFill>
                <a:srgbClr val="FFFFFF"/>
              </a:solidFill>
              <a:effectLst>
                <a:outerShdw blurRad="50800" dist="38100" dir="2700000" algn="tl" rotWithShape="0">
                  <a:prstClr val="black">
                    <a:alpha val="40000"/>
                  </a:prstClr>
                </a:outerShdw>
              </a:effectLst>
            </a:endParaRPr>
          </a:p>
        </p:txBody>
      </p:sp>
      <p:sp>
        <p:nvSpPr>
          <p:cNvPr id="167" name="Rectangle 166"/>
          <p:cNvSpPr/>
          <p:nvPr/>
        </p:nvSpPr>
        <p:spPr>
          <a:xfrm>
            <a:off x="4358724" y="351388"/>
            <a:ext cx="2367005" cy="619126"/>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4358724" y="405497"/>
            <a:ext cx="2367005" cy="510909"/>
          </a:xfrm>
          <a:prstGeom prst="rect">
            <a:avLst/>
          </a:prstGeom>
        </p:spPr>
        <p:txBody>
          <a:bodyPr wrap="square" lIns="0" rIns="0">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Automate application deployment &amp;</a:t>
            </a:r>
            <a:r>
              <a:rPr lang="en-US" sz="1600" kern="0" dirty="0" smtClean="0">
                <a:solidFill>
                  <a:srgbClr val="FFFFFF"/>
                </a:solidFill>
                <a:effectLst>
                  <a:outerShdw blurRad="50800" dist="38100" dir="2700000" algn="tl" rotWithShape="0">
                    <a:prstClr val="black">
                      <a:alpha val="40000"/>
                    </a:prstClr>
                  </a:outerShdw>
                </a:effectLst>
              </a:rPr>
              <a:t> </a:t>
            </a:r>
            <a:r>
              <a:rPr lang="en-US" sz="1600" kern="0" dirty="0">
                <a:solidFill>
                  <a:srgbClr val="FFFFFF"/>
                </a:solidFill>
                <a:effectLst>
                  <a:outerShdw blurRad="50800" dist="38100" dir="2700000" algn="tl" rotWithShape="0">
                    <a:prstClr val="black">
                      <a:alpha val="40000"/>
                    </a:prstClr>
                  </a:outerShdw>
                </a:effectLst>
              </a:rPr>
              <a:t>promotion</a:t>
            </a:r>
          </a:p>
        </p:txBody>
      </p:sp>
      <p:sp>
        <p:nvSpPr>
          <p:cNvPr id="164" name="Rectangle 163"/>
          <p:cNvSpPr/>
          <p:nvPr/>
        </p:nvSpPr>
        <p:spPr>
          <a:xfrm>
            <a:off x="1933627" y="351388"/>
            <a:ext cx="2367005" cy="619126"/>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2476166" y="3311254"/>
            <a:ext cx="2041315" cy="680279"/>
            <a:chOff x="573545" y="2774461"/>
            <a:chExt cx="8006156" cy="981014"/>
          </a:xfrm>
        </p:grpSpPr>
        <p:sp>
          <p:nvSpPr>
            <p:cNvPr id="57" name="Rectangle 56"/>
            <p:cNvSpPr/>
            <p:nvPr/>
          </p:nvSpPr>
          <p:spPr>
            <a:xfrm>
              <a:off x="3609830" y="3632565"/>
              <a:ext cx="1923260" cy="1229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58" name="Trapezoid 57"/>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59" name="Group 58"/>
          <p:cNvGrpSpPr/>
          <p:nvPr/>
        </p:nvGrpSpPr>
        <p:grpSpPr>
          <a:xfrm>
            <a:off x="213632" y="3311254"/>
            <a:ext cx="2041315" cy="680279"/>
            <a:chOff x="573545" y="2774461"/>
            <a:chExt cx="8006156" cy="981014"/>
          </a:xfrm>
        </p:grpSpPr>
        <p:sp>
          <p:nvSpPr>
            <p:cNvPr id="60" name="Rectangle 59"/>
            <p:cNvSpPr/>
            <p:nvPr/>
          </p:nvSpPr>
          <p:spPr>
            <a:xfrm>
              <a:off x="3880213" y="3632565"/>
              <a:ext cx="1173115" cy="1229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61" name="Trapezoid 60"/>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2" name="Group 61"/>
          <p:cNvGrpSpPr/>
          <p:nvPr/>
        </p:nvGrpSpPr>
        <p:grpSpPr>
          <a:xfrm>
            <a:off x="7001233" y="3311248"/>
            <a:ext cx="2041315" cy="680279"/>
            <a:chOff x="573545" y="2774461"/>
            <a:chExt cx="8006156" cy="981017"/>
          </a:xfrm>
        </p:grpSpPr>
        <p:sp>
          <p:nvSpPr>
            <p:cNvPr id="63" name="Rectangle 62"/>
            <p:cNvSpPr/>
            <p:nvPr/>
          </p:nvSpPr>
          <p:spPr>
            <a:xfrm>
              <a:off x="2897329" y="3632568"/>
              <a:ext cx="2916474" cy="1229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64" name="Trapezoid 63"/>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5" name="Group 64"/>
          <p:cNvGrpSpPr/>
          <p:nvPr/>
        </p:nvGrpSpPr>
        <p:grpSpPr>
          <a:xfrm>
            <a:off x="4738700" y="3311254"/>
            <a:ext cx="2041315" cy="680279"/>
            <a:chOff x="573545" y="2774461"/>
            <a:chExt cx="8006156" cy="981014"/>
          </a:xfrm>
        </p:grpSpPr>
        <p:sp>
          <p:nvSpPr>
            <p:cNvPr id="66" name="Rectangle 65"/>
            <p:cNvSpPr/>
            <p:nvPr/>
          </p:nvSpPr>
          <p:spPr>
            <a:xfrm>
              <a:off x="3464851" y="3632565"/>
              <a:ext cx="2407830" cy="122910"/>
            </a:xfrm>
            <a:prstGeom prst="rect">
              <a:avLst/>
            </a:prstGeom>
            <a:solidFill>
              <a:schemeClr val="bg2"/>
            </a:solid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67" name="Trapezoid 66"/>
            <p:cNvSpPr/>
            <p:nvPr/>
          </p:nvSpPr>
          <p:spPr>
            <a:xfrm>
              <a:off x="573545" y="2774461"/>
              <a:ext cx="8006156" cy="801077"/>
            </a:xfrm>
            <a:prstGeom prst="trapezoid">
              <a:avLst>
                <a:gd name="adj" fmla="val 63823"/>
              </a:avLst>
            </a:prstGeom>
            <a:solidFill>
              <a:schemeClr val="accent1">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93" name="Group 192"/>
          <p:cNvGrpSpPr/>
          <p:nvPr/>
        </p:nvGrpSpPr>
        <p:grpSpPr>
          <a:xfrm>
            <a:off x="8245320" y="2576771"/>
            <a:ext cx="589566" cy="514879"/>
            <a:chOff x="8434271" y="2733514"/>
            <a:chExt cx="589566" cy="514879"/>
          </a:xfrm>
        </p:grpSpPr>
        <p:pic>
          <p:nvPicPr>
            <p:cNvPr id="195" name="Picture 194" descr="Thought_Leadership_2_customer_experience_v1.eps"/>
            <p:cNvPicPr>
              <a:picLocks noChangeAspect="1"/>
            </p:cNvPicPr>
            <p:nvPr/>
          </p:nvPicPr>
          <p:blipFill rotWithShape="1">
            <a:blip r:embed="rId6">
              <a:lum bright="70000" contrast="-70000"/>
            </a:blip>
            <a:srcRect l="29565" t="44740" r="23313"/>
            <a:stretch/>
          </p:blipFill>
          <p:spPr>
            <a:xfrm>
              <a:off x="8593882" y="2929086"/>
              <a:ext cx="271345" cy="319307"/>
            </a:xfrm>
            <a:prstGeom prst="rect">
              <a:avLst/>
            </a:prstGeom>
          </p:spPr>
        </p:pic>
        <p:sp>
          <p:nvSpPr>
            <p:cNvPr id="196" name="Rounded Rectangle 195"/>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grpSp>
        <p:nvGrpSpPr>
          <p:cNvPr id="355" name="Group 354"/>
          <p:cNvGrpSpPr/>
          <p:nvPr/>
        </p:nvGrpSpPr>
        <p:grpSpPr>
          <a:xfrm>
            <a:off x="7347340" y="3315359"/>
            <a:ext cx="796878" cy="122383"/>
            <a:chOff x="5832095" y="3227901"/>
            <a:chExt cx="796878" cy="122383"/>
          </a:xfrm>
        </p:grpSpPr>
        <p:pic>
          <p:nvPicPr>
            <p:cNvPr id="356" name="Picture 35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357" name="Rounded Rectangle 356"/>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PROVISION</a:t>
              </a:r>
              <a:endParaRPr lang="en-US" sz="1000" dirty="0">
                <a:solidFill>
                  <a:schemeClr val="bg1"/>
                </a:solidFill>
                <a:cs typeface="Arial" pitchFamily="34" charset="0"/>
              </a:endParaRPr>
            </a:p>
          </p:txBody>
        </p:sp>
      </p:grpSp>
      <p:grpSp>
        <p:nvGrpSpPr>
          <p:cNvPr id="7" name="Group 6"/>
          <p:cNvGrpSpPr/>
          <p:nvPr/>
        </p:nvGrpSpPr>
        <p:grpSpPr>
          <a:xfrm>
            <a:off x="556474" y="3312340"/>
            <a:ext cx="643771" cy="122384"/>
            <a:chOff x="601600" y="3224882"/>
            <a:chExt cx="643771" cy="122384"/>
          </a:xfrm>
        </p:grpSpPr>
        <p:pic>
          <p:nvPicPr>
            <p:cNvPr id="232" name="Picture 23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233" name="Rounded Rectangle 232"/>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REP MGR</a:t>
              </a:r>
              <a:endParaRPr lang="en-US" sz="1000" dirty="0">
                <a:solidFill>
                  <a:schemeClr val="bg1"/>
                </a:solidFill>
                <a:cs typeface="Arial" pitchFamily="34" charset="0"/>
              </a:endParaRPr>
            </a:p>
          </p:txBody>
        </p:sp>
      </p:grpSp>
      <p:grpSp>
        <p:nvGrpSpPr>
          <p:cNvPr id="8" name="Group 7"/>
          <p:cNvGrpSpPr/>
          <p:nvPr/>
        </p:nvGrpSpPr>
        <p:grpSpPr>
          <a:xfrm>
            <a:off x="1210447" y="3309558"/>
            <a:ext cx="403581" cy="133984"/>
            <a:chOff x="995839" y="3227901"/>
            <a:chExt cx="403581" cy="133984"/>
          </a:xfrm>
        </p:grpSpPr>
        <p:pic>
          <p:nvPicPr>
            <p:cNvPr id="234" name="Picture 23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235" name="Rounded Rectangle 234"/>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SCM</a:t>
              </a:r>
              <a:endParaRPr lang="en-US" sz="1000" dirty="0">
                <a:solidFill>
                  <a:schemeClr val="bg1"/>
                </a:solidFill>
                <a:cs typeface="Arial" pitchFamily="34" charset="0"/>
              </a:endParaRPr>
            </a:p>
          </p:txBody>
        </p:sp>
      </p:grpSp>
      <p:grpSp>
        <p:nvGrpSpPr>
          <p:cNvPr id="9" name="Group 8"/>
          <p:cNvGrpSpPr/>
          <p:nvPr/>
        </p:nvGrpSpPr>
        <p:grpSpPr>
          <a:xfrm>
            <a:off x="1646866" y="3315359"/>
            <a:ext cx="288880" cy="122383"/>
            <a:chOff x="1432258" y="3227901"/>
            <a:chExt cx="288880" cy="122383"/>
          </a:xfrm>
        </p:grpSpPr>
        <p:pic>
          <p:nvPicPr>
            <p:cNvPr id="236" name="Picture 23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238" name="Rounded Rectangle 237"/>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CI</a:t>
              </a:r>
              <a:endParaRPr lang="en-US" sz="1000" dirty="0">
                <a:solidFill>
                  <a:schemeClr val="bg1"/>
                </a:solidFill>
                <a:cs typeface="Arial" pitchFamily="34" charset="0"/>
              </a:endParaRPr>
            </a:p>
          </p:txBody>
        </p:sp>
      </p:grpSp>
      <p:grpSp>
        <p:nvGrpSpPr>
          <p:cNvPr id="10" name="Group 9"/>
          <p:cNvGrpSpPr/>
          <p:nvPr/>
        </p:nvGrpSpPr>
        <p:grpSpPr>
          <a:xfrm>
            <a:off x="3740630" y="3308104"/>
            <a:ext cx="433732" cy="136893"/>
            <a:chOff x="2863104" y="3227901"/>
            <a:chExt cx="433732" cy="136893"/>
          </a:xfrm>
        </p:grpSpPr>
        <p:pic>
          <p:nvPicPr>
            <p:cNvPr id="255" name="Picture 254"/>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256" name="Rounded Rectangle 255"/>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TEST</a:t>
              </a:r>
              <a:endParaRPr lang="en-US" sz="1000" dirty="0">
                <a:solidFill>
                  <a:schemeClr val="bg1"/>
                </a:solidFill>
                <a:cs typeface="Arial" pitchFamily="34" charset="0"/>
              </a:endParaRPr>
            </a:p>
          </p:txBody>
        </p:sp>
      </p:grpSp>
      <p:grpSp>
        <p:nvGrpSpPr>
          <p:cNvPr id="14" name="Group 13"/>
          <p:cNvGrpSpPr/>
          <p:nvPr/>
        </p:nvGrpSpPr>
        <p:grpSpPr>
          <a:xfrm>
            <a:off x="2868110" y="3315359"/>
            <a:ext cx="779009" cy="122383"/>
            <a:chOff x="3318988" y="3227901"/>
            <a:chExt cx="779009" cy="122383"/>
          </a:xfrm>
        </p:grpSpPr>
        <p:pic>
          <p:nvPicPr>
            <p:cNvPr id="258" name="Picture 257"/>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259" name="Rounded Rectangle 258"/>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CONTAINER</a:t>
              </a:r>
              <a:endParaRPr lang="en-US" sz="1000" dirty="0">
                <a:solidFill>
                  <a:schemeClr val="bg1"/>
                </a:solidFill>
                <a:cs typeface="Arial" pitchFamily="34" charset="0"/>
              </a:endParaRPr>
            </a:p>
          </p:txBody>
        </p:sp>
      </p:grpSp>
      <p:grpSp>
        <p:nvGrpSpPr>
          <p:cNvPr id="15" name="Group 14"/>
          <p:cNvGrpSpPr/>
          <p:nvPr/>
        </p:nvGrpSpPr>
        <p:grpSpPr>
          <a:xfrm>
            <a:off x="5148984" y="3315359"/>
            <a:ext cx="575532" cy="122383"/>
            <a:chOff x="5175432" y="3227901"/>
            <a:chExt cx="575532" cy="122383"/>
          </a:xfrm>
        </p:grpSpPr>
        <p:pic>
          <p:nvPicPr>
            <p:cNvPr id="250" name="Picture 249"/>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251" name="Rounded Rectangle 250"/>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CONFIG</a:t>
              </a:r>
              <a:endParaRPr lang="en-US" sz="1000" dirty="0">
                <a:solidFill>
                  <a:schemeClr val="bg1"/>
                </a:solidFill>
                <a:cs typeface="Arial" pitchFamily="34" charset="0"/>
              </a:endParaRPr>
            </a:p>
          </p:txBody>
        </p:sp>
      </p:grpSp>
      <p:grpSp>
        <p:nvGrpSpPr>
          <p:cNvPr id="16" name="Group 15"/>
          <p:cNvGrpSpPr/>
          <p:nvPr/>
        </p:nvGrpSpPr>
        <p:grpSpPr>
          <a:xfrm>
            <a:off x="5805647" y="3315359"/>
            <a:ext cx="558141" cy="122383"/>
            <a:chOff x="5832095" y="3227901"/>
            <a:chExt cx="558141" cy="122383"/>
          </a:xfrm>
        </p:grpSpPr>
        <p:pic>
          <p:nvPicPr>
            <p:cNvPr id="261" name="Picture 260"/>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262" name="Rounded Rectangle 261"/>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CLOUD</a:t>
              </a:r>
              <a:endParaRPr lang="en-US" sz="1000" dirty="0">
                <a:solidFill>
                  <a:schemeClr val="bg1"/>
                </a:solidFill>
                <a:cs typeface="Arial" pitchFamily="34" charset="0"/>
              </a:endParaRPr>
            </a:p>
          </p:txBody>
        </p:sp>
      </p:grpSp>
      <p:grpSp>
        <p:nvGrpSpPr>
          <p:cNvPr id="6" name="Group 5"/>
          <p:cNvGrpSpPr/>
          <p:nvPr/>
        </p:nvGrpSpPr>
        <p:grpSpPr>
          <a:xfrm>
            <a:off x="532654" y="3519990"/>
            <a:ext cx="7153482" cy="191491"/>
            <a:chOff x="513246" y="3210938"/>
            <a:chExt cx="7787991" cy="315204"/>
          </a:xfrm>
        </p:grpSpPr>
        <p:cxnSp>
          <p:nvCxnSpPr>
            <p:cNvPr id="263" name="Straight Arrow Connector 262"/>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408" name="Group 407"/>
          <p:cNvGrpSpPr/>
          <p:nvPr/>
        </p:nvGrpSpPr>
        <p:grpSpPr>
          <a:xfrm>
            <a:off x="3536408" y="2961847"/>
            <a:ext cx="530404" cy="249908"/>
            <a:chOff x="6334014" y="3225841"/>
            <a:chExt cx="530404" cy="249908"/>
          </a:xfrm>
        </p:grpSpPr>
        <p:sp>
          <p:nvSpPr>
            <p:cNvPr id="409" name="Rounded Rectangle 408"/>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410" name="Picture 409"/>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411" name="Group 410"/>
          <p:cNvGrpSpPr/>
          <p:nvPr/>
        </p:nvGrpSpPr>
        <p:grpSpPr>
          <a:xfrm>
            <a:off x="4109395" y="2885877"/>
            <a:ext cx="377392" cy="336676"/>
            <a:chOff x="5770222" y="3186593"/>
            <a:chExt cx="377392" cy="336676"/>
          </a:xfrm>
        </p:grpSpPr>
        <p:sp>
          <p:nvSpPr>
            <p:cNvPr id="412" name="Rounded Rectangle 411"/>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413" name="Picture 412"/>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14" name="Group 413"/>
          <p:cNvGrpSpPr/>
          <p:nvPr/>
        </p:nvGrpSpPr>
        <p:grpSpPr>
          <a:xfrm>
            <a:off x="5091320" y="2871582"/>
            <a:ext cx="377392" cy="336676"/>
            <a:chOff x="3719276" y="3180584"/>
            <a:chExt cx="377392" cy="336676"/>
          </a:xfrm>
        </p:grpSpPr>
        <p:sp>
          <p:nvSpPr>
            <p:cNvPr id="415" name="Rounded Rectangle 414"/>
            <p:cNvSpPr/>
            <p:nvPr/>
          </p:nvSpPr>
          <p:spPr>
            <a:xfrm>
              <a:off x="3719276" y="3180584"/>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416" name="Picture 14" descr="http://www.juliandunn.net/wp-content/uploads/2012/01/OC_Chef_Logo.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noFill/>
            <a:ln w="9525">
              <a:noFill/>
            </a:ln>
          </p:spPr>
        </p:pic>
      </p:grpSp>
      <p:grpSp>
        <p:nvGrpSpPr>
          <p:cNvPr id="417" name="Group 416"/>
          <p:cNvGrpSpPr/>
          <p:nvPr/>
        </p:nvGrpSpPr>
        <p:grpSpPr>
          <a:xfrm>
            <a:off x="1707846" y="2865596"/>
            <a:ext cx="377392" cy="336676"/>
            <a:chOff x="1383585" y="3218296"/>
            <a:chExt cx="377392" cy="336676"/>
          </a:xfrm>
        </p:grpSpPr>
        <p:sp>
          <p:nvSpPr>
            <p:cNvPr id="418" name="Rounded Rectangle 417"/>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419" name="Picture 3"/>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23" name="Group 422"/>
          <p:cNvGrpSpPr/>
          <p:nvPr/>
        </p:nvGrpSpPr>
        <p:grpSpPr>
          <a:xfrm>
            <a:off x="658513" y="3017890"/>
            <a:ext cx="591227" cy="179518"/>
            <a:chOff x="1768299" y="3375454"/>
            <a:chExt cx="591227" cy="179518"/>
          </a:xfrm>
        </p:grpSpPr>
        <p:sp>
          <p:nvSpPr>
            <p:cNvPr id="424" name="Rounded Rectangle 423"/>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425" name="Picture 42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445" name="Group 444"/>
          <p:cNvGrpSpPr/>
          <p:nvPr/>
        </p:nvGrpSpPr>
        <p:grpSpPr>
          <a:xfrm>
            <a:off x="5539451" y="3028740"/>
            <a:ext cx="534252" cy="179518"/>
            <a:chOff x="5030970" y="3271565"/>
            <a:chExt cx="534252" cy="179518"/>
          </a:xfrm>
        </p:grpSpPr>
        <p:sp>
          <p:nvSpPr>
            <p:cNvPr id="446" name="Rounded Rectangle 445"/>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447" name="Picture 22"/>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8" name="Group 447"/>
          <p:cNvGrpSpPr/>
          <p:nvPr/>
        </p:nvGrpSpPr>
        <p:grpSpPr>
          <a:xfrm>
            <a:off x="7076254" y="3028740"/>
            <a:ext cx="534252" cy="179518"/>
            <a:chOff x="4491712" y="3127124"/>
            <a:chExt cx="534252" cy="179518"/>
          </a:xfrm>
        </p:grpSpPr>
        <p:sp>
          <p:nvSpPr>
            <p:cNvPr id="449" name="Rounded Rectangle 448"/>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450" name="Picture 449"/>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455" name="Group 454"/>
          <p:cNvGrpSpPr/>
          <p:nvPr/>
        </p:nvGrpSpPr>
        <p:grpSpPr>
          <a:xfrm>
            <a:off x="2122458" y="2955982"/>
            <a:ext cx="707416" cy="249908"/>
            <a:chOff x="2028010" y="3109785"/>
            <a:chExt cx="707416" cy="249908"/>
          </a:xfrm>
        </p:grpSpPr>
        <p:sp>
          <p:nvSpPr>
            <p:cNvPr id="456" name="Rounded Rectangle 455"/>
            <p:cNvSpPr/>
            <p:nvPr/>
          </p:nvSpPr>
          <p:spPr>
            <a:xfrm>
              <a:off x="2028010" y="3109785"/>
              <a:ext cx="707416"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457" name="Picture 2" descr="Jenkins CI"/>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8" name="Group 457"/>
          <p:cNvGrpSpPr/>
          <p:nvPr/>
        </p:nvGrpSpPr>
        <p:grpSpPr>
          <a:xfrm>
            <a:off x="2868110" y="3020386"/>
            <a:ext cx="622952" cy="179518"/>
            <a:chOff x="3575563" y="172209"/>
            <a:chExt cx="622952" cy="179518"/>
          </a:xfrm>
        </p:grpSpPr>
        <p:sp>
          <p:nvSpPr>
            <p:cNvPr id="459" name="Rounded Rectangle 458"/>
            <p:cNvSpPr/>
            <p:nvPr/>
          </p:nvSpPr>
          <p:spPr>
            <a:xfrm>
              <a:off x="3575563" y="172209"/>
              <a:ext cx="6229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460" name="Picture 2" descr="Docker - An open platform for distributed applications for developers and sysadmin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1" name="Group 460"/>
          <p:cNvGrpSpPr/>
          <p:nvPr/>
        </p:nvGrpSpPr>
        <p:grpSpPr>
          <a:xfrm>
            <a:off x="6131742" y="3028740"/>
            <a:ext cx="692667" cy="179518"/>
            <a:chOff x="3715082" y="324609"/>
            <a:chExt cx="692667" cy="179518"/>
          </a:xfrm>
        </p:grpSpPr>
        <p:sp>
          <p:nvSpPr>
            <p:cNvPr id="462" name="Rounded Rectangle 461"/>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463" name="Picture 4" descr="http://mspmentor.net/site-files/mspmentor.net/files/archive/mspmentor.net/wp-content/uploads/2008/10/microsoft-windows-azure.jpg"/>
            <p:cNvPicPr>
              <a:picLocks noChangeAspect="1" noChangeArrowheads="1"/>
            </p:cNvPicPr>
            <p:nvPr/>
          </p:nvPicPr>
          <p:blipFill rotWithShape="1">
            <a:blip r:embed="rId17">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9" name="Group 468"/>
          <p:cNvGrpSpPr/>
          <p:nvPr/>
        </p:nvGrpSpPr>
        <p:grpSpPr>
          <a:xfrm>
            <a:off x="130149" y="2145610"/>
            <a:ext cx="853334" cy="1141634"/>
            <a:chOff x="130149" y="2266978"/>
            <a:chExt cx="853334" cy="1141634"/>
          </a:xfrm>
        </p:grpSpPr>
        <p:sp>
          <p:nvSpPr>
            <p:cNvPr id="470" name="Rounded Rectangle 469"/>
            <p:cNvSpPr/>
            <p:nvPr/>
          </p:nvSpPr>
          <p:spPr>
            <a:xfrm>
              <a:off x="130149" y="2266978"/>
              <a:ext cx="853334" cy="368428"/>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471" name="Rounded Rectangle 470"/>
            <p:cNvSpPr/>
            <p:nvPr/>
          </p:nvSpPr>
          <p:spPr>
            <a:xfrm>
              <a:off x="130149" y="3156148"/>
              <a:ext cx="506978"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472" name="Straight Arrow Connector 471"/>
            <p:cNvCxnSpPr/>
            <p:nvPr/>
          </p:nvCxnSpPr>
          <p:spPr>
            <a:xfrm>
              <a:off x="371627" y="2635406"/>
              <a:ext cx="0" cy="520742"/>
            </a:xfrm>
            <a:prstGeom prst="straightConnector1">
              <a:avLst/>
            </a:prstGeom>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473" name="Rounded Rectangle 472"/>
            <p:cNvSpPr/>
            <p:nvPr/>
          </p:nvSpPr>
          <p:spPr>
            <a:xfrm>
              <a:off x="130149" y="2746101"/>
              <a:ext cx="482253"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474" name="Group 473"/>
          <p:cNvGrpSpPr/>
          <p:nvPr/>
        </p:nvGrpSpPr>
        <p:grpSpPr>
          <a:xfrm>
            <a:off x="383638" y="3287244"/>
            <a:ext cx="1600080" cy="456508"/>
            <a:chOff x="383638" y="3408612"/>
            <a:chExt cx="1600080" cy="456508"/>
          </a:xfrm>
        </p:grpSpPr>
        <p:cxnSp>
          <p:nvCxnSpPr>
            <p:cNvPr id="475" name="Elbow Connector 474"/>
            <p:cNvCxnSpPr>
              <a:stCxn id="471" idx="2"/>
              <a:endCxn id="478" idx="1"/>
            </p:cNvCxnSpPr>
            <p:nvPr/>
          </p:nvCxnSpPr>
          <p:spPr>
            <a:xfrm rot="16200000" flipH="1">
              <a:off x="770758" y="3021492"/>
              <a:ext cx="330276" cy="1104516"/>
            </a:xfrm>
            <a:prstGeom prst="bentConnector2">
              <a:avLst/>
            </a:prstGeom>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76" name="Rounded Rectangle 475"/>
            <p:cNvSpPr/>
            <p:nvPr/>
          </p:nvSpPr>
          <p:spPr>
            <a:xfrm>
              <a:off x="474822" y="3612656"/>
              <a:ext cx="507307"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477" name="Rounded Rectangle 476"/>
            <p:cNvSpPr/>
            <p:nvPr/>
          </p:nvSpPr>
          <p:spPr>
            <a:xfrm>
              <a:off x="1074774" y="3612656"/>
              <a:ext cx="320735"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478" name="Rounded Rectangle 477"/>
            <p:cNvSpPr/>
            <p:nvPr/>
          </p:nvSpPr>
          <p:spPr>
            <a:xfrm>
              <a:off x="1488154" y="3612656"/>
              <a:ext cx="495564"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479" name="Group 478"/>
          <p:cNvGrpSpPr/>
          <p:nvPr/>
        </p:nvGrpSpPr>
        <p:grpSpPr>
          <a:xfrm>
            <a:off x="1988052" y="3491288"/>
            <a:ext cx="2341693" cy="252464"/>
            <a:chOff x="1871034" y="3612656"/>
            <a:chExt cx="2341693" cy="252464"/>
          </a:xfrm>
        </p:grpSpPr>
        <p:cxnSp>
          <p:nvCxnSpPr>
            <p:cNvPr id="480" name="Straight Connector 479"/>
            <p:cNvCxnSpPr/>
            <p:nvPr/>
          </p:nvCxnSpPr>
          <p:spPr>
            <a:xfrm>
              <a:off x="1871034" y="3730262"/>
              <a:ext cx="2319214" cy="0"/>
            </a:xfrm>
            <a:prstGeom prst="line">
              <a:avLst/>
            </a:prstGeom>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481" name="Rounded Rectangle 480"/>
            <p:cNvSpPr/>
            <p:nvPr/>
          </p:nvSpPr>
          <p:spPr>
            <a:xfrm>
              <a:off x="3254102" y="3612656"/>
              <a:ext cx="618276"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482" name="Rounded Rectangle 481"/>
            <p:cNvSpPr/>
            <p:nvPr/>
          </p:nvSpPr>
          <p:spPr>
            <a:xfrm>
              <a:off x="3922591" y="3612656"/>
              <a:ext cx="290136"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483" name="Rounded Rectangle 482"/>
            <p:cNvSpPr/>
            <p:nvPr/>
          </p:nvSpPr>
          <p:spPr>
            <a:xfrm>
              <a:off x="2543159" y="3612656"/>
              <a:ext cx="663711"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484" name="Group 483"/>
          <p:cNvGrpSpPr/>
          <p:nvPr/>
        </p:nvGrpSpPr>
        <p:grpSpPr>
          <a:xfrm>
            <a:off x="4329745" y="3491288"/>
            <a:ext cx="2186327" cy="252464"/>
            <a:chOff x="4329745" y="3612656"/>
            <a:chExt cx="2186327" cy="252464"/>
          </a:xfrm>
        </p:grpSpPr>
        <p:cxnSp>
          <p:nvCxnSpPr>
            <p:cNvPr id="485" name="Straight Connector 484"/>
            <p:cNvCxnSpPr/>
            <p:nvPr/>
          </p:nvCxnSpPr>
          <p:spPr>
            <a:xfrm>
              <a:off x="4329745" y="3730262"/>
              <a:ext cx="2116150" cy="0"/>
            </a:xfrm>
            <a:prstGeom prst="line">
              <a:avLst/>
            </a:prstGeom>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486" name="Rounded Rectangle 485"/>
            <p:cNvSpPr/>
            <p:nvPr/>
          </p:nvSpPr>
          <p:spPr>
            <a:xfrm>
              <a:off x="5748999" y="3612656"/>
              <a:ext cx="767073"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487" name="Rounded Rectangle 486"/>
            <p:cNvSpPr/>
            <p:nvPr/>
          </p:nvSpPr>
          <p:spPr>
            <a:xfrm>
              <a:off x="5036506" y="3612656"/>
              <a:ext cx="602621"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489" name="Group 488"/>
          <p:cNvGrpSpPr/>
          <p:nvPr/>
        </p:nvGrpSpPr>
        <p:grpSpPr>
          <a:xfrm>
            <a:off x="6516072" y="3491288"/>
            <a:ext cx="2028330" cy="252464"/>
            <a:chOff x="6516072" y="3612656"/>
            <a:chExt cx="2028330" cy="252464"/>
          </a:xfrm>
        </p:grpSpPr>
        <p:sp>
          <p:nvSpPr>
            <p:cNvPr id="491" name="Rounded Rectangle 490"/>
            <p:cNvSpPr/>
            <p:nvPr/>
          </p:nvSpPr>
          <p:spPr>
            <a:xfrm>
              <a:off x="7808693" y="3612656"/>
              <a:ext cx="735709" cy="252464"/>
            </a:xfrm>
            <a:prstGeom prst="roundRect">
              <a:avLst>
                <a:gd name="adj" fmla="val 12436"/>
              </a:avLst>
            </a:prstGeom>
            <a:solidFill>
              <a:schemeClr val="accent1">
                <a:lumMod val="50000"/>
              </a:schemeClr>
            </a:solid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492" name="Straight Connector 491"/>
            <p:cNvCxnSpPr>
              <a:stCxn id="486" idx="3"/>
              <a:endCxn id="491" idx="1"/>
            </p:cNvCxnSpPr>
            <p:nvPr/>
          </p:nvCxnSpPr>
          <p:spPr>
            <a:xfrm flipV="1">
              <a:off x="6516072" y="3738888"/>
              <a:ext cx="1292621" cy="10886"/>
            </a:xfrm>
            <a:prstGeom prst="line">
              <a:avLst/>
            </a:prstGeom>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493" name="Group 492"/>
          <p:cNvGrpSpPr/>
          <p:nvPr/>
        </p:nvGrpSpPr>
        <p:grpSpPr>
          <a:xfrm>
            <a:off x="6661344" y="3378925"/>
            <a:ext cx="459435" cy="461059"/>
            <a:chOff x="2514600" y="2209801"/>
            <a:chExt cx="2287446" cy="2295531"/>
          </a:xfrm>
          <a:solidFill>
            <a:srgbClr val="FFFFFF">
              <a:alpha val="60000"/>
            </a:srgbClr>
          </a:solidFill>
        </p:grpSpPr>
        <p:sp>
          <p:nvSpPr>
            <p:cNvPr id="494" name="Circular Arrow 493"/>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495" name="Circular Arrow 494"/>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496" name="Circular Arrow 495"/>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497" name="Circular Arrow 496"/>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498" name="Group 497"/>
          <p:cNvGrpSpPr/>
          <p:nvPr/>
        </p:nvGrpSpPr>
        <p:grpSpPr>
          <a:xfrm>
            <a:off x="6767838" y="3485795"/>
            <a:ext cx="246447" cy="247318"/>
            <a:chOff x="2107397" y="914400"/>
            <a:chExt cx="1645842" cy="1651659"/>
          </a:xfrm>
          <a:solidFill>
            <a:srgbClr val="FFFFFF">
              <a:alpha val="60000"/>
            </a:srgbClr>
          </a:solidFill>
        </p:grpSpPr>
        <p:sp>
          <p:nvSpPr>
            <p:cNvPr id="499" name="Circular Arrow 498"/>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00" name="Circular Arrow 499"/>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01" name="Circular Arrow 500"/>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02" name="Circular Arrow 501"/>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503" name="Group 502"/>
          <p:cNvGrpSpPr/>
          <p:nvPr/>
        </p:nvGrpSpPr>
        <p:grpSpPr>
          <a:xfrm>
            <a:off x="4396620" y="3374591"/>
            <a:ext cx="459435" cy="461059"/>
            <a:chOff x="2514600" y="2209801"/>
            <a:chExt cx="2287446" cy="2295531"/>
          </a:xfrm>
          <a:solidFill>
            <a:srgbClr val="FFFFFF">
              <a:alpha val="60000"/>
            </a:srgbClr>
          </a:solidFill>
        </p:grpSpPr>
        <p:sp>
          <p:nvSpPr>
            <p:cNvPr id="504" name="Circular Arrow 503"/>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05" name="Circular Arrow 504"/>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06" name="Circular Arrow 505"/>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07" name="Circular Arrow 506"/>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508" name="Group 507"/>
          <p:cNvGrpSpPr/>
          <p:nvPr/>
        </p:nvGrpSpPr>
        <p:grpSpPr>
          <a:xfrm>
            <a:off x="4503114" y="3481461"/>
            <a:ext cx="246447" cy="247318"/>
            <a:chOff x="2107397" y="914400"/>
            <a:chExt cx="1645842" cy="1651659"/>
          </a:xfrm>
          <a:solidFill>
            <a:srgbClr val="FFFFFF">
              <a:alpha val="60000"/>
            </a:srgbClr>
          </a:solidFill>
        </p:grpSpPr>
        <p:sp>
          <p:nvSpPr>
            <p:cNvPr id="509" name="Circular Arrow 508"/>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10" name="Circular Arrow 509"/>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11" name="Circular Arrow 510"/>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12" name="Circular Arrow 511"/>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513" name="Group 512"/>
          <p:cNvGrpSpPr/>
          <p:nvPr/>
        </p:nvGrpSpPr>
        <p:grpSpPr>
          <a:xfrm>
            <a:off x="2131942" y="3378925"/>
            <a:ext cx="459435" cy="461059"/>
            <a:chOff x="2514600" y="2209801"/>
            <a:chExt cx="2287446" cy="2295531"/>
          </a:xfrm>
          <a:solidFill>
            <a:srgbClr val="FFFFFF">
              <a:alpha val="60000"/>
            </a:srgbClr>
          </a:solidFill>
        </p:grpSpPr>
        <p:sp>
          <p:nvSpPr>
            <p:cNvPr id="514" name="Circular Arrow 513"/>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15" name="Circular Arrow 514"/>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16" name="Circular Arrow 515"/>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17" name="Circular Arrow 516"/>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518" name="Group 517"/>
          <p:cNvGrpSpPr/>
          <p:nvPr/>
        </p:nvGrpSpPr>
        <p:grpSpPr>
          <a:xfrm>
            <a:off x="2238436" y="3485795"/>
            <a:ext cx="246447" cy="247318"/>
            <a:chOff x="2107397" y="914400"/>
            <a:chExt cx="1645842" cy="1651659"/>
          </a:xfrm>
          <a:solidFill>
            <a:srgbClr val="FFFFFF">
              <a:alpha val="60000"/>
            </a:srgbClr>
          </a:solidFill>
        </p:grpSpPr>
        <p:sp>
          <p:nvSpPr>
            <p:cNvPr id="519" name="Circular Arrow 518"/>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20" name="Circular Arrow 519"/>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21" name="Circular Arrow 520"/>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522" name="Circular Arrow 521"/>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sp>
        <p:nvSpPr>
          <p:cNvPr id="165" name="Rectangle 164"/>
          <p:cNvSpPr/>
          <p:nvPr/>
        </p:nvSpPr>
        <p:spPr>
          <a:xfrm>
            <a:off x="1933628" y="405497"/>
            <a:ext cx="2367004" cy="510909"/>
          </a:xfrm>
          <a:prstGeom prst="rect">
            <a:avLst/>
          </a:prstGeom>
        </p:spPr>
        <p:txBody>
          <a:bodyPr wrap="square">
            <a:spAutoFit/>
          </a:bodyPr>
          <a:lstStyle/>
          <a:p>
            <a:pPr algn="ctr">
              <a:lnSpc>
                <a:spcPct val="85000"/>
              </a:lnSpc>
            </a:pPr>
            <a:r>
              <a:rPr lang="en-US" sz="1600" kern="0" dirty="0" smtClean="0">
                <a:solidFill>
                  <a:srgbClr val="FFFFFF"/>
                </a:solidFill>
                <a:effectLst>
                  <a:outerShdw blurRad="50800" dist="38100" dir="2700000" algn="tl" rotWithShape="0">
                    <a:prstClr val="black">
                      <a:alpha val="40000"/>
                    </a:prstClr>
                  </a:outerShdw>
                </a:effectLst>
              </a:rPr>
              <a:t>Integrate 100+ </a:t>
            </a:r>
            <a:r>
              <a:rPr lang="en-US" sz="1600" kern="0" dirty="0">
                <a:solidFill>
                  <a:srgbClr val="FFFFFF"/>
                </a:solidFill>
                <a:effectLst>
                  <a:outerShdw blurRad="50800" dist="38100" dir="2700000" algn="tl" rotWithShape="0">
                    <a:prstClr val="black">
                      <a:alpha val="40000"/>
                    </a:prstClr>
                  </a:outerShdw>
                </a:effectLst>
              </a:rPr>
              <a:t>open source and 3rd party tools </a:t>
            </a:r>
            <a:endParaRPr lang="en-US" sz="700" dirty="0"/>
          </a:p>
        </p:txBody>
      </p:sp>
      <p:sp>
        <p:nvSpPr>
          <p:cNvPr id="163" name="Rectangle 162"/>
          <p:cNvSpPr/>
          <p:nvPr/>
        </p:nvSpPr>
        <p:spPr>
          <a:xfrm>
            <a:off x="0" y="351388"/>
            <a:ext cx="1882854" cy="619126"/>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roup 170"/>
          <p:cNvGrpSpPr/>
          <p:nvPr/>
        </p:nvGrpSpPr>
        <p:grpSpPr>
          <a:xfrm>
            <a:off x="358097" y="210967"/>
            <a:ext cx="1176002" cy="899968"/>
            <a:chOff x="5624222" y="1295242"/>
            <a:chExt cx="1417740" cy="787517"/>
          </a:xfrm>
        </p:grpSpPr>
        <p:sp>
          <p:nvSpPr>
            <p:cNvPr id="173" name="Oval 172"/>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174" name="TextBox 173"/>
            <p:cNvSpPr txBox="1"/>
            <p:nvPr/>
          </p:nvSpPr>
          <p:spPr>
            <a:xfrm>
              <a:off x="5624222" y="1498447"/>
              <a:ext cx="1417739"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End-to-end </a:t>
              </a:r>
            </a:p>
            <a:p>
              <a:r>
                <a:rPr lang="en-US" sz="1400" dirty="0"/>
                <a:t>Automation</a:t>
              </a:r>
            </a:p>
          </p:txBody>
        </p:sp>
      </p:grpSp>
      <p:grpSp>
        <p:nvGrpSpPr>
          <p:cNvPr id="160" name="Group 159"/>
          <p:cNvGrpSpPr/>
          <p:nvPr/>
        </p:nvGrpSpPr>
        <p:grpSpPr>
          <a:xfrm>
            <a:off x="8442130" y="3855594"/>
            <a:ext cx="468292" cy="162491"/>
            <a:chOff x="8404576" y="3224303"/>
            <a:chExt cx="468292" cy="162491"/>
          </a:xfrm>
        </p:grpSpPr>
        <p:sp>
          <p:nvSpPr>
            <p:cNvPr id="161" name="Rounded Rectangle 160"/>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smtClean="0">
                  <a:ln>
                    <a:noFill/>
                  </a:ln>
                  <a:solidFill>
                    <a:schemeClr val="accent1"/>
                  </a:solidFill>
                  <a:effectLst/>
                  <a:uLnTx/>
                  <a:uFillTx/>
                  <a:ea typeface="+mn-ea"/>
                  <a:cs typeface="Arial Unicode MS" pitchFamily="34" charset="-128"/>
                </a:rPr>
                <a:t>APM</a:t>
              </a:r>
            </a:p>
          </p:txBody>
        </p:sp>
        <p:pic>
          <p:nvPicPr>
            <p:cNvPr id="162" name="Picture 161"/>
            <p:cNvPicPr>
              <a:picLocks noChangeAspect="1"/>
            </p:cNvPicPr>
            <p:nvPr/>
          </p:nvPicPr>
          <p:blipFill>
            <a:blip r:embed="rId18"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37" name="Group 36"/>
          <p:cNvGrpSpPr/>
          <p:nvPr/>
        </p:nvGrpSpPr>
        <p:grpSpPr>
          <a:xfrm>
            <a:off x="1206281" y="3991534"/>
            <a:ext cx="7469995" cy="401544"/>
            <a:chOff x="1206281" y="3991534"/>
            <a:chExt cx="7469995" cy="401544"/>
          </a:xfrm>
        </p:grpSpPr>
        <p:cxnSp>
          <p:nvCxnSpPr>
            <p:cNvPr id="3" name="Elbow Connector 2"/>
            <p:cNvCxnSpPr>
              <a:stCxn id="161" idx="2"/>
              <a:endCxn id="60" idx="2"/>
            </p:cNvCxnSpPr>
            <p:nvPr/>
          </p:nvCxnSpPr>
          <p:spPr>
            <a:xfrm rot="5400000" flipH="1">
              <a:off x="4928003" y="269812"/>
              <a:ext cx="26552" cy="7469995"/>
            </a:xfrm>
            <a:prstGeom prst="bentConnector3">
              <a:avLst>
                <a:gd name="adj1" fmla="val -860952"/>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80" name="Rounded Rectangle 179"/>
            <p:cNvSpPr/>
            <p:nvPr/>
          </p:nvSpPr>
          <p:spPr>
            <a:xfrm flipH="1">
              <a:off x="7241571" y="4228386"/>
              <a:ext cx="666407" cy="164692"/>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solidFill>
                    <a:srgbClr val="FFFFFF"/>
                  </a:solidFill>
                  <a:cs typeface="Arial Unicode MS" pitchFamily="34" charset="-128"/>
                </a:rPr>
                <a:t>performance </a:t>
              </a:r>
            </a:p>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solidFill>
                    <a:srgbClr val="FFFFFF"/>
                  </a:solidFill>
                  <a:cs typeface="Arial Unicode MS" pitchFamily="34" charset="-128"/>
                </a:rPr>
                <a:t>snapshots</a:t>
              </a:r>
              <a:endParaRPr kumimoji="0" lang="en-US" sz="900" b="0" i="0" u="none" strike="noStrike" kern="0" cap="none" spc="0" normalizeH="0" baseline="0" noProof="0" dirty="0" smtClean="0">
                <a:ln>
                  <a:noFill/>
                </a:ln>
                <a:solidFill>
                  <a:srgbClr val="FFFFFF"/>
                </a:solidFill>
                <a:effectLst/>
                <a:uLnTx/>
                <a:uFillTx/>
                <a:cs typeface="Arial Unicode MS" pitchFamily="34" charset="-128"/>
              </a:endParaRPr>
            </a:p>
          </p:txBody>
        </p:sp>
        <p:cxnSp>
          <p:nvCxnSpPr>
            <p:cNvPr id="32" name="Straight Arrow Connector 31"/>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sp>
        <p:nvSpPr>
          <p:cNvPr id="225" name="TextBox 224"/>
          <p:cNvSpPr txBox="1"/>
          <p:nvPr/>
        </p:nvSpPr>
        <p:spPr>
          <a:xfrm>
            <a:off x="2261197" y="1718434"/>
            <a:ext cx="5332527" cy="562385"/>
          </a:xfrm>
          <a:prstGeom prst="rect">
            <a:avLst/>
          </a:prstGeom>
          <a:noFill/>
          <a:ln>
            <a:solidFill>
              <a:schemeClr val="accent4"/>
            </a:solidFill>
          </a:ln>
        </p:spPr>
        <p:txBody>
          <a:bodyPr wrap="square" tIns="91440" bIns="91440" rtlCol="0" anchor="ctr" anchorCtr="0">
            <a:noAutofit/>
          </a:bodyPr>
          <a:lstStyle/>
          <a:p>
            <a:pPr algn="ctr">
              <a:lnSpc>
                <a:spcPct val="90000"/>
              </a:lnSpc>
            </a:pPr>
            <a:r>
              <a:rPr lang="en-US" smtClean="0">
                <a:solidFill>
                  <a:schemeClr val="accent4"/>
                </a:solidFill>
              </a:rPr>
              <a:t>STREAMLINE AND ACCELERATE THE ENTIRE RELEASE PROCESS, REDUCE MANUAL EFFORT AND ERRORS</a:t>
            </a:r>
            <a:endParaRPr lang="en-US" dirty="0">
              <a:solidFill>
                <a:schemeClr val="accent4"/>
              </a:solidFill>
            </a:endParaRPr>
          </a:p>
        </p:txBody>
      </p:sp>
      <p:grpSp>
        <p:nvGrpSpPr>
          <p:cNvPr id="4" name="Group 3"/>
          <p:cNvGrpSpPr/>
          <p:nvPr/>
        </p:nvGrpSpPr>
        <p:grpSpPr>
          <a:xfrm>
            <a:off x="1266985" y="2654516"/>
            <a:ext cx="405548" cy="179518"/>
            <a:chOff x="1674544" y="2654020"/>
            <a:chExt cx="405548" cy="179518"/>
          </a:xfrm>
        </p:grpSpPr>
        <p:sp>
          <p:nvSpPr>
            <p:cNvPr id="166" name="Rounded Rectangle 165"/>
            <p:cNvSpPr/>
            <p:nvPr/>
          </p:nvSpPr>
          <p:spPr>
            <a:xfrm>
              <a:off x="1674544" y="2654020"/>
              <a:ext cx="405548"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 name="Picture 2" descr="http://git-scm.com/images/logo@2x.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667359" y="2871683"/>
            <a:ext cx="377392" cy="336676"/>
            <a:chOff x="4667359" y="2871683"/>
            <a:chExt cx="377392" cy="336676"/>
          </a:xfrm>
        </p:grpSpPr>
        <p:sp>
          <p:nvSpPr>
            <p:cNvPr id="175" name="Rounded Rectangle 174"/>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052" name="Picture 4" descr="https://ucarecdn.com/507b3e8e-08bd-4ff2-b3a6-d8c9673c4697/"/>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2" name="Group 171"/>
          <p:cNvGrpSpPr/>
          <p:nvPr/>
        </p:nvGrpSpPr>
        <p:grpSpPr>
          <a:xfrm>
            <a:off x="5721660" y="2799731"/>
            <a:ext cx="518522" cy="179518"/>
            <a:chOff x="6691932" y="2240065"/>
            <a:chExt cx="518522" cy="179518"/>
          </a:xfrm>
        </p:grpSpPr>
        <p:sp>
          <p:nvSpPr>
            <p:cNvPr id="176" name="Rounded Rectangle 175"/>
            <p:cNvSpPr/>
            <p:nvPr/>
          </p:nvSpPr>
          <p:spPr>
            <a:xfrm>
              <a:off x="6691932" y="2240065"/>
              <a:ext cx="51852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7" name="Picture 17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27355" y="2258409"/>
              <a:ext cx="445729" cy="142830"/>
            </a:xfrm>
            <a:prstGeom prst="rect">
              <a:avLst/>
            </a:prstGeom>
          </p:spPr>
        </p:pic>
      </p:grpSp>
      <p:grpSp>
        <p:nvGrpSpPr>
          <p:cNvPr id="179" name="Group 178"/>
          <p:cNvGrpSpPr/>
          <p:nvPr/>
        </p:nvGrpSpPr>
        <p:grpSpPr>
          <a:xfrm>
            <a:off x="4809990" y="2645290"/>
            <a:ext cx="562660" cy="179518"/>
            <a:chOff x="5539451" y="2083294"/>
            <a:chExt cx="562660" cy="179518"/>
          </a:xfrm>
        </p:grpSpPr>
        <p:sp>
          <p:nvSpPr>
            <p:cNvPr id="182" name="Rounded Rectangle 181"/>
            <p:cNvSpPr/>
            <p:nvPr/>
          </p:nvSpPr>
          <p:spPr>
            <a:xfrm>
              <a:off x="5539451" y="2083294"/>
              <a:ext cx="562660"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83" name="Picture 18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p:spPr>
        </p:pic>
      </p:grpSp>
      <p:grpSp>
        <p:nvGrpSpPr>
          <p:cNvPr id="184" name="Group 183"/>
          <p:cNvGrpSpPr/>
          <p:nvPr/>
        </p:nvGrpSpPr>
        <p:grpSpPr>
          <a:xfrm>
            <a:off x="6285837" y="2799860"/>
            <a:ext cx="616286" cy="179518"/>
            <a:chOff x="4667359" y="2165621"/>
            <a:chExt cx="616286" cy="179518"/>
          </a:xfrm>
        </p:grpSpPr>
        <p:sp>
          <p:nvSpPr>
            <p:cNvPr id="185" name="Rounded Rectangle 184"/>
            <p:cNvSpPr/>
            <p:nvPr/>
          </p:nvSpPr>
          <p:spPr>
            <a:xfrm>
              <a:off x="4667359" y="2165621"/>
              <a:ext cx="616286"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86" name="Picture 18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p:spPr>
        </p:pic>
      </p:grpSp>
      <p:sp>
        <p:nvSpPr>
          <p:cNvPr id="187" name="Rectangle 186"/>
          <p:cNvSpPr/>
          <p:nvPr/>
        </p:nvSpPr>
        <p:spPr>
          <a:xfrm>
            <a:off x="2976522" y="1123943"/>
            <a:ext cx="4994141" cy="306530"/>
          </a:xfrm>
          <a:prstGeom prst="rect">
            <a:avLst/>
          </a:prstGeom>
          <a:solidFill>
            <a:schemeClr val="accent5">
              <a:lumMod val="5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C91C"/>
                </a:solidFill>
              </a:rPr>
              <a:t>CA Release Automation</a:t>
            </a:r>
            <a:endParaRPr lang="en-US" sz="1200" dirty="0">
              <a:solidFill>
                <a:srgbClr val="FFC91C"/>
              </a:solidFill>
            </a:endParaRPr>
          </a:p>
        </p:txBody>
      </p:sp>
    </p:spTree>
    <p:extLst>
      <p:ext uri="{BB962C8B-B14F-4D97-AF65-F5344CB8AC3E}">
        <p14:creationId xmlns:p14="http://schemas.microsoft.com/office/powerpoint/2010/main" val="252599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fill="hold"/>
                                        <p:tgtEl>
                                          <p:spTgt spid="164"/>
                                        </p:tgtEl>
                                        <p:attrNameLst>
                                          <p:attrName>ppt_x</p:attrName>
                                        </p:attrNameLst>
                                      </p:cBhvr>
                                      <p:tavLst>
                                        <p:tav tm="0">
                                          <p:val>
                                            <p:strVal val="0-#ppt_w/2"/>
                                          </p:val>
                                        </p:tav>
                                        <p:tav tm="100000">
                                          <p:val>
                                            <p:strVal val="#ppt_x"/>
                                          </p:val>
                                        </p:tav>
                                      </p:tavLst>
                                    </p:anim>
                                    <p:anim calcmode="lin" valueType="num">
                                      <p:cBhvr additive="base">
                                        <p:cTn id="8" dur="500" fill="hold"/>
                                        <p:tgtEl>
                                          <p:spTgt spid="1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 calcmode="lin" valueType="num">
                                      <p:cBhvr additive="base">
                                        <p:cTn id="16" dur="500" fill="hold"/>
                                        <p:tgtEl>
                                          <p:spTgt spid="187"/>
                                        </p:tgtEl>
                                        <p:attrNameLst>
                                          <p:attrName>ppt_x</p:attrName>
                                        </p:attrNameLst>
                                      </p:cBhvr>
                                      <p:tavLst>
                                        <p:tav tm="0">
                                          <p:val>
                                            <p:strVal val="0-#ppt_w/2"/>
                                          </p:val>
                                        </p:tav>
                                        <p:tav tm="100000">
                                          <p:val>
                                            <p:strVal val="#ppt_x"/>
                                          </p:val>
                                        </p:tav>
                                      </p:tavLst>
                                    </p:anim>
                                    <p:anim calcmode="lin" valueType="num">
                                      <p:cBhvr additive="base">
                                        <p:cTn id="17" dur="500" fill="hold"/>
                                        <p:tgtEl>
                                          <p:spTgt spid="18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42"/>
                                        </p:tgtEl>
                                        <p:attrNameLst>
                                          <p:attrName>style.visibility</p:attrName>
                                        </p:attrNameLst>
                                      </p:cBhvr>
                                      <p:to>
                                        <p:strVal val="visible"/>
                                      </p:to>
                                    </p:set>
                                    <p:animEffect transition="in" filter="fade">
                                      <p:cBhvr>
                                        <p:cTn id="21" dur="250"/>
                                        <p:tgtEl>
                                          <p:spTgt spid="442"/>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423"/>
                                        </p:tgtEl>
                                        <p:attrNameLst>
                                          <p:attrName>style.visibility</p:attrName>
                                        </p:attrNameLst>
                                      </p:cBhvr>
                                      <p:to>
                                        <p:strVal val="visible"/>
                                      </p:to>
                                    </p:set>
                                    <p:animEffect transition="in" filter="fade">
                                      <p:cBhvr>
                                        <p:cTn id="25" dur="250"/>
                                        <p:tgtEl>
                                          <p:spTgt spid="423"/>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250"/>
                                        <p:tgtEl>
                                          <p:spTgt spid="71"/>
                                        </p:tgtEl>
                                      </p:cBhvr>
                                    </p:animEffect>
                                  </p:childTnLst>
                                </p:cTn>
                              </p:par>
                            </p:childTnLst>
                          </p:cTn>
                        </p:par>
                        <p:par>
                          <p:cTn id="34" fill="hold">
                            <p:stCondLst>
                              <p:cond delay="250"/>
                            </p:stCondLst>
                            <p:childTnLst>
                              <p:par>
                                <p:cTn id="35" presetID="10"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5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17"/>
                                        </p:tgtEl>
                                        <p:attrNameLst>
                                          <p:attrName>style.visibility</p:attrName>
                                        </p:attrNameLst>
                                      </p:cBhvr>
                                      <p:to>
                                        <p:strVal val="visible"/>
                                      </p:to>
                                    </p:set>
                                    <p:animEffect transition="in" filter="fade">
                                      <p:cBhvr>
                                        <p:cTn id="45" dur="250"/>
                                        <p:tgtEl>
                                          <p:spTgt spid="417"/>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55"/>
                                        </p:tgtEl>
                                        <p:attrNameLst>
                                          <p:attrName>style.visibility</p:attrName>
                                        </p:attrNameLst>
                                      </p:cBhvr>
                                      <p:to>
                                        <p:strVal val="visible"/>
                                      </p:to>
                                    </p:set>
                                    <p:animEffect transition="in" filter="fade">
                                      <p:cBhvr>
                                        <p:cTn id="52" dur="250"/>
                                        <p:tgtEl>
                                          <p:spTgt spid="45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458"/>
                                        </p:tgtEl>
                                        <p:attrNameLst>
                                          <p:attrName>style.visibility</p:attrName>
                                        </p:attrNameLst>
                                      </p:cBhvr>
                                      <p:to>
                                        <p:strVal val="visible"/>
                                      </p:to>
                                    </p:set>
                                    <p:animEffect transition="in" filter="fade">
                                      <p:cBhvr>
                                        <p:cTn id="61" dur="250"/>
                                        <p:tgtEl>
                                          <p:spTgt spid="45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08"/>
                                        </p:tgtEl>
                                        <p:attrNameLst>
                                          <p:attrName>style.visibility</p:attrName>
                                        </p:attrNameLst>
                                      </p:cBhvr>
                                      <p:to>
                                        <p:strVal val="visible"/>
                                      </p:to>
                                    </p:set>
                                    <p:animEffect transition="in" filter="fade">
                                      <p:cBhvr>
                                        <p:cTn id="70" dur="250"/>
                                        <p:tgtEl>
                                          <p:spTgt spid="408"/>
                                        </p:tgtEl>
                                      </p:cBhvr>
                                    </p:animEffect>
                                  </p:childTnLst>
                                </p:cTn>
                              </p:par>
                            </p:childTnLst>
                          </p:cTn>
                        </p:par>
                        <p:par>
                          <p:cTn id="71" fill="hold">
                            <p:stCondLst>
                              <p:cond delay="750"/>
                            </p:stCondLst>
                            <p:childTnLst>
                              <p:par>
                                <p:cTn id="72" presetID="10" presetClass="entr" presetSubtype="0" fill="hold" nodeType="afterEffect">
                                  <p:stCondLst>
                                    <p:cond delay="0"/>
                                  </p:stCondLst>
                                  <p:childTnLst>
                                    <p:set>
                                      <p:cBhvr>
                                        <p:cTn id="73" dur="1" fill="hold">
                                          <p:stCondLst>
                                            <p:cond delay="0"/>
                                          </p:stCondLst>
                                        </p:cTn>
                                        <p:tgtEl>
                                          <p:spTgt spid="411"/>
                                        </p:tgtEl>
                                        <p:attrNameLst>
                                          <p:attrName>style.visibility</p:attrName>
                                        </p:attrNameLst>
                                      </p:cBhvr>
                                      <p:to>
                                        <p:strVal val="visible"/>
                                      </p:to>
                                    </p:set>
                                    <p:animEffect transition="in" filter="fade">
                                      <p:cBhvr>
                                        <p:cTn id="74" dur="250"/>
                                        <p:tgtEl>
                                          <p:spTgt spid="4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79"/>
                                        </p:tgtEl>
                                        <p:attrNameLst>
                                          <p:attrName>style.visibility</p:attrName>
                                        </p:attrNameLst>
                                      </p:cBhvr>
                                      <p:to>
                                        <p:strVal val="visible"/>
                                      </p:to>
                                    </p:set>
                                    <p:animEffect transition="in" filter="fade">
                                      <p:cBhvr>
                                        <p:cTn id="83" dur="250"/>
                                        <p:tgtEl>
                                          <p:spTgt spid="179"/>
                                        </p:tgtEl>
                                      </p:cBhvr>
                                    </p:animEffect>
                                  </p:childTnLst>
                                </p:cTn>
                              </p:par>
                            </p:childTnLst>
                          </p:cTn>
                        </p:par>
                        <p:par>
                          <p:cTn id="84" fill="hold">
                            <p:stCondLst>
                              <p:cond delay="750"/>
                            </p:stCondLst>
                            <p:childTnLst>
                              <p:par>
                                <p:cTn id="85" presetID="10" presetClass="entr" presetSubtype="0" fill="hold" nodeType="after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414"/>
                                        </p:tgtEl>
                                        <p:attrNameLst>
                                          <p:attrName>style.visibility</p:attrName>
                                        </p:attrNameLst>
                                      </p:cBhvr>
                                      <p:to>
                                        <p:strVal val="visible"/>
                                      </p:to>
                                    </p:set>
                                    <p:animEffect transition="in" filter="fade">
                                      <p:cBhvr>
                                        <p:cTn id="91" dur="250"/>
                                        <p:tgtEl>
                                          <p:spTgt spid="41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184"/>
                                        </p:tgtEl>
                                        <p:attrNameLst>
                                          <p:attrName>style.visibility</p:attrName>
                                        </p:attrNameLst>
                                      </p:cBhvr>
                                      <p:to>
                                        <p:strVal val="visible"/>
                                      </p:to>
                                    </p:set>
                                    <p:animEffect transition="in" filter="fade">
                                      <p:cBhvr>
                                        <p:cTn id="100" dur="250"/>
                                        <p:tgtEl>
                                          <p:spTgt spid="184"/>
                                        </p:tgtEl>
                                      </p:cBhvr>
                                    </p:animEffect>
                                  </p:childTnLst>
                                </p:cTn>
                              </p:par>
                            </p:childTnLst>
                          </p:cTn>
                        </p:par>
                        <p:par>
                          <p:cTn id="101" fill="hold">
                            <p:stCondLst>
                              <p:cond delay="750"/>
                            </p:stCondLst>
                            <p:childTnLst>
                              <p:par>
                                <p:cTn id="102" presetID="10" presetClass="entr" presetSubtype="0" fill="hold" nodeType="afterEffect">
                                  <p:stCondLst>
                                    <p:cond delay="0"/>
                                  </p:stCondLst>
                                  <p:childTnLst>
                                    <p:set>
                                      <p:cBhvr>
                                        <p:cTn id="103" dur="1" fill="hold">
                                          <p:stCondLst>
                                            <p:cond delay="0"/>
                                          </p:stCondLst>
                                        </p:cTn>
                                        <p:tgtEl>
                                          <p:spTgt spid="172"/>
                                        </p:tgtEl>
                                        <p:attrNameLst>
                                          <p:attrName>style.visibility</p:attrName>
                                        </p:attrNameLst>
                                      </p:cBhvr>
                                      <p:to>
                                        <p:strVal val="visible"/>
                                      </p:to>
                                    </p:set>
                                    <p:animEffect transition="in" filter="fade">
                                      <p:cBhvr>
                                        <p:cTn id="104" dur="250"/>
                                        <p:tgtEl>
                                          <p:spTgt spid="172"/>
                                        </p:tgtEl>
                                      </p:cBhvr>
                                    </p:animEffect>
                                  </p:childTnLst>
                                </p:cTn>
                              </p:par>
                            </p:childTnLst>
                          </p:cTn>
                        </p:par>
                        <p:par>
                          <p:cTn id="105" fill="hold">
                            <p:stCondLst>
                              <p:cond delay="1000"/>
                            </p:stCondLst>
                            <p:childTnLst>
                              <p:par>
                                <p:cTn id="106" presetID="10" presetClass="entr" presetSubtype="0" fill="hold" nodeType="afterEffect">
                                  <p:stCondLst>
                                    <p:cond delay="0"/>
                                  </p:stCondLst>
                                  <p:childTnLst>
                                    <p:set>
                                      <p:cBhvr>
                                        <p:cTn id="107" dur="1" fill="hold">
                                          <p:stCondLst>
                                            <p:cond delay="0"/>
                                          </p:stCondLst>
                                        </p:cTn>
                                        <p:tgtEl>
                                          <p:spTgt spid="445"/>
                                        </p:tgtEl>
                                        <p:attrNameLst>
                                          <p:attrName>style.visibility</p:attrName>
                                        </p:attrNameLst>
                                      </p:cBhvr>
                                      <p:to>
                                        <p:strVal val="visible"/>
                                      </p:to>
                                    </p:set>
                                    <p:animEffect transition="in" filter="fade">
                                      <p:cBhvr>
                                        <p:cTn id="108" dur="250"/>
                                        <p:tgtEl>
                                          <p:spTgt spid="445"/>
                                        </p:tgtEl>
                                      </p:cBhvr>
                                    </p:animEffect>
                                  </p:childTnLst>
                                </p:cTn>
                              </p:par>
                            </p:childTnLst>
                          </p:cTn>
                        </p:par>
                        <p:par>
                          <p:cTn id="109" fill="hold">
                            <p:stCondLst>
                              <p:cond delay="1250"/>
                            </p:stCondLst>
                            <p:childTnLst>
                              <p:par>
                                <p:cTn id="110" presetID="10" presetClass="entr" presetSubtype="0" fill="hold" nodeType="afterEffect">
                                  <p:stCondLst>
                                    <p:cond delay="0"/>
                                  </p:stCondLst>
                                  <p:childTnLst>
                                    <p:set>
                                      <p:cBhvr>
                                        <p:cTn id="111" dur="1" fill="hold">
                                          <p:stCondLst>
                                            <p:cond delay="0"/>
                                          </p:stCondLst>
                                        </p:cTn>
                                        <p:tgtEl>
                                          <p:spTgt spid="461"/>
                                        </p:tgtEl>
                                        <p:attrNameLst>
                                          <p:attrName>style.visibility</p:attrName>
                                        </p:attrNameLst>
                                      </p:cBhvr>
                                      <p:to>
                                        <p:strVal val="visible"/>
                                      </p:to>
                                    </p:set>
                                    <p:animEffect transition="in" filter="fade">
                                      <p:cBhvr>
                                        <p:cTn id="112" dur="250"/>
                                        <p:tgtEl>
                                          <p:spTgt spid="46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55"/>
                                        </p:tgtEl>
                                        <p:attrNameLst>
                                          <p:attrName>style.visibility</p:attrName>
                                        </p:attrNameLst>
                                      </p:cBhvr>
                                      <p:to>
                                        <p:strVal val="visible"/>
                                      </p:to>
                                    </p:set>
                                    <p:animEffect transition="in" filter="fade">
                                      <p:cBhvr>
                                        <p:cTn id="117" dur="500"/>
                                        <p:tgtEl>
                                          <p:spTgt spid="355"/>
                                        </p:tgtEl>
                                      </p:cBhvr>
                                    </p:animEffect>
                                  </p:childTnLst>
                                </p:cTn>
                              </p:par>
                            </p:childTnLst>
                          </p:cTn>
                        </p:par>
                        <p:par>
                          <p:cTn id="118" fill="hold">
                            <p:stCondLst>
                              <p:cond delay="500"/>
                            </p:stCondLst>
                            <p:childTnLst>
                              <p:par>
                                <p:cTn id="119" presetID="10" presetClass="entr" presetSubtype="0" fill="hold" nodeType="afterEffect">
                                  <p:stCondLst>
                                    <p:cond delay="0"/>
                                  </p:stCondLst>
                                  <p:childTnLst>
                                    <p:set>
                                      <p:cBhvr>
                                        <p:cTn id="120" dur="1" fill="hold">
                                          <p:stCondLst>
                                            <p:cond delay="0"/>
                                          </p:stCondLst>
                                        </p:cTn>
                                        <p:tgtEl>
                                          <p:spTgt spid="448"/>
                                        </p:tgtEl>
                                        <p:attrNameLst>
                                          <p:attrName>style.visibility</p:attrName>
                                        </p:attrNameLst>
                                      </p:cBhvr>
                                      <p:to>
                                        <p:strVal val="visible"/>
                                      </p:to>
                                    </p:set>
                                    <p:animEffect transition="in" filter="fade">
                                      <p:cBhvr>
                                        <p:cTn id="121" dur="250"/>
                                        <p:tgtEl>
                                          <p:spTgt spid="448"/>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167"/>
                                        </p:tgtEl>
                                        <p:attrNameLst>
                                          <p:attrName>style.visibility</p:attrName>
                                        </p:attrNameLst>
                                      </p:cBhvr>
                                      <p:to>
                                        <p:strVal val="visible"/>
                                      </p:to>
                                    </p:set>
                                    <p:anim calcmode="lin" valueType="num">
                                      <p:cBhvr additive="base">
                                        <p:cTn id="126" dur="500" fill="hold"/>
                                        <p:tgtEl>
                                          <p:spTgt spid="167"/>
                                        </p:tgtEl>
                                        <p:attrNameLst>
                                          <p:attrName>ppt_x</p:attrName>
                                        </p:attrNameLst>
                                      </p:cBhvr>
                                      <p:tavLst>
                                        <p:tav tm="0">
                                          <p:val>
                                            <p:strVal val="0-#ppt_w/2"/>
                                          </p:val>
                                        </p:tav>
                                        <p:tav tm="100000">
                                          <p:val>
                                            <p:strVal val="#ppt_x"/>
                                          </p:val>
                                        </p:tav>
                                      </p:tavLst>
                                    </p:anim>
                                    <p:anim calcmode="lin" valueType="num">
                                      <p:cBhvr additive="base">
                                        <p:cTn id="127" dur="500" fill="hold"/>
                                        <p:tgtEl>
                                          <p:spTgt spid="167"/>
                                        </p:tgtEl>
                                        <p:attrNameLst>
                                          <p:attrName>ppt_y</p:attrName>
                                        </p:attrNameLst>
                                      </p:cBhvr>
                                      <p:tavLst>
                                        <p:tav tm="0">
                                          <p:val>
                                            <p:strVal val="#ppt_y"/>
                                          </p:val>
                                        </p:tav>
                                        <p:tav tm="100000">
                                          <p:val>
                                            <p:strVal val="#ppt_y"/>
                                          </p:val>
                                        </p:tav>
                                      </p:tavLst>
                                    </p:anim>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168"/>
                                        </p:tgtEl>
                                        <p:attrNameLst>
                                          <p:attrName>style.visibility</p:attrName>
                                        </p:attrNameLst>
                                      </p:cBhvr>
                                      <p:to>
                                        <p:strVal val="visible"/>
                                      </p:to>
                                    </p:set>
                                    <p:animEffect transition="in" filter="fade">
                                      <p:cBhvr>
                                        <p:cTn id="131" dur="500"/>
                                        <p:tgtEl>
                                          <p:spTgt spid="168"/>
                                        </p:tgtEl>
                                      </p:cBhvr>
                                    </p:animEffect>
                                  </p:childTnLst>
                                </p:cTn>
                              </p:par>
                              <p:par>
                                <p:cTn id="132" presetID="42" presetClass="path" presetSubtype="0" accel="50000" decel="50000" fill="hold" nodeType="withEffect">
                                  <p:stCondLst>
                                    <p:cond delay="0"/>
                                  </p:stCondLst>
                                  <p:childTnLst>
                                    <p:animMotion origin="layout" path="M -8.33333E-7 4.43038E-6 L 0.03698 0.11762 " pathEditMode="relative" rAng="0" ptsTypes="AA">
                                      <p:cBhvr>
                                        <p:cTn id="133" dur="1750" fill="hold"/>
                                        <p:tgtEl>
                                          <p:spTgt spid="179"/>
                                        </p:tgtEl>
                                        <p:attrNameLst>
                                          <p:attrName>ppt_x</p:attrName>
                                          <p:attrName>ppt_y</p:attrName>
                                        </p:attrNameLst>
                                      </p:cBhvr>
                                      <p:rCtr x="1840" y="5866"/>
                                    </p:animMotion>
                                  </p:childTnLst>
                                </p:cTn>
                              </p:par>
                              <p:par>
                                <p:cTn id="134" presetID="42" presetClass="path" presetSubtype="0" accel="50000" decel="50000" fill="hold" nodeType="withEffect">
                                  <p:stCondLst>
                                    <p:cond delay="0"/>
                                  </p:stCondLst>
                                  <p:childTnLst>
                                    <p:animMotion origin="layout" path="M -5.55556E-7 -1.82155E-6 L -0.03976 0.08305 " pathEditMode="relative" rAng="0" ptsTypes="AA">
                                      <p:cBhvr>
                                        <p:cTn id="135" dur="1750" fill="hold"/>
                                        <p:tgtEl>
                                          <p:spTgt spid="184"/>
                                        </p:tgtEl>
                                        <p:attrNameLst>
                                          <p:attrName>ppt_x</p:attrName>
                                          <p:attrName>ppt_y</p:attrName>
                                        </p:attrNameLst>
                                      </p:cBhvr>
                                      <p:rCtr x="-1997" y="4137"/>
                                    </p:animMotion>
                                  </p:childTnLst>
                                </p:cTn>
                              </p:par>
                              <p:par>
                                <p:cTn id="136" presetID="42" presetClass="path" presetSubtype="0" accel="50000" decel="50000" fill="hold" nodeType="withEffect">
                                  <p:stCondLst>
                                    <p:cond delay="0"/>
                                  </p:stCondLst>
                                  <p:childTnLst>
                                    <p:animMotion origin="layout" path="M 1.11111E-6 -4.34702E-6 L 0.02083 0.09479 " pathEditMode="relative" rAng="0" ptsTypes="AA">
                                      <p:cBhvr>
                                        <p:cTn id="137" dur="1750" fill="hold"/>
                                        <p:tgtEl>
                                          <p:spTgt spid="172"/>
                                        </p:tgtEl>
                                        <p:attrNameLst>
                                          <p:attrName>ppt_x</p:attrName>
                                          <p:attrName>ppt_y</p:attrName>
                                        </p:attrNameLst>
                                      </p:cBhvr>
                                      <p:rCtr x="1042" y="4724"/>
                                    </p:animMotion>
                                  </p:childTnLst>
                                </p:cTn>
                              </p:par>
                              <p:par>
                                <p:cTn id="138" presetID="42" presetClass="path" presetSubtype="0" accel="50000" decel="50000" fill="hold" nodeType="withEffect">
                                  <p:stCondLst>
                                    <p:cond delay="0"/>
                                  </p:stCondLst>
                                  <p:childTnLst>
                                    <p:animMotion origin="layout" path="M -3.88889E-6 -3.33333E-6 L 0.01059 0.1176 " pathEditMode="relative" rAng="0" ptsTypes="AA">
                                      <p:cBhvr>
                                        <p:cTn id="139" dur="1750" fill="hold"/>
                                        <p:tgtEl>
                                          <p:spTgt spid="4"/>
                                        </p:tgtEl>
                                        <p:attrNameLst>
                                          <p:attrName>ppt_x</p:attrName>
                                          <p:attrName>ppt_y</p:attrName>
                                        </p:attrNameLst>
                                      </p:cBhvr>
                                      <p:rCtr x="521" y="5864"/>
                                    </p:animMotion>
                                  </p:childTnLst>
                                </p:cTn>
                              </p:par>
                              <p:par>
                                <p:cTn id="140" presetID="42" presetClass="path" presetSubtype="0" accel="50000" decel="50000" fill="hold" nodeType="withEffect">
                                  <p:stCondLst>
                                    <p:cond delay="0"/>
                                  </p:stCondLst>
                                  <p:childTnLst>
                                    <p:animMotion origin="layout" path="M -1.94444E-6 -3.45679E-6 L 0.00504 0.05865 " pathEditMode="relative" rAng="0" ptsTypes="AA">
                                      <p:cBhvr>
                                        <p:cTn id="141" dur="1750" fill="hold"/>
                                        <p:tgtEl>
                                          <p:spTgt spid="71"/>
                                        </p:tgtEl>
                                        <p:attrNameLst>
                                          <p:attrName>ppt_x</p:attrName>
                                          <p:attrName>ppt_y</p:attrName>
                                        </p:attrNameLst>
                                      </p:cBhvr>
                                      <p:rCtr x="243" y="2932"/>
                                    </p:animMotion>
                                  </p:childTnLst>
                                </p:cTn>
                              </p:par>
                              <p:par>
                                <p:cTn id="142" presetID="42" presetClass="path" presetSubtype="0" accel="50000" decel="50000" fill="hold" nodeType="withEffect">
                                  <p:stCondLst>
                                    <p:cond delay="0"/>
                                  </p:stCondLst>
                                  <p:childTnLst>
                                    <p:animMotion origin="layout" path="M 1.38889E-6 1.11022E-16 L 0.0184 0.05401 " pathEditMode="relative" rAng="0" ptsTypes="AA">
                                      <p:cBhvr>
                                        <p:cTn id="143" dur="1750" fill="hold"/>
                                        <p:tgtEl>
                                          <p:spTgt spid="408"/>
                                        </p:tgtEl>
                                        <p:attrNameLst>
                                          <p:attrName>ppt_x</p:attrName>
                                          <p:attrName>ppt_y</p:attrName>
                                        </p:attrNameLst>
                                      </p:cBhvr>
                                      <p:rCtr x="920" y="2685"/>
                                    </p:animMotion>
                                  </p:childTnLst>
                                </p:cTn>
                              </p:par>
                              <p:par>
                                <p:cTn id="144" presetID="42" presetClass="path" presetSubtype="0" accel="50000" decel="50000" fill="hold" nodeType="withEffect">
                                  <p:stCondLst>
                                    <p:cond delay="0"/>
                                  </p:stCondLst>
                                  <p:childTnLst>
                                    <p:animMotion origin="layout" path="M 4.72222E-6 2.83951E-6 L -0.03681 0.06234 " pathEditMode="relative" rAng="0" ptsTypes="AA">
                                      <p:cBhvr>
                                        <p:cTn id="145" dur="1750" fill="hold"/>
                                        <p:tgtEl>
                                          <p:spTgt spid="411"/>
                                        </p:tgtEl>
                                        <p:attrNameLst>
                                          <p:attrName>ppt_x</p:attrName>
                                          <p:attrName>ppt_y</p:attrName>
                                        </p:attrNameLst>
                                      </p:cBhvr>
                                      <p:rCtr x="-1840" y="3117"/>
                                    </p:animMotion>
                                  </p:childTnLst>
                                </p:cTn>
                              </p:par>
                              <p:par>
                                <p:cTn id="146" presetID="42" presetClass="path" presetSubtype="0" accel="50000" decel="50000" fill="hold" nodeType="withEffect">
                                  <p:stCondLst>
                                    <p:cond delay="0"/>
                                  </p:stCondLst>
                                  <p:childTnLst>
                                    <p:animMotion origin="layout" path="M 5.55556E-7 2.98365E-6 L 0.02795 0.05986 " pathEditMode="relative" rAng="0" ptsTypes="AA">
                                      <p:cBhvr>
                                        <p:cTn id="147" dur="1750" fill="hold"/>
                                        <p:tgtEl>
                                          <p:spTgt spid="414"/>
                                        </p:tgtEl>
                                        <p:attrNameLst>
                                          <p:attrName>ppt_x</p:attrName>
                                          <p:attrName>ppt_y</p:attrName>
                                        </p:attrNameLst>
                                      </p:cBhvr>
                                      <p:rCtr x="1389" y="2993"/>
                                    </p:animMotion>
                                  </p:childTnLst>
                                </p:cTn>
                              </p:par>
                              <p:par>
                                <p:cTn id="148" presetID="42" presetClass="path" presetSubtype="0" accel="50000" decel="50000" fill="hold" nodeType="withEffect">
                                  <p:stCondLst>
                                    <p:cond delay="0"/>
                                  </p:stCondLst>
                                  <p:childTnLst>
                                    <p:animMotion origin="layout" path="M 4.72222E-6 -4.81481E-6 L -0.01164 0.0676 " pathEditMode="relative" rAng="0" ptsTypes="AA">
                                      <p:cBhvr>
                                        <p:cTn id="149" dur="1750" fill="hold"/>
                                        <p:tgtEl>
                                          <p:spTgt spid="417"/>
                                        </p:tgtEl>
                                        <p:attrNameLst>
                                          <p:attrName>ppt_x</p:attrName>
                                          <p:attrName>ppt_y</p:attrName>
                                        </p:attrNameLst>
                                      </p:cBhvr>
                                      <p:rCtr x="-590" y="3364"/>
                                    </p:animMotion>
                                  </p:childTnLst>
                                </p:cTn>
                              </p:par>
                              <p:par>
                                <p:cTn id="150" presetID="42" presetClass="path" presetSubtype="0" accel="50000" decel="50000" fill="hold" nodeType="withEffect">
                                  <p:stCondLst>
                                    <p:cond delay="0"/>
                                  </p:stCondLst>
                                  <p:childTnLst>
                                    <p:animMotion origin="layout" path="M -1.38889E-6 -2.34568E-6 L -0.00243 0.05 " pathEditMode="relative" rAng="0" ptsTypes="AA">
                                      <p:cBhvr>
                                        <p:cTn id="151" dur="1750" fill="hold"/>
                                        <p:tgtEl>
                                          <p:spTgt spid="423"/>
                                        </p:tgtEl>
                                        <p:attrNameLst>
                                          <p:attrName>ppt_x</p:attrName>
                                          <p:attrName>ppt_y</p:attrName>
                                        </p:attrNameLst>
                                      </p:cBhvr>
                                      <p:rCtr x="-122" y="2500"/>
                                    </p:animMotion>
                                  </p:childTnLst>
                                </p:cTn>
                              </p:par>
                              <p:par>
                                <p:cTn id="152" presetID="42" presetClass="path" presetSubtype="0" accel="50000" decel="50000" fill="hold" nodeType="withEffect">
                                  <p:stCondLst>
                                    <p:cond delay="0"/>
                                  </p:stCondLst>
                                  <p:childTnLst>
                                    <p:animMotion origin="layout" path="M 2.77778E-7 -3.58025E-6 L -0.00694 0.10772 " pathEditMode="relative" rAng="0" ptsTypes="AA">
                                      <p:cBhvr>
                                        <p:cTn id="153" dur="1750" fill="hold"/>
                                        <p:tgtEl>
                                          <p:spTgt spid="442"/>
                                        </p:tgtEl>
                                        <p:attrNameLst>
                                          <p:attrName>ppt_x</p:attrName>
                                          <p:attrName>ppt_y</p:attrName>
                                        </p:attrNameLst>
                                      </p:cBhvr>
                                      <p:rCtr x="-347" y="5370"/>
                                    </p:animMotion>
                                  </p:childTnLst>
                                </p:cTn>
                              </p:par>
                              <p:par>
                                <p:cTn id="154" presetID="42" presetClass="path" presetSubtype="0" accel="50000" decel="50000" fill="hold" nodeType="withEffect">
                                  <p:stCondLst>
                                    <p:cond delay="0"/>
                                  </p:stCondLst>
                                  <p:childTnLst>
                                    <p:animMotion origin="layout" path="M 4.16667E-6 4.19315E-6 L 0.03576 0.04689 " pathEditMode="relative" rAng="0" ptsTypes="AA">
                                      <p:cBhvr>
                                        <p:cTn id="155" dur="1750" fill="hold"/>
                                        <p:tgtEl>
                                          <p:spTgt spid="445"/>
                                        </p:tgtEl>
                                        <p:attrNameLst>
                                          <p:attrName>ppt_x</p:attrName>
                                          <p:attrName>ppt_y</p:attrName>
                                        </p:attrNameLst>
                                      </p:cBhvr>
                                      <p:rCtr x="1788" y="2345"/>
                                    </p:animMotion>
                                  </p:childTnLst>
                                </p:cTn>
                              </p:par>
                              <p:par>
                                <p:cTn id="156" presetID="42" presetClass="path" presetSubtype="0" accel="50000" decel="50000" fill="hold" nodeType="withEffect">
                                  <p:stCondLst>
                                    <p:cond delay="0"/>
                                  </p:stCondLst>
                                  <p:childTnLst>
                                    <p:animMotion origin="layout" path="M -1.38889E-6 4.19315E-6 L 0.03316 0.04258 " pathEditMode="relative" rAng="0" ptsTypes="AA">
                                      <p:cBhvr>
                                        <p:cTn id="157" dur="1750" fill="hold"/>
                                        <p:tgtEl>
                                          <p:spTgt spid="448"/>
                                        </p:tgtEl>
                                        <p:attrNameLst>
                                          <p:attrName>ppt_x</p:attrName>
                                          <p:attrName>ppt_y</p:attrName>
                                        </p:attrNameLst>
                                      </p:cBhvr>
                                      <p:rCtr x="1649" y="2129"/>
                                    </p:animMotion>
                                  </p:childTnLst>
                                </p:cTn>
                              </p:par>
                              <p:par>
                                <p:cTn id="158" presetID="42" presetClass="path" presetSubtype="0" accel="50000" decel="50000" fill="hold" nodeType="withEffect">
                                  <p:stCondLst>
                                    <p:cond delay="0"/>
                                  </p:stCondLst>
                                  <p:childTnLst>
                                    <p:animMotion origin="layout" path="M -3.33333E-6 4.5679E-6 L -0.07448 0.05586 " pathEditMode="relative" rAng="0" ptsTypes="AA">
                                      <p:cBhvr>
                                        <p:cTn id="159" dur="1750" fill="hold"/>
                                        <p:tgtEl>
                                          <p:spTgt spid="455"/>
                                        </p:tgtEl>
                                        <p:attrNameLst>
                                          <p:attrName>ppt_x</p:attrName>
                                          <p:attrName>ppt_y</p:attrName>
                                        </p:attrNameLst>
                                      </p:cBhvr>
                                      <p:rCtr x="-3733" y="2778"/>
                                    </p:animMotion>
                                  </p:childTnLst>
                                </p:cTn>
                              </p:par>
                              <p:par>
                                <p:cTn id="160" presetID="42" presetClass="path" presetSubtype="0" accel="50000" decel="50000" fill="hold" nodeType="withEffect">
                                  <p:stCondLst>
                                    <p:cond delay="0"/>
                                  </p:stCondLst>
                                  <p:childTnLst>
                                    <p:animMotion origin="layout" path="M 5.55556E-7 2.98365E-6 L 0.02795 0.05986 " pathEditMode="relative" rAng="0" ptsTypes="AA">
                                      <p:cBhvr>
                                        <p:cTn id="161" dur="1750" fill="hold"/>
                                        <p:tgtEl>
                                          <p:spTgt spid="5"/>
                                        </p:tgtEl>
                                        <p:attrNameLst>
                                          <p:attrName>ppt_x</p:attrName>
                                          <p:attrName>ppt_y</p:attrName>
                                        </p:attrNameLst>
                                      </p:cBhvr>
                                      <p:rCtr x="1389" y="2993"/>
                                    </p:animMotion>
                                  </p:childTnLst>
                                </p:cTn>
                              </p:par>
                              <p:par>
                                <p:cTn id="162" presetID="42" presetClass="path" presetSubtype="0" accel="50000" decel="50000" fill="hold" nodeType="withEffect">
                                  <p:stCondLst>
                                    <p:cond delay="0"/>
                                  </p:stCondLst>
                                  <p:childTnLst>
                                    <p:animMotion origin="layout" path="M -3.05556E-6 3.7037E-7 L 0.00868 0.04383 " pathEditMode="relative" rAng="0" ptsTypes="AA">
                                      <p:cBhvr>
                                        <p:cTn id="163" dur="1750" fill="hold"/>
                                        <p:tgtEl>
                                          <p:spTgt spid="458"/>
                                        </p:tgtEl>
                                        <p:attrNameLst>
                                          <p:attrName>ppt_x</p:attrName>
                                          <p:attrName>ppt_y</p:attrName>
                                        </p:attrNameLst>
                                      </p:cBhvr>
                                      <p:rCtr x="434" y="2191"/>
                                    </p:animMotion>
                                  </p:childTnLst>
                                </p:cTn>
                              </p:par>
                              <p:par>
                                <p:cTn id="164" presetID="42" presetClass="path" presetSubtype="0" accel="50000" decel="50000" fill="hold" nodeType="withEffect">
                                  <p:stCondLst>
                                    <p:cond delay="0"/>
                                  </p:stCondLst>
                                  <p:childTnLst>
                                    <p:animMotion origin="layout" path="M 3.05556E-6 4.19315E-6 L -0.02275 0.04504 " pathEditMode="relative" rAng="0" ptsTypes="AA">
                                      <p:cBhvr>
                                        <p:cTn id="165" dur="1750" fill="hold"/>
                                        <p:tgtEl>
                                          <p:spTgt spid="461"/>
                                        </p:tgtEl>
                                        <p:attrNameLst>
                                          <p:attrName>ppt_x</p:attrName>
                                          <p:attrName>ppt_y</p:attrName>
                                        </p:attrNameLst>
                                      </p:cBhvr>
                                      <p:rCtr x="-1146" y="2252"/>
                                    </p:animMotion>
                                  </p:childTnLst>
                                </p:cTn>
                              </p:par>
                              <p:par>
                                <p:cTn id="166" presetID="10" presetClass="exit" presetSubtype="0" fill="hold" nodeType="withEffect">
                                  <p:stCondLst>
                                    <p:cond delay="0"/>
                                  </p:stCondLst>
                                  <p:childTnLst>
                                    <p:animEffect transition="out" filter="fade">
                                      <p:cBhvr>
                                        <p:cTn id="167" dur="1750"/>
                                        <p:tgtEl>
                                          <p:spTgt spid="5"/>
                                        </p:tgtEl>
                                      </p:cBhvr>
                                    </p:animEffect>
                                    <p:set>
                                      <p:cBhvr>
                                        <p:cTn id="168" dur="1" fill="hold">
                                          <p:stCondLst>
                                            <p:cond delay="1749"/>
                                          </p:stCondLst>
                                        </p:cTn>
                                        <p:tgtEl>
                                          <p:spTgt spid="5"/>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1750"/>
                                        <p:tgtEl>
                                          <p:spTgt spid="4"/>
                                        </p:tgtEl>
                                      </p:cBhvr>
                                    </p:animEffect>
                                    <p:set>
                                      <p:cBhvr>
                                        <p:cTn id="171" dur="1" fill="hold">
                                          <p:stCondLst>
                                            <p:cond delay="1749"/>
                                          </p:stCondLst>
                                        </p:cTn>
                                        <p:tgtEl>
                                          <p:spTgt spid="4"/>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1750"/>
                                        <p:tgtEl>
                                          <p:spTgt spid="71"/>
                                        </p:tgtEl>
                                      </p:cBhvr>
                                    </p:animEffect>
                                    <p:set>
                                      <p:cBhvr>
                                        <p:cTn id="174" dur="1" fill="hold">
                                          <p:stCondLst>
                                            <p:cond delay="1749"/>
                                          </p:stCondLst>
                                        </p:cTn>
                                        <p:tgtEl>
                                          <p:spTgt spid="71"/>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1750"/>
                                        <p:tgtEl>
                                          <p:spTgt spid="408"/>
                                        </p:tgtEl>
                                      </p:cBhvr>
                                    </p:animEffect>
                                    <p:set>
                                      <p:cBhvr>
                                        <p:cTn id="177" dur="1" fill="hold">
                                          <p:stCondLst>
                                            <p:cond delay="1749"/>
                                          </p:stCondLst>
                                        </p:cTn>
                                        <p:tgtEl>
                                          <p:spTgt spid="408"/>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1750"/>
                                        <p:tgtEl>
                                          <p:spTgt spid="411"/>
                                        </p:tgtEl>
                                      </p:cBhvr>
                                    </p:animEffect>
                                    <p:set>
                                      <p:cBhvr>
                                        <p:cTn id="180" dur="1" fill="hold">
                                          <p:stCondLst>
                                            <p:cond delay="1749"/>
                                          </p:stCondLst>
                                        </p:cTn>
                                        <p:tgtEl>
                                          <p:spTgt spid="411"/>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1750"/>
                                        <p:tgtEl>
                                          <p:spTgt spid="414"/>
                                        </p:tgtEl>
                                      </p:cBhvr>
                                    </p:animEffect>
                                    <p:set>
                                      <p:cBhvr>
                                        <p:cTn id="183" dur="1" fill="hold">
                                          <p:stCondLst>
                                            <p:cond delay="1749"/>
                                          </p:stCondLst>
                                        </p:cTn>
                                        <p:tgtEl>
                                          <p:spTgt spid="414"/>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1750"/>
                                        <p:tgtEl>
                                          <p:spTgt spid="417"/>
                                        </p:tgtEl>
                                      </p:cBhvr>
                                    </p:animEffect>
                                    <p:set>
                                      <p:cBhvr>
                                        <p:cTn id="186" dur="1" fill="hold">
                                          <p:stCondLst>
                                            <p:cond delay="1749"/>
                                          </p:stCondLst>
                                        </p:cTn>
                                        <p:tgtEl>
                                          <p:spTgt spid="417"/>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1750"/>
                                        <p:tgtEl>
                                          <p:spTgt spid="423"/>
                                        </p:tgtEl>
                                      </p:cBhvr>
                                    </p:animEffect>
                                    <p:set>
                                      <p:cBhvr>
                                        <p:cTn id="189" dur="1" fill="hold">
                                          <p:stCondLst>
                                            <p:cond delay="1749"/>
                                          </p:stCondLst>
                                        </p:cTn>
                                        <p:tgtEl>
                                          <p:spTgt spid="423"/>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1750"/>
                                        <p:tgtEl>
                                          <p:spTgt spid="442"/>
                                        </p:tgtEl>
                                      </p:cBhvr>
                                    </p:animEffect>
                                    <p:set>
                                      <p:cBhvr>
                                        <p:cTn id="192" dur="1" fill="hold">
                                          <p:stCondLst>
                                            <p:cond delay="1749"/>
                                          </p:stCondLst>
                                        </p:cTn>
                                        <p:tgtEl>
                                          <p:spTgt spid="442"/>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1750"/>
                                        <p:tgtEl>
                                          <p:spTgt spid="445"/>
                                        </p:tgtEl>
                                      </p:cBhvr>
                                    </p:animEffect>
                                    <p:set>
                                      <p:cBhvr>
                                        <p:cTn id="195" dur="1" fill="hold">
                                          <p:stCondLst>
                                            <p:cond delay="1749"/>
                                          </p:stCondLst>
                                        </p:cTn>
                                        <p:tgtEl>
                                          <p:spTgt spid="445"/>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1750"/>
                                        <p:tgtEl>
                                          <p:spTgt spid="448"/>
                                        </p:tgtEl>
                                      </p:cBhvr>
                                    </p:animEffect>
                                    <p:set>
                                      <p:cBhvr>
                                        <p:cTn id="198" dur="1" fill="hold">
                                          <p:stCondLst>
                                            <p:cond delay="1749"/>
                                          </p:stCondLst>
                                        </p:cTn>
                                        <p:tgtEl>
                                          <p:spTgt spid="448"/>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1750"/>
                                        <p:tgtEl>
                                          <p:spTgt spid="455"/>
                                        </p:tgtEl>
                                      </p:cBhvr>
                                    </p:animEffect>
                                    <p:set>
                                      <p:cBhvr>
                                        <p:cTn id="201" dur="1" fill="hold">
                                          <p:stCondLst>
                                            <p:cond delay="1749"/>
                                          </p:stCondLst>
                                        </p:cTn>
                                        <p:tgtEl>
                                          <p:spTgt spid="455"/>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1750"/>
                                        <p:tgtEl>
                                          <p:spTgt spid="458"/>
                                        </p:tgtEl>
                                      </p:cBhvr>
                                    </p:animEffect>
                                    <p:set>
                                      <p:cBhvr>
                                        <p:cTn id="204" dur="1" fill="hold">
                                          <p:stCondLst>
                                            <p:cond delay="1749"/>
                                          </p:stCondLst>
                                        </p:cTn>
                                        <p:tgtEl>
                                          <p:spTgt spid="458"/>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1750"/>
                                        <p:tgtEl>
                                          <p:spTgt spid="461"/>
                                        </p:tgtEl>
                                      </p:cBhvr>
                                    </p:animEffect>
                                    <p:set>
                                      <p:cBhvr>
                                        <p:cTn id="207" dur="1" fill="hold">
                                          <p:stCondLst>
                                            <p:cond delay="1749"/>
                                          </p:stCondLst>
                                        </p:cTn>
                                        <p:tgtEl>
                                          <p:spTgt spid="461"/>
                                        </p:tgtEl>
                                        <p:attrNameLst>
                                          <p:attrName>style.visibility</p:attrName>
                                        </p:attrNameLst>
                                      </p:cBhvr>
                                      <p:to>
                                        <p:strVal val="hidden"/>
                                      </p:to>
                                    </p:set>
                                  </p:childTnLst>
                                </p:cTn>
                              </p:par>
                            </p:childTnLst>
                          </p:cTn>
                        </p:par>
                        <p:par>
                          <p:cTn id="208" fill="hold">
                            <p:stCondLst>
                              <p:cond delay="2250"/>
                            </p:stCondLst>
                            <p:childTnLst>
                              <p:par>
                                <p:cTn id="209" presetID="22" presetClass="exit" presetSubtype="2" fill="hold" nodeType="afterEffect">
                                  <p:stCondLst>
                                    <p:cond delay="0"/>
                                  </p:stCondLst>
                                  <p:childTnLst>
                                    <p:animEffect transition="out" filter="wipe(right)">
                                      <p:cBhvr>
                                        <p:cTn id="210" dur="500"/>
                                        <p:tgtEl>
                                          <p:spTgt spid="16"/>
                                        </p:tgtEl>
                                      </p:cBhvr>
                                    </p:animEffect>
                                    <p:set>
                                      <p:cBhvr>
                                        <p:cTn id="211" dur="1" fill="hold">
                                          <p:stCondLst>
                                            <p:cond delay="499"/>
                                          </p:stCondLst>
                                        </p:cTn>
                                        <p:tgtEl>
                                          <p:spTgt spid="16"/>
                                        </p:tgtEl>
                                        <p:attrNameLst>
                                          <p:attrName>style.visibility</p:attrName>
                                        </p:attrNameLst>
                                      </p:cBhvr>
                                      <p:to>
                                        <p:strVal val="hidden"/>
                                      </p:to>
                                    </p:set>
                                  </p:childTnLst>
                                </p:cTn>
                              </p:par>
                              <p:par>
                                <p:cTn id="212" presetID="22" presetClass="exit" presetSubtype="2" fill="hold" nodeType="withEffect">
                                  <p:stCondLst>
                                    <p:cond delay="0"/>
                                  </p:stCondLst>
                                  <p:childTnLst>
                                    <p:animEffect transition="out" filter="wipe(right)">
                                      <p:cBhvr>
                                        <p:cTn id="213" dur="500"/>
                                        <p:tgtEl>
                                          <p:spTgt spid="355"/>
                                        </p:tgtEl>
                                      </p:cBhvr>
                                    </p:animEffect>
                                    <p:set>
                                      <p:cBhvr>
                                        <p:cTn id="214" dur="1" fill="hold">
                                          <p:stCondLst>
                                            <p:cond delay="499"/>
                                          </p:stCondLst>
                                        </p:cTn>
                                        <p:tgtEl>
                                          <p:spTgt spid="355"/>
                                        </p:tgtEl>
                                        <p:attrNameLst>
                                          <p:attrName>style.visibility</p:attrName>
                                        </p:attrNameLst>
                                      </p:cBhvr>
                                      <p:to>
                                        <p:strVal val="hidden"/>
                                      </p:to>
                                    </p:set>
                                  </p:childTnLst>
                                </p:cTn>
                              </p:par>
                              <p:par>
                                <p:cTn id="215" presetID="22" presetClass="exit" presetSubtype="2" fill="hold" nodeType="withEffect">
                                  <p:stCondLst>
                                    <p:cond delay="0"/>
                                  </p:stCondLst>
                                  <p:childTnLst>
                                    <p:animEffect transition="out" filter="wipe(right)">
                                      <p:cBhvr>
                                        <p:cTn id="216" dur="500"/>
                                        <p:tgtEl>
                                          <p:spTgt spid="15"/>
                                        </p:tgtEl>
                                      </p:cBhvr>
                                    </p:animEffect>
                                    <p:set>
                                      <p:cBhvr>
                                        <p:cTn id="217" dur="1" fill="hold">
                                          <p:stCondLst>
                                            <p:cond delay="499"/>
                                          </p:stCondLst>
                                        </p:cTn>
                                        <p:tgtEl>
                                          <p:spTgt spid="15"/>
                                        </p:tgtEl>
                                        <p:attrNameLst>
                                          <p:attrName>style.visibility</p:attrName>
                                        </p:attrNameLst>
                                      </p:cBhvr>
                                      <p:to>
                                        <p:strVal val="hidden"/>
                                      </p:to>
                                    </p:set>
                                  </p:childTnLst>
                                </p:cTn>
                              </p:par>
                              <p:par>
                                <p:cTn id="218" presetID="22" presetClass="exit" presetSubtype="2" fill="hold" nodeType="withEffect">
                                  <p:stCondLst>
                                    <p:cond delay="0"/>
                                  </p:stCondLst>
                                  <p:childTnLst>
                                    <p:animEffect transition="out" filter="wipe(right)">
                                      <p:cBhvr>
                                        <p:cTn id="219" dur="500"/>
                                        <p:tgtEl>
                                          <p:spTgt spid="10"/>
                                        </p:tgtEl>
                                      </p:cBhvr>
                                    </p:animEffect>
                                    <p:set>
                                      <p:cBhvr>
                                        <p:cTn id="220" dur="1" fill="hold">
                                          <p:stCondLst>
                                            <p:cond delay="499"/>
                                          </p:stCondLst>
                                        </p:cTn>
                                        <p:tgtEl>
                                          <p:spTgt spid="10"/>
                                        </p:tgtEl>
                                        <p:attrNameLst>
                                          <p:attrName>style.visibility</p:attrName>
                                        </p:attrNameLst>
                                      </p:cBhvr>
                                      <p:to>
                                        <p:strVal val="hidden"/>
                                      </p:to>
                                    </p:set>
                                  </p:childTnLst>
                                </p:cTn>
                              </p:par>
                              <p:par>
                                <p:cTn id="221" presetID="22" presetClass="exit" presetSubtype="2" fill="hold" nodeType="withEffect">
                                  <p:stCondLst>
                                    <p:cond delay="0"/>
                                  </p:stCondLst>
                                  <p:childTnLst>
                                    <p:animEffect transition="out" filter="wipe(right)">
                                      <p:cBhvr>
                                        <p:cTn id="222" dur="500"/>
                                        <p:tgtEl>
                                          <p:spTgt spid="14"/>
                                        </p:tgtEl>
                                      </p:cBhvr>
                                    </p:animEffect>
                                    <p:set>
                                      <p:cBhvr>
                                        <p:cTn id="223" dur="1" fill="hold">
                                          <p:stCondLst>
                                            <p:cond delay="499"/>
                                          </p:stCondLst>
                                        </p:cTn>
                                        <p:tgtEl>
                                          <p:spTgt spid="14"/>
                                        </p:tgtEl>
                                        <p:attrNameLst>
                                          <p:attrName>style.visibility</p:attrName>
                                        </p:attrNameLst>
                                      </p:cBhvr>
                                      <p:to>
                                        <p:strVal val="hidden"/>
                                      </p:to>
                                    </p:set>
                                  </p:childTnLst>
                                </p:cTn>
                              </p:par>
                              <p:par>
                                <p:cTn id="224" presetID="22" presetClass="exit" presetSubtype="2" fill="hold" nodeType="withEffect">
                                  <p:stCondLst>
                                    <p:cond delay="0"/>
                                  </p:stCondLst>
                                  <p:childTnLst>
                                    <p:animEffect transition="out" filter="wipe(right)">
                                      <p:cBhvr>
                                        <p:cTn id="225" dur="500"/>
                                        <p:tgtEl>
                                          <p:spTgt spid="9"/>
                                        </p:tgtEl>
                                      </p:cBhvr>
                                    </p:animEffect>
                                    <p:set>
                                      <p:cBhvr>
                                        <p:cTn id="226" dur="1" fill="hold">
                                          <p:stCondLst>
                                            <p:cond delay="499"/>
                                          </p:stCondLst>
                                        </p:cTn>
                                        <p:tgtEl>
                                          <p:spTgt spid="9"/>
                                        </p:tgtEl>
                                        <p:attrNameLst>
                                          <p:attrName>style.visibility</p:attrName>
                                        </p:attrNameLst>
                                      </p:cBhvr>
                                      <p:to>
                                        <p:strVal val="hidden"/>
                                      </p:to>
                                    </p:set>
                                  </p:childTnLst>
                                </p:cTn>
                              </p:par>
                              <p:par>
                                <p:cTn id="227" presetID="22" presetClass="exit" presetSubtype="2" fill="hold" nodeType="withEffect">
                                  <p:stCondLst>
                                    <p:cond delay="0"/>
                                  </p:stCondLst>
                                  <p:childTnLst>
                                    <p:animEffect transition="out" filter="wipe(right)">
                                      <p:cBhvr>
                                        <p:cTn id="228" dur="500"/>
                                        <p:tgtEl>
                                          <p:spTgt spid="8"/>
                                        </p:tgtEl>
                                      </p:cBhvr>
                                    </p:animEffect>
                                    <p:set>
                                      <p:cBhvr>
                                        <p:cTn id="229" dur="1" fill="hold">
                                          <p:stCondLst>
                                            <p:cond delay="499"/>
                                          </p:stCondLst>
                                        </p:cTn>
                                        <p:tgtEl>
                                          <p:spTgt spid="8"/>
                                        </p:tgtEl>
                                        <p:attrNameLst>
                                          <p:attrName>style.visibility</p:attrName>
                                        </p:attrNameLst>
                                      </p:cBhvr>
                                      <p:to>
                                        <p:strVal val="hidden"/>
                                      </p:to>
                                    </p:set>
                                  </p:childTnLst>
                                </p:cTn>
                              </p:par>
                              <p:par>
                                <p:cTn id="230" presetID="22" presetClass="exit" presetSubtype="2" fill="hold" nodeType="withEffect">
                                  <p:stCondLst>
                                    <p:cond delay="0"/>
                                  </p:stCondLst>
                                  <p:childTnLst>
                                    <p:animEffect transition="out" filter="wipe(right)">
                                      <p:cBhvr>
                                        <p:cTn id="231" dur="500"/>
                                        <p:tgtEl>
                                          <p:spTgt spid="7"/>
                                        </p:tgtEl>
                                      </p:cBhvr>
                                    </p:animEffect>
                                    <p:set>
                                      <p:cBhvr>
                                        <p:cTn id="232" dur="1" fill="hold">
                                          <p:stCondLst>
                                            <p:cond delay="499"/>
                                          </p:stCondLst>
                                        </p:cTn>
                                        <p:tgtEl>
                                          <p:spTgt spid="7"/>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500"/>
                                        <p:tgtEl>
                                          <p:spTgt spid="179"/>
                                        </p:tgtEl>
                                      </p:cBhvr>
                                    </p:animEffect>
                                    <p:set>
                                      <p:cBhvr>
                                        <p:cTn id="235" dur="1" fill="hold">
                                          <p:stCondLst>
                                            <p:cond delay="499"/>
                                          </p:stCondLst>
                                        </p:cTn>
                                        <p:tgtEl>
                                          <p:spTgt spid="179"/>
                                        </p:tgtEl>
                                        <p:attrNameLst>
                                          <p:attrName>style.visibility</p:attrName>
                                        </p:attrNameLst>
                                      </p:cBhvr>
                                      <p:to>
                                        <p:strVal val="hidden"/>
                                      </p:to>
                                    </p:set>
                                  </p:childTnLst>
                                </p:cTn>
                              </p:par>
                              <p:par>
                                <p:cTn id="236" presetID="10" presetClass="exit" presetSubtype="0" fill="hold" nodeType="withEffect">
                                  <p:stCondLst>
                                    <p:cond delay="0"/>
                                  </p:stCondLst>
                                  <p:childTnLst>
                                    <p:animEffect transition="out" filter="fade">
                                      <p:cBhvr>
                                        <p:cTn id="237" dur="500"/>
                                        <p:tgtEl>
                                          <p:spTgt spid="184"/>
                                        </p:tgtEl>
                                      </p:cBhvr>
                                    </p:animEffect>
                                    <p:set>
                                      <p:cBhvr>
                                        <p:cTn id="238" dur="1" fill="hold">
                                          <p:stCondLst>
                                            <p:cond delay="499"/>
                                          </p:stCondLst>
                                        </p:cTn>
                                        <p:tgtEl>
                                          <p:spTgt spid="184"/>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172"/>
                                        </p:tgtEl>
                                      </p:cBhvr>
                                    </p:animEffect>
                                    <p:set>
                                      <p:cBhvr>
                                        <p:cTn id="241" dur="1" fill="hold">
                                          <p:stCondLst>
                                            <p:cond delay="499"/>
                                          </p:stCondLst>
                                        </p:cTn>
                                        <p:tgtEl>
                                          <p:spTgt spid="172"/>
                                        </p:tgtEl>
                                        <p:attrNameLst>
                                          <p:attrName>style.visibility</p:attrName>
                                        </p:attrNameLst>
                                      </p:cBhvr>
                                      <p:to>
                                        <p:strVal val="hidden"/>
                                      </p:to>
                                    </p:set>
                                  </p:childTnLst>
                                </p:cTn>
                              </p:par>
                              <p:par>
                                <p:cTn id="242" presetID="1" presetClass="entr" presetSubtype="0" fill="hold" nodeType="withEffect">
                                  <p:stCondLst>
                                    <p:cond delay="0"/>
                                  </p:stCondLst>
                                  <p:childTnLst>
                                    <p:set>
                                      <p:cBhvr>
                                        <p:cTn id="243" dur="1" fill="hold">
                                          <p:stCondLst>
                                            <p:cond delay="0"/>
                                          </p:stCondLst>
                                        </p:cTn>
                                        <p:tgtEl>
                                          <p:spTgt spid="178"/>
                                        </p:tgtEl>
                                        <p:attrNameLst>
                                          <p:attrName>style.visibility</p:attrName>
                                        </p:attrNameLst>
                                      </p:cBhvr>
                                      <p:to>
                                        <p:strVal val="visible"/>
                                      </p:to>
                                    </p:set>
                                  </p:childTnLst>
                                </p:cTn>
                              </p:par>
                              <p:par>
                                <p:cTn id="244" presetID="22" presetClass="entr" presetSubtype="1" fill="hold" nodeType="withEffect">
                                  <p:stCondLst>
                                    <p:cond delay="0"/>
                                  </p:stCondLst>
                                  <p:childTnLst>
                                    <p:set>
                                      <p:cBhvr>
                                        <p:cTn id="245" dur="1" fill="hold">
                                          <p:stCondLst>
                                            <p:cond delay="0"/>
                                          </p:stCondLst>
                                        </p:cTn>
                                        <p:tgtEl>
                                          <p:spTgt spid="469"/>
                                        </p:tgtEl>
                                        <p:attrNameLst>
                                          <p:attrName>style.visibility</p:attrName>
                                        </p:attrNameLst>
                                      </p:cBhvr>
                                      <p:to>
                                        <p:strVal val="visible"/>
                                      </p:to>
                                    </p:set>
                                    <p:animEffect transition="in" filter="wipe(up)">
                                      <p:cBhvr>
                                        <p:cTn id="246" dur="500"/>
                                        <p:tgtEl>
                                          <p:spTgt spid="469"/>
                                        </p:tgtEl>
                                      </p:cBhvr>
                                    </p:animEffect>
                                  </p:childTnLst>
                                </p:cTn>
                              </p:par>
                            </p:childTnLst>
                          </p:cTn>
                        </p:par>
                        <p:par>
                          <p:cTn id="247" fill="hold">
                            <p:stCondLst>
                              <p:cond delay="2750"/>
                            </p:stCondLst>
                            <p:childTnLst>
                              <p:par>
                                <p:cTn id="248" presetID="22" presetClass="entr" presetSubtype="8" fill="hold" nodeType="afterEffect">
                                  <p:stCondLst>
                                    <p:cond delay="0"/>
                                  </p:stCondLst>
                                  <p:childTnLst>
                                    <p:set>
                                      <p:cBhvr>
                                        <p:cTn id="249" dur="1" fill="hold">
                                          <p:stCondLst>
                                            <p:cond delay="0"/>
                                          </p:stCondLst>
                                        </p:cTn>
                                        <p:tgtEl>
                                          <p:spTgt spid="474"/>
                                        </p:tgtEl>
                                        <p:attrNameLst>
                                          <p:attrName>style.visibility</p:attrName>
                                        </p:attrNameLst>
                                      </p:cBhvr>
                                      <p:to>
                                        <p:strVal val="visible"/>
                                      </p:to>
                                    </p:set>
                                    <p:animEffect transition="in" filter="wipe(left)">
                                      <p:cBhvr>
                                        <p:cTn id="250" dur="500"/>
                                        <p:tgtEl>
                                          <p:spTgt spid="474"/>
                                        </p:tgtEl>
                                      </p:cBhvr>
                                    </p:animEffect>
                                  </p:childTnLst>
                                </p:cTn>
                              </p:par>
                              <p:par>
                                <p:cTn id="251" presetID="22" presetClass="entr" presetSubtype="8" fill="hold" nodeType="withEffect">
                                  <p:stCondLst>
                                    <p:cond delay="0"/>
                                  </p:stCondLst>
                                  <p:childTnLst>
                                    <p:set>
                                      <p:cBhvr>
                                        <p:cTn id="252" dur="1" fill="hold">
                                          <p:stCondLst>
                                            <p:cond delay="0"/>
                                          </p:stCondLst>
                                        </p:cTn>
                                        <p:tgtEl>
                                          <p:spTgt spid="6"/>
                                        </p:tgtEl>
                                        <p:attrNameLst>
                                          <p:attrName>style.visibility</p:attrName>
                                        </p:attrNameLst>
                                      </p:cBhvr>
                                      <p:to>
                                        <p:strVal val="visible"/>
                                      </p:to>
                                    </p:set>
                                    <p:animEffect transition="in" filter="wipe(left)">
                                      <p:cBhvr>
                                        <p:cTn id="253" dur="1750"/>
                                        <p:tgtEl>
                                          <p:spTgt spid="6"/>
                                        </p:tgtEl>
                                      </p:cBhvr>
                                    </p:animEffect>
                                  </p:childTnLst>
                                </p:cTn>
                              </p:par>
                              <p:par>
                                <p:cTn id="254" presetID="22" presetClass="entr" presetSubtype="8" fill="hold" nodeType="withEffect">
                                  <p:stCondLst>
                                    <p:cond delay="500"/>
                                  </p:stCondLst>
                                  <p:childTnLst>
                                    <p:set>
                                      <p:cBhvr>
                                        <p:cTn id="255" dur="1" fill="hold">
                                          <p:stCondLst>
                                            <p:cond delay="0"/>
                                          </p:stCondLst>
                                        </p:cTn>
                                        <p:tgtEl>
                                          <p:spTgt spid="479"/>
                                        </p:tgtEl>
                                        <p:attrNameLst>
                                          <p:attrName>style.visibility</p:attrName>
                                        </p:attrNameLst>
                                      </p:cBhvr>
                                      <p:to>
                                        <p:strVal val="visible"/>
                                      </p:to>
                                    </p:set>
                                    <p:animEffect transition="in" filter="wipe(left)">
                                      <p:cBhvr>
                                        <p:cTn id="256" dur="500"/>
                                        <p:tgtEl>
                                          <p:spTgt spid="479"/>
                                        </p:tgtEl>
                                      </p:cBhvr>
                                    </p:animEffect>
                                  </p:childTnLst>
                                </p:cTn>
                              </p:par>
                              <p:par>
                                <p:cTn id="257" presetID="22" presetClass="entr" presetSubtype="8" fill="hold" nodeType="withEffect">
                                  <p:stCondLst>
                                    <p:cond delay="1000"/>
                                  </p:stCondLst>
                                  <p:childTnLst>
                                    <p:set>
                                      <p:cBhvr>
                                        <p:cTn id="258" dur="1" fill="hold">
                                          <p:stCondLst>
                                            <p:cond delay="0"/>
                                          </p:stCondLst>
                                        </p:cTn>
                                        <p:tgtEl>
                                          <p:spTgt spid="484"/>
                                        </p:tgtEl>
                                        <p:attrNameLst>
                                          <p:attrName>style.visibility</p:attrName>
                                        </p:attrNameLst>
                                      </p:cBhvr>
                                      <p:to>
                                        <p:strVal val="visible"/>
                                      </p:to>
                                    </p:set>
                                    <p:animEffect transition="in" filter="wipe(left)">
                                      <p:cBhvr>
                                        <p:cTn id="259" dur="500"/>
                                        <p:tgtEl>
                                          <p:spTgt spid="484"/>
                                        </p:tgtEl>
                                      </p:cBhvr>
                                    </p:animEffect>
                                  </p:childTnLst>
                                </p:cTn>
                              </p:par>
                              <p:par>
                                <p:cTn id="260" presetID="22" presetClass="entr" presetSubtype="8" fill="hold" nodeType="withEffect">
                                  <p:stCondLst>
                                    <p:cond delay="1500"/>
                                  </p:stCondLst>
                                  <p:childTnLst>
                                    <p:set>
                                      <p:cBhvr>
                                        <p:cTn id="261" dur="1" fill="hold">
                                          <p:stCondLst>
                                            <p:cond delay="0"/>
                                          </p:stCondLst>
                                        </p:cTn>
                                        <p:tgtEl>
                                          <p:spTgt spid="489"/>
                                        </p:tgtEl>
                                        <p:attrNameLst>
                                          <p:attrName>style.visibility</p:attrName>
                                        </p:attrNameLst>
                                      </p:cBhvr>
                                      <p:to>
                                        <p:strVal val="visible"/>
                                      </p:to>
                                    </p:set>
                                    <p:animEffect transition="in" filter="wipe(left)">
                                      <p:cBhvr>
                                        <p:cTn id="262" dur="500"/>
                                        <p:tgtEl>
                                          <p:spTgt spid="489"/>
                                        </p:tgtEl>
                                      </p:cBhvr>
                                    </p:animEffect>
                                  </p:childTnLst>
                                </p:cTn>
                              </p:par>
                              <p:par>
                                <p:cTn id="263" presetID="10" presetClass="entr" presetSubtype="0" fill="hold" nodeType="withEffect">
                                  <p:stCondLst>
                                    <p:cond delay="0"/>
                                  </p:stCondLst>
                                  <p:childTnLst>
                                    <p:set>
                                      <p:cBhvr>
                                        <p:cTn id="264" dur="1" fill="hold">
                                          <p:stCondLst>
                                            <p:cond delay="0"/>
                                          </p:stCondLst>
                                        </p:cTn>
                                        <p:tgtEl>
                                          <p:spTgt spid="518"/>
                                        </p:tgtEl>
                                        <p:attrNameLst>
                                          <p:attrName>style.visibility</p:attrName>
                                        </p:attrNameLst>
                                      </p:cBhvr>
                                      <p:to>
                                        <p:strVal val="visible"/>
                                      </p:to>
                                    </p:set>
                                    <p:animEffect transition="in" filter="fade">
                                      <p:cBhvr>
                                        <p:cTn id="265" dur="500"/>
                                        <p:tgtEl>
                                          <p:spTgt spid="518"/>
                                        </p:tgtEl>
                                      </p:cBhvr>
                                    </p:animEffect>
                                  </p:childTnLst>
                                </p:cTn>
                              </p:par>
                              <p:par>
                                <p:cTn id="266" presetID="8" presetClass="emph" presetSubtype="0" repeatCount="indefinite" fill="hold" nodeType="withEffect">
                                  <p:stCondLst>
                                    <p:cond delay="0"/>
                                  </p:stCondLst>
                                  <p:childTnLst>
                                    <p:animRot by="-21600000">
                                      <p:cBhvr>
                                        <p:cTn id="267" dur="1000" fill="hold"/>
                                        <p:tgtEl>
                                          <p:spTgt spid="518"/>
                                        </p:tgtEl>
                                        <p:attrNameLst>
                                          <p:attrName>r</p:attrName>
                                        </p:attrNameLst>
                                      </p:cBhvr>
                                    </p:animRot>
                                  </p:childTnLst>
                                </p:cTn>
                              </p:par>
                              <p:par>
                                <p:cTn id="268" presetID="10" presetClass="entr" presetSubtype="0" fill="hold" nodeType="withEffect">
                                  <p:stCondLst>
                                    <p:cond delay="0"/>
                                  </p:stCondLst>
                                  <p:childTnLst>
                                    <p:set>
                                      <p:cBhvr>
                                        <p:cTn id="269" dur="1" fill="hold">
                                          <p:stCondLst>
                                            <p:cond delay="0"/>
                                          </p:stCondLst>
                                        </p:cTn>
                                        <p:tgtEl>
                                          <p:spTgt spid="513"/>
                                        </p:tgtEl>
                                        <p:attrNameLst>
                                          <p:attrName>style.visibility</p:attrName>
                                        </p:attrNameLst>
                                      </p:cBhvr>
                                      <p:to>
                                        <p:strVal val="visible"/>
                                      </p:to>
                                    </p:set>
                                    <p:animEffect transition="in" filter="fade">
                                      <p:cBhvr>
                                        <p:cTn id="270" dur="500"/>
                                        <p:tgtEl>
                                          <p:spTgt spid="513"/>
                                        </p:tgtEl>
                                      </p:cBhvr>
                                    </p:animEffect>
                                  </p:childTnLst>
                                </p:cTn>
                              </p:par>
                              <p:par>
                                <p:cTn id="271" presetID="8" presetClass="emph" presetSubtype="0" repeatCount="indefinite" fill="hold" nodeType="withEffect">
                                  <p:stCondLst>
                                    <p:cond delay="0"/>
                                  </p:stCondLst>
                                  <p:childTnLst>
                                    <p:animRot by="21600000">
                                      <p:cBhvr>
                                        <p:cTn id="272" dur="1000" fill="hold"/>
                                        <p:tgtEl>
                                          <p:spTgt spid="513"/>
                                        </p:tgtEl>
                                        <p:attrNameLst>
                                          <p:attrName>r</p:attrName>
                                        </p:attrNameLst>
                                      </p:cBhvr>
                                    </p:animRot>
                                  </p:childTnLst>
                                </p:cTn>
                              </p:par>
                              <p:par>
                                <p:cTn id="273" presetID="10" presetClass="entr" presetSubtype="0" fill="hold" nodeType="withEffect">
                                  <p:stCondLst>
                                    <p:cond delay="0"/>
                                  </p:stCondLst>
                                  <p:childTnLst>
                                    <p:set>
                                      <p:cBhvr>
                                        <p:cTn id="274" dur="1" fill="hold">
                                          <p:stCondLst>
                                            <p:cond delay="0"/>
                                          </p:stCondLst>
                                        </p:cTn>
                                        <p:tgtEl>
                                          <p:spTgt spid="508"/>
                                        </p:tgtEl>
                                        <p:attrNameLst>
                                          <p:attrName>style.visibility</p:attrName>
                                        </p:attrNameLst>
                                      </p:cBhvr>
                                      <p:to>
                                        <p:strVal val="visible"/>
                                      </p:to>
                                    </p:set>
                                    <p:animEffect transition="in" filter="fade">
                                      <p:cBhvr>
                                        <p:cTn id="275" dur="500"/>
                                        <p:tgtEl>
                                          <p:spTgt spid="508"/>
                                        </p:tgtEl>
                                      </p:cBhvr>
                                    </p:animEffect>
                                  </p:childTnLst>
                                </p:cTn>
                              </p:par>
                              <p:par>
                                <p:cTn id="276" presetID="8" presetClass="emph" presetSubtype="0" repeatCount="indefinite" fill="hold" nodeType="withEffect">
                                  <p:stCondLst>
                                    <p:cond delay="0"/>
                                  </p:stCondLst>
                                  <p:childTnLst>
                                    <p:animRot by="-21600000">
                                      <p:cBhvr>
                                        <p:cTn id="277" dur="1000" fill="hold"/>
                                        <p:tgtEl>
                                          <p:spTgt spid="508"/>
                                        </p:tgtEl>
                                        <p:attrNameLst>
                                          <p:attrName>r</p:attrName>
                                        </p:attrNameLst>
                                      </p:cBhvr>
                                    </p:animRot>
                                  </p:childTnLst>
                                </p:cTn>
                              </p:par>
                              <p:par>
                                <p:cTn id="278" presetID="10" presetClass="entr" presetSubtype="0" fill="hold" nodeType="withEffect">
                                  <p:stCondLst>
                                    <p:cond delay="0"/>
                                  </p:stCondLst>
                                  <p:childTnLst>
                                    <p:set>
                                      <p:cBhvr>
                                        <p:cTn id="279" dur="1" fill="hold">
                                          <p:stCondLst>
                                            <p:cond delay="0"/>
                                          </p:stCondLst>
                                        </p:cTn>
                                        <p:tgtEl>
                                          <p:spTgt spid="503"/>
                                        </p:tgtEl>
                                        <p:attrNameLst>
                                          <p:attrName>style.visibility</p:attrName>
                                        </p:attrNameLst>
                                      </p:cBhvr>
                                      <p:to>
                                        <p:strVal val="visible"/>
                                      </p:to>
                                    </p:set>
                                    <p:animEffect transition="in" filter="fade">
                                      <p:cBhvr>
                                        <p:cTn id="280" dur="500"/>
                                        <p:tgtEl>
                                          <p:spTgt spid="503"/>
                                        </p:tgtEl>
                                      </p:cBhvr>
                                    </p:animEffect>
                                  </p:childTnLst>
                                </p:cTn>
                              </p:par>
                              <p:par>
                                <p:cTn id="281" presetID="8" presetClass="emph" presetSubtype="0" repeatCount="indefinite" fill="hold" nodeType="withEffect">
                                  <p:stCondLst>
                                    <p:cond delay="0"/>
                                  </p:stCondLst>
                                  <p:childTnLst>
                                    <p:animRot by="21600000">
                                      <p:cBhvr>
                                        <p:cTn id="282" dur="1000" fill="hold"/>
                                        <p:tgtEl>
                                          <p:spTgt spid="503"/>
                                        </p:tgtEl>
                                        <p:attrNameLst>
                                          <p:attrName>r</p:attrName>
                                        </p:attrNameLst>
                                      </p:cBhvr>
                                    </p:animRot>
                                  </p:childTnLst>
                                </p:cTn>
                              </p:par>
                              <p:par>
                                <p:cTn id="283" presetID="10" presetClass="entr" presetSubtype="0" fill="hold" nodeType="withEffect">
                                  <p:stCondLst>
                                    <p:cond delay="500"/>
                                  </p:stCondLst>
                                  <p:childTnLst>
                                    <p:set>
                                      <p:cBhvr>
                                        <p:cTn id="284" dur="1" fill="hold">
                                          <p:stCondLst>
                                            <p:cond delay="0"/>
                                          </p:stCondLst>
                                        </p:cTn>
                                        <p:tgtEl>
                                          <p:spTgt spid="498"/>
                                        </p:tgtEl>
                                        <p:attrNameLst>
                                          <p:attrName>style.visibility</p:attrName>
                                        </p:attrNameLst>
                                      </p:cBhvr>
                                      <p:to>
                                        <p:strVal val="visible"/>
                                      </p:to>
                                    </p:set>
                                    <p:animEffect transition="in" filter="fade">
                                      <p:cBhvr>
                                        <p:cTn id="285" dur="500"/>
                                        <p:tgtEl>
                                          <p:spTgt spid="498"/>
                                        </p:tgtEl>
                                      </p:cBhvr>
                                    </p:animEffect>
                                  </p:childTnLst>
                                </p:cTn>
                              </p:par>
                              <p:par>
                                <p:cTn id="286" presetID="8" presetClass="emph" presetSubtype="0" repeatCount="indefinite" fill="hold" nodeType="withEffect">
                                  <p:stCondLst>
                                    <p:cond delay="500"/>
                                  </p:stCondLst>
                                  <p:childTnLst>
                                    <p:animRot by="-21600000">
                                      <p:cBhvr>
                                        <p:cTn id="287" dur="1000" fill="hold"/>
                                        <p:tgtEl>
                                          <p:spTgt spid="498"/>
                                        </p:tgtEl>
                                        <p:attrNameLst>
                                          <p:attrName>r</p:attrName>
                                        </p:attrNameLst>
                                      </p:cBhvr>
                                    </p:animRot>
                                  </p:childTnLst>
                                </p:cTn>
                              </p:par>
                              <p:par>
                                <p:cTn id="288" presetID="10" presetClass="entr" presetSubtype="0" fill="hold" nodeType="withEffect">
                                  <p:stCondLst>
                                    <p:cond delay="500"/>
                                  </p:stCondLst>
                                  <p:childTnLst>
                                    <p:set>
                                      <p:cBhvr>
                                        <p:cTn id="289" dur="1" fill="hold">
                                          <p:stCondLst>
                                            <p:cond delay="0"/>
                                          </p:stCondLst>
                                        </p:cTn>
                                        <p:tgtEl>
                                          <p:spTgt spid="493"/>
                                        </p:tgtEl>
                                        <p:attrNameLst>
                                          <p:attrName>style.visibility</p:attrName>
                                        </p:attrNameLst>
                                      </p:cBhvr>
                                      <p:to>
                                        <p:strVal val="visible"/>
                                      </p:to>
                                    </p:set>
                                    <p:animEffect transition="in" filter="fade">
                                      <p:cBhvr>
                                        <p:cTn id="290" dur="500"/>
                                        <p:tgtEl>
                                          <p:spTgt spid="493"/>
                                        </p:tgtEl>
                                      </p:cBhvr>
                                    </p:animEffect>
                                  </p:childTnLst>
                                </p:cTn>
                              </p:par>
                              <p:par>
                                <p:cTn id="291" presetID="8" presetClass="emph" presetSubtype="0" repeatCount="indefinite" fill="hold" nodeType="withEffect">
                                  <p:stCondLst>
                                    <p:cond delay="500"/>
                                  </p:stCondLst>
                                  <p:childTnLst>
                                    <p:animRot by="21600000">
                                      <p:cBhvr>
                                        <p:cTn id="292" dur="1000" fill="hold"/>
                                        <p:tgtEl>
                                          <p:spTgt spid="493"/>
                                        </p:tgtEl>
                                        <p:attrNameLst>
                                          <p:attrName>r</p:attrName>
                                        </p:attrNameLst>
                                      </p:cBhvr>
                                    </p:animRot>
                                  </p:childTnLst>
                                </p:cTn>
                              </p:par>
                              <p:par>
                                <p:cTn id="293" presetID="1" presetClass="entr" presetSubtype="0" fill="hold" nodeType="withEffect">
                                  <p:stCondLst>
                                    <p:cond delay="500"/>
                                  </p:stCondLst>
                                  <p:childTnLst>
                                    <p:set>
                                      <p:cBhvr>
                                        <p:cTn id="294" dur="1" fill="hold">
                                          <p:stCondLst>
                                            <p:cond delay="0"/>
                                          </p:stCondLst>
                                        </p:cTn>
                                        <p:tgtEl>
                                          <p:spTgt spid="193"/>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2" presetClass="entr" presetSubtype="8" fill="hold" grpId="0" nodeType="clickEffect">
                                  <p:stCondLst>
                                    <p:cond delay="0"/>
                                  </p:stCondLst>
                                  <p:childTnLst>
                                    <p:set>
                                      <p:cBhvr>
                                        <p:cTn id="298" dur="1" fill="hold">
                                          <p:stCondLst>
                                            <p:cond delay="0"/>
                                          </p:stCondLst>
                                        </p:cTn>
                                        <p:tgtEl>
                                          <p:spTgt spid="169"/>
                                        </p:tgtEl>
                                        <p:attrNameLst>
                                          <p:attrName>style.visibility</p:attrName>
                                        </p:attrNameLst>
                                      </p:cBhvr>
                                      <p:to>
                                        <p:strVal val="visible"/>
                                      </p:to>
                                    </p:set>
                                    <p:anim calcmode="lin" valueType="num">
                                      <p:cBhvr additive="base">
                                        <p:cTn id="299" dur="500" fill="hold"/>
                                        <p:tgtEl>
                                          <p:spTgt spid="169"/>
                                        </p:tgtEl>
                                        <p:attrNameLst>
                                          <p:attrName>ppt_x</p:attrName>
                                        </p:attrNameLst>
                                      </p:cBhvr>
                                      <p:tavLst>
                                        <p:tav tm="0">
                                          <p:val>
                                            <p:strVal val="0-#ppt_w/2"/>
                                          </p:val>
                                        </p:tav>
                                        <p:tav tm="100000">
                                          <p:val>
                                            <p:strVal val="#ppt_x"/>
                                          </p:val>
                                        </p:tav>
                                      </p:tavLst>
                                    </p:anim>
                                    <p:anim calcmode="lin" valueType="num">
                                      <p:cBhvr additive="base">
                                        <p:cTn id="300" dur="500" fill="hold"/>
                                        <p:tgtEl>
                                          <p:spTgt spid="169"/>
                                        </p:tgtEl>
                                        <p:attrNameLst>
                                          <p:attrName>ppt_y</p:attrName>
                                        </p:attrNameLst>
                                      </p:cBhvr>
                                      <p:tavLst>
                                        <p:tav tm="0">
                                          <p:val>
                                            <p:strVal val="#ppt_y"/>
                                          </p:val>
                                        </p:tav>
                                        <p:tav tm="100000">
                                          <p:val>
                                            <p:strVal val="#ppt_y"/>
                                          </p:val>
                                        </p:tav>
                                      </p:tavLst>
                                    </p:anim>
                                  </p:childTnLst>
                                </p:cTn>
                              </p:par>
                            </p:childTnLst>
                          </p:cTn>
                        </p:par>
                        <p:par>
                          <p:cTn id="301" fill="hold">
                            <p:stCondLst>
                              <p:cond delay="500"/>
                            </p:stCondLst>
                            <p:childTnLst>
                              <p:par>
                                <p:cTn id="302" presetID="10" presetClass="entr" presetSubtype="0" fill="hold" grpId="0" nodeType="afterEffect">
                                  <p:stCondLst>
                                    <p:cond delay="0"/>
                                  </p:stCondLst>
                                  <p:childTnLst>
                                    <p:set>
                                      <p:cBhvr>
                                        <p:cTn id="303" dur="1" fill="hold">
                                          <p:stCondLst>
                                            <p:cond delay="0"/>
                                          </p:stCondLst>
                                        </p:cTn>
                                        <p:tgtEl>
                                          <p:spTgt spid="170"/>
                                        </p:tgtEl>
                                        <p:attrNameLst>
                                          <p:attrName>style.visibility</p:attrName>
                                        </p:attrNameLst>
                                      </p:cBhvr>
                                      <p:to>
                                        <p:strVal val="visible"/>
                                      </p:to>
                                    </p:set>
                                    <p:animEffect transition="in" filter="fade">
                                      <p:cBhvr>
                                        <p:cTn id="304" dur="500"/>
                                        <p:tgtEl>
                                          <p:spTgt spid="170"/>
                                        </p:tgtEl>
                                      </p:cBhvr>
                                    </p:animEffect>
                                  </p:childTnLst>
                                </p:cTn>
                              </p:par>
                            </p:childTnLst>
                          </p:cTn>
                        </p:par>
                        <p:par>
                          <p:cTn id="305" fill="hold">
                            <p:stCondLst>
                              <p:cond delay="1000"/>
                            </p:stCondLst>
                            <p:childTnLst>
                              <p:par>
                                <p:cTn id="306" presetID="22" presetClass="entr" presetSubtype="8" fill="hold" nodeType="afterEffect">
                                  <p:stCondLst>
                                    <p:cond delay="0"/>
                                  </p:stCondLst>
                                  <p:childTnLst>
                                    <p:set>
                                      <p:cBhvr>
                                        <p:cTn id="307" dur="1" fill="hold">
                                          <p:stCondLst>
                                            <p:cond delay="0"/>
                                          </p:stCondLst>
                                        </p:cTn>
                                        <p:tgtEl>
                                          <p:spTgt spid="160"/>
                                        </p:tgtEl>
                                        <p:attrNameLst>
                                          <p:attrName>style.visibility</p:attrName>
                                        </p:attrNameLst>
                                      </p:cBhvr>
                                      <p:to>
                                        <p:strVal val="visible"/>
                                      </p:to>
                                    </p:set>
                                    <p:animEffect transition="in" filter="wipe(left)">
                                      <p:cBhvr>
                                        <p:cTn id="308" dur="500"/>
                                        <p:tgtEl>
                                          <p:spTgt spid="160"/>
                                        </p:tgtEl>
                                      </p:cBhvr>
                                    </p:animEffect>
                                  </p:childTnLst>
                                </p:cTn>
                              </p:par>
                            </p:childTnLst>
                          </p:cTn>
                        </p:par>
                        <p:par>
                          <p:cTn id="309" fill="hold">
                            <p:stCondLst>
                              <p:cond delay="1500"/>
                            </p:stCondLst>
                            <p:childTnLst>
                              <p:par>
                                <p:cTn id="310" presetID="22" presetClass="entr" presetSubtype="8" fill="hold" nodeType="afterEffect">
                                  <p:stCondLst>
                                    <p:cond delay="0"/>
                                  </p:stCondLst>
                                  <p:childTnLst>
                                    <p:set>
                                      <p:cBhvr>
                                        <p:cTn id="311" dur="1" fill="hold">
                                          <p:stCondLst>
                                            <p:cond delay="0"/>
                                          </p:stCondLst>
                                        </p:cTn>
                                        <p:tgtEl>
                                          <p:spTgt spid="69"/>
                                        </p:tgtEl>
                                        <p:attrNameLst>
                                          <p:attrName>style.visibility</p:attrName>
                                        </p:attrNameLst>
                                      </p:cBhvr>
                                      <p:to>
                                        <p:strVal val="visible"/>
                                      </p:to>
                                    </p:set>
                                    <p:animEffect transition="in" filter="wipe(left)">
                                      <p:cBhvr>
                                        <p:cTn id="312" dur="500"/>
                                        <p:tgtEl>
                                          <p:spTgt spid="69"/>
                                        </p:tgtEl>
                                      </p:cBhvr>
                                    </p:animEffect>
                                  </p:childTnLst>
                                </p:cTn>
                              </p:par>
                            </p:childTnLst>
                          </p:cTn>
                        </p:par>
                        <p:par>
                          <p:cTn id="313" fill="hold">
                            <p:stCondLst>
                              <p:cond delay="2000"/>
                            </p:stCondLst>
                            <p:childTnLst>
                              <p:par>
                                <p:cTn id="314" presetID="22" presetClass="entr" presetSubtype="2" fill="hold" nodeType="afterEffect">
                                  <p:stCondLst>
                                    <p:cond delay="0"/>
                                  </p:stCondLst>
                                  <p:childTnLst>
                                    <p:set>
                                      <p:cBhvr>
                                        <p:cTn id="315" dur="1" fill="hold">
                                          <p:stCondLst>
                                            <p:cond delay="0"/>
                                          </p:stCondLst>
                                        </p:cTn>
                                        <p:tgtEl>
                                          <p:spTgt spid="37"/>
                                        </p:tgtEl>
                                        <p:attrNameLst>
                                          <p:attrName>style.visibility</p:attrName>
                                        </p:attrNameLst>
                                      </p:cBhvr>
                                      <p:to>
                                        <p:strVal val="visible"/>
                                      </p:to>
                                    </p:set>
                                    <p:animEffect transition="in" filter="wipe(right)">
                                      <p:cBhvr>
                                        <p:cTn id="316" dur="500"/>
                                        <p:tgtEl>
                                          <p:spTgt spid="37"/>
                                        </p:tgtEl>
                                      </p:cBhvr>
                                    </p:animEffect>
                                  </p:childTnLst>
                                </p:cTn>
                              </p:par>
                            </p:childTnLst>
                          </p:cTn>
                        </p:par>
                        <p:par>
                          <p:cTn id="317" fill="hold">
                            <p:stCondLst>
                              <p:cond delay="2500"/>
                            </p:stCondLst>
                            <p:childTnLst>
                              <p:par>
                                <p:cTn id="318" presetID="22" presetClass="entr" presetSubtype="8" fill="hold" grpId="0" nodeType="afterEffect">
                                  <p:stCondLst>
                                    <p:cond delay="0"/>
                                  </p:stCondLst>
                                  <p:childTnLst>
                                    <p:set>
                                      <p:cBhvr>
                                        <p:cTn id="319" dur="1" fill="hold">
                                          <p:stCondLst>
                                            <p:cond delay="0"/>
                                          </p:stCondLst>
                                        </p:cTn>
                                        <p:tgtEl>
                                          <p:spTgt spid="225"/>
                                        </p:tgtEl>
                                        <p:attrNameLst>
                                          <p:attrName>style.visibility</p:attrName>
                                        </p:attrNameLst>
                                      </p:cBhvr>
                                      <p:to>
                                        <p:strVal val="visible"/>
                                      </p:to>
                                    </p:set>
                                    <p:animEffect transition="in" filter="wipe(left)">
                                      <p:cBhvr>
                                        <p:cTn id="320"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0" grpId="0"/>
      <p:bldP spid="167" grpId="0" animBg="1"/>
      <p:bldP spid="168" grpId="0"/>
      <p:bldP spid="164" grpId="0" animBg="1"/>
      <p:bldP spid="165" grpId="0"/>
      <p:bldP spid="225" grpId="0" animBg="1"/>
      <p:bldP spid="18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043" y="1470009"/>
            <a:ext cx="9126956" cy="2942333"/>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dirty="0"/>
          </a:p>
        </p:txBody>
      </p:sp>
      <p:sp>
        <p:nvSpPr>
          <p:cNvPr id="4" name="Rectangle 3"/>
          <p:cNvSpPr/>
          <p:nvPr/>
        </p:nvSpPr>
        <p:spPr>
          <a:xfrm>
            <a:off x="0" y="1550083"/>
            <a:ext cx="9144001" cy="835480"/>
          </a:xfrm>
          <a:prstGeom prst="rect">
            <a:avLst/>
          </a:prstGeom>
          <a:solidFill>
            <a:schemeClr val="accent1">
              <a:lumMod val="50000"/>
              <a:alpha val="40000"/>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87" name="Group 86"/>
          <p:cNvGrpSpPr/>
          <p:nvPr/>
        </p:nvGrpSpPr>
        <p:grpSpPr>
          <a:xfrm>
            <a:off x="175832" y="2344220"/>
            <a:ext cx="8811020" cy="722313"/>
            <a:chOff x="175832" y="3268661"/>
            <a:chExt cx="8811020" cy="722313"/>
          </a:xfrm>
        </p:grpSpPr>
        <p:sp>
          <p:nvSpPr>
            <p:cNvPr id="88" name="Left-Right Arrow 87"/>
            <p:cNvSpPr/>
            <p:nvPr/>
          </p:nvSpPr>
          <p:spPr>
            <a:xfrm>
              <a:off x="175832" y="3544132"/>
              <a:ext cx="8811020" cy="367497"/>
            </a:xfrm>
            <a:prstGeom prst="leftRightArrow">
              <a:avLst/>
            </a:prstGeom>
            <a:solidFill>
              <a:schemeClr val="accent4">
                <a:alpha val="89000"/>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1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89" name="Pentagon 88"/>
            <p:cNvSpPr/>
            <p:nvPr/>
          </p:nvSpPr>
          <p:spPr>
            <a:xfrm rot="16200000">
              <a:off x="5223690" y="2787508"/>
              <a:ext cx="722313" cy="1684619"/>
            </a:xfrm>
            <a:prstGeom prst="homePlate">
              <a:avLst>
                <a:gd name="adj" fmla="val 21818"/>
              </a:avLst>
            </a:prstGeom>
            <a:solidFill>
              <a:schemeClr val="bg2">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050" dirty="0">
                <a:solidFill>
                  <a:schemeClr val="bg1"/>
                </a:solidFill>
                <a:cs typeface="CA Sans"/>
              </a:endParaRPr>
            </a:p>
          </p:txBody>
        </p:sp>
        <p:sp>
          <p:nvSpPr>
            <p:cNvPr id="90" name="Rectangle 89"/>
            <p:cNvSpPr/>
            <p:nvPr/>
          </p:nvSpPr>
          <p:spPr>
            <a:xfrm>
              <a:off x="4742535" y="3469637"/>
              <a:ext cx="1684621" cy="441339"/>
            </a:xfrm>
            <a:prstGeom prst="rect">
              <a:avLst/>
            </a:prstGeom>
          </p:spPr>
          <p:txBody>
            <a:bodyPr wrap="square">
              <a:spAutoFit/>
            </a:bodyPr>
            <a:lstStyle/>
            <a:p>
              <a:pPr algn="ctr">
                <a:lnSpc>
                  <a:spcPct val="80000"/>
                </a:lnSpc>
              </a:pPr>
              <a:r>
                <a:rPr lang="en-US" sz="1400" dirty="0" smtClean="0"/>
                <a:t>Environment Management</a:t>
              </a:r>
              <a:endParaRPr lang="en-US" sz="1400" dirty="0"/>
            </a:p>
          </p:txBody>
        </p:sp>
        <p:sp>
          <p:nvSpPr>
            <p:cNvPr id="91" name="Pentagon 90"/>
            <p:cNvSpPr/>
            <p:nvPr/>
          </p:nvSpPr>
          <p:spPr>
            <a:xfrm rot="16200000">
              <a:off x="3282439" y="2787508"/>
              <a:ext cx="715119" cy="1684619"/>
            </a:xfrm>
            <a:prstGeom prst="homePlate">
              <a:avLst>
                <a:gd name="adj" fmla="val 21818"/>
              </a:avLst>
            </a:prstGeom>
            <a:solidFill>
              <a:schemeClr val="bg2">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050" dirty="0">
                <a:solidFill>
                  <a:schemeClr val="bg1"/>
                </a:solidFill>
                <a:cs typeface="CA Sans"/>
              </a:endParaRPr>
            </a:p>
          </p:txBody>
        </p:sp>
        <p:sp>
          <p:nvSpPr>
            <p:cNvPr id="92" name="Rectangle 91"/>
            <p:cNvSpPr/>
            <p:nvPr/>
          </p:nvSpPr>
          <p:spPr>
            <a:xfrm>
              <a:off x="2797690" y="3470850"/>
              <a:ext cx="1684619" cy="438912"/>
            </a:xfrm>
            <a:prstGeom prst="rect">
              <a:avLst/>
            </a:prstGeom>
          </p:spPr>
          <p:txBody>
            <a:bodyPr wrap="square">
              <a:spAutoFit/>
            </a:bodyPr>
            <a:lstStyle/>
            <a:p>
              <a:pPr algn="ctr">
                <a:lnSpc>
                  <a:spcPct val="80000"/>
                </a:lnSpc>
              </a:pPr>
              <a:r>
                <a:rPr lang="en-US" sz="1400" dirty="0" smtClean="0"/>
                <a:t>Release </a:t>
              </a:r>
            </a:p>
            <a:p>
              <a:pPr algn="ctr">
                <a:lnSpc>
                  <a:spcPct val="80000"/>
                </a:lnSpc>
              </a:pPr>
              <a:r>
                <a:rPr lang="en-US" sz="1400" dirty="0" smtClean="0"/>
                <a:t>Deployment</a:t>
              </a:r>
              <a:endParaRPr lang="en-US" sz="1400" dirty="0"/>
            </a:p>
          </p:txBody>
        </p:sp>
        <p:sp>
          <p:nvSpPr>
            <p:cNvPr id="93" name="Pentagon 92"/>
            <p:cNvSpPr/>
            <p:nvPr/>
          </p:nvSpPr>
          <p:spPr>
            <a:xfrm rot="16200000">
              <a:off x="7191372" y="2787508"/>
              <a:ext cx="722313" cy="1684619"/>
            </a:xfrm>
            <a:prstGeom prst="homePlate">
              <a:avLst>
                <a:gd name="adj" fmla="val 21818"/>
              </a:avLst>
            </a:prstGeom>
            <a:solidFill>
              <a:schemeClr val="bg2">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050" dirty="0">
                <a:solidFill>
                  <a:schemeClr val="bg1"/>
                </a:solidFill>
                <a:cs typeface="CA Sans"/>
              </a:endParaRPr>
            </a:p>
          </p:txBody>
        </p:sp>
        <p:sp>
          <p:nvSpPr>
            <p:cNvPr id="94" name="Rectangle 93"/>
            <p:cNvSpPr/>
            <p:nvPr/>
          </p:nvSpPr>
          <p:spPr>
            <a:xfrm>
              <a:off x="6850717" y="3470850"/>
              <a:ext cx="1365846" cy="438912"/>
            </a:xfrm>
            <a:prstGeom prst="rect">
              <a:avLst/>
            </a:prstGeom>
          </p:spPr>
          <p:txBody>
            <a:bodyPr wrap="square" anchor="ctr" anchorCtr="0">
              <a:noAutofit/>
            </a:bodyPr>
            <a:lstStyle/>
            <a:p>
              <a:pPr algn="ctr">
                <a:lnSpc>
                  <a:spcPct val="80000"/>
                </a:lnSpc>
              </a:pPr>
              <a:r>
                <a:rPr lang="en-US" sz="1400" dirty="0" smtClean="0"/>
                <a:t>Production</a:t>
              </a:r>
              <a:endParaRPr lang="en-US" sz="1400" dirty="0"/>
            </a:p>
          </p:txBody>
        </p:sp>
        <p:sp>
          <p:nvSpPr>
            <p:cNvPr id="95" name="Pentagon 94"/>
            <p:cNvSpPr/>
            <p:nvPr/>
          </p:nvSpPr>
          <p:spPr>
            <a:xfrm rot="16200000">
              <a:off x="1319981" y="2787507"/>
              <a:ext cx="715119" cy="1684619"/>
            </a:xfrm>
            <a:prstGeom prst="homePlate">
              <a:avLst>
                <a:gd name="adj" fmla="val 21818"/>
              </a:avLst>
            </a:prstGeom>
            <a:solidFill>
              <a:schemeClr val="bg2">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050" dirty="0">
                <a:solidFill>
                  <a:schemeClr val="bg1"/>
                </a:solidFill>
                <a:cs typeface="CA Sans"/>
              </a:endParaRPr>
            </a:p>
          </p:txBody>
        </p:sp>
        <p:sp>
          <p:nvSpPr>
            <p:cNvPr id="96" name="Rectangle 95"/>
            <p:cNvSpPr/>
            <p:nvPr/>
          </p:nvSpPr>
          <p:spPr>
            <a:xfrm>
              <a:off x="835230" y="3471785"/>
              <a:ext cx="1684619" cy="437043"/>
            </a:xfrm>
            <a:prstGeom prst="rect">
              <a:avLst/>
            </a:prstGeom>
          </p:spPr>
          <p:txBody>
            <a:bodyPr wrap="square">
              <a:spAutoFit/>
            </a:bodyPr>
            <a:lstStyle/>
            <a:p>
              <a:pPr algn="ctr">
                <a:lnSpc>
                  <a:spcPct val="80000"/>
                </a:lnSpc>
              </a:pPr>
              <a:r>
                <a:rPr lang="en-US" sz="1400" dirty="0" smtClean="0"/>
                <a:t>Test</a:t>
              </a:r>
            </a:p>
            <a:p>
              <a:pPr algn="ctr">
                <a:lnSpc>
                  <a:spcPct val="80000"/>
                </a:lnSpc>
              </a:pPr>
              <a:r>
                <a:rPr lang="en-US" sz="1400" dirty="0" smtClean="0"/>
                <a:t>Automation</a:t>
              </a:r>
              <a:endParaRPr lang="en-US" sz="1400" dirty="0"/>
            </a:p>
          </p:txBody>
        </p:sp>
      </p:grpSp>
      <p:sp>
        <p:nvSpPr>
          <p:cNvPr id="38" name="Rounded Rectangle 37"/>
          <p:cNvSpPr/>
          <p:nvPr/>
        </p:nvSpPr>
        <p:spPr>
          <a:xfrm>
            <a:off x="0" y="968902"/>
            <a:ext cx="9143999" cy="501108"/>
          </a:xfrm>
          <a:prstGeom prst="roundRect">
            <a:avLst>
              <a:gd name="adj" fmla="val 0"/>
            </a:avLst>
          </a:prstGeom>
          <a:solidFill>
            <a:schemeClr val="bg2">
              <a:alpha val="84000"/>
            </a:schemeClr>
          </a:solidFill>
          <a:ln w="12700" cap="flat" cmpd="sng" algn="ctr">
            <a:noFill/>
            <a:prstDash val="solid"/>
          </a:ln>
          <a:effectLst/>
        </p:spPr>
        <p:txBody>
          <a:bodyPr lIns="0" tIns="0" rIns="0" bIns="0" rtlCol="0" anchor="ctr" anchorCtr="0"/>
          <a:lstStyle/>
          <a:p>
            <a:pPr algn="ctr"/>
            <a:r>
              <a:rPr lang="en-US" sz="2400" b="1" dirty="0">
                <a:solidFill>
                  <a:srgbClr val="FFC91C"/>
                </a:solidFill>
              </a:rPr>
              <a:t>Continuous Feedback</a:t>
            </a:r>
          </a:p>
        </p:txBody>
      </p:sp>
      <p:cxnSp>
        <p:nvCxnSpPr>
          <p:cNvPr id="39" name="Straight Connector 38"/>
          <p:cNvCxnSpPr/>
          <p:nvPr/>
        </p:nvCxnSpPr>
        <p:spPr>
          <a:xfrm flipH="1">
            <a:off x="17043" y="1470010"/>
            <a:ext cx="9126956" cy="0"/>
          </a:xfrm>
          <a:prstGeom prst="line">
            <a:avLst/>
          </a:prstGeom>
          <a:ln w="19050" cmpd="sng">
            <a:solidFill>
              <a:srgbClr val="FFFFFF"/>
            </a:solidFill>
            <a:prstDash val="dot"/>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3611682" y="3235199"/>
            <a:ext cx="2240299"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400" dirty="0" smtClean="0">
                <a:solidFill>
                  <a:schemeClr val="accent1"/>
                </a:solidFill>
                <a:cs typeface="Arial" pitchFamily="34" charset="0"/>
              </a:rPr>
              <a:t>CA Release Automation</a:t>
            </a:r>
            <a:endParaRPr lang="en-US" sz="1400" dirty="0">
              <a:solidFill>
                <a:schemeClr val="accent1"/>
              </a:solidFill>
              <a:cs typeface="Arial" pitchFamily="34" charset="0"/>
            </a:endParaRPr>
          </a:p>
        </p:txBody>
      </p:sp>
      <p:sp>
        <p:nvSpPr>
          <p:cNvPr id="30" name="Rectangle 29"/>
          <p:cNvSpPr/>
          <p:nvPr/>
        </p:nvSpPr>
        <p:spPr>
          <a:xfrm>
            <a:off x="1230415" y="3917063"/>
            <a:ext cx="3049050" cy="396686"/>
          </a:xfrm>
          <a:prstGeom prst="rect">
            <a:avLst/>
          </a:prstGeom>
        </p:spPr>
        <p:txBody>
          <a:bodyPr wrap="square" lIns="0" rIns="0">
            <a:noAutofit/>
          </a:bodyPr>
          <a:lstStyle/>
          <a:p>
            <a:pPr algn="ctr"/>
            <a:r>
              <a:rPr lang="en-US" b="1" dirty="0" smtClean="0">
                <a:solidFill>
                  <a:schemeClr val="bg1"/>
                </a:solidFill>
              </a:rPr>
              <a:t>Dev/Test Integration</a:t>
            </a:r>
            <a:endParaRPr lang="en-US" b="1" dirty="0">
              <a:solidFill>
                <a:schemeClr val="bg1"/>
              </a:solidFill>
            </a:endParaRPr>
          </a:p>
        </p:txBody>
      </p:sp>
      <p:sp>
        <p:nvSpPr>
          <p:cNvPr id="53" name="Rounded Rectangle 52"/>
          <p:cNvSpPr/>
          <p:nvPr/>
        </p:nvSpPr>
        <p:spPr>
          <a:xfrm>
            <a:off x="6432379" y="3235199"/>
            <a:ext cx="2240299"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400" dirty="0" smtClean="0">
                <a:solidFill>
                  <a:schemeClr val="accent1"/>
                </a:solidFill>
                <a:cs typeface="Arial" pitchFamily="34" charset="0"/>
              </a:rPr>
              <a:t>CA APM</a:t>
            </a:r>
            <a:endParaRPr lang="en-US" sz="1400" dirty="0">
              <a:solidFill>
                <a:schemeClr val="accent1"/>
              </a:solidFill>
              <a:cs typeface="Arial" pitchFamily="34" charset="0"/>
            </a:endParaRPr>
          </a:p>
        </p:txBody>
      </p:sp>
      <p:grpSp>
        <p:nvGrpSpPr>
          <p:cNvPr id="3" name="Group 2"/>
          <p:cNvGrpSpPr/>
          <p:nvPr/>
        </p:nvGrpSpPr>
        <p:grpSpPr>
          <a:xfrm>
            <a:off x="2887853" y="1685904"/>
            <a:ext cx="3462640" cy="466163"/>
            <a:chOff x="2887853" y="2985669"/>
            <a:chExt cx="3462640" cy="316761"/>
          </a:xfrm>
          <a:effectLst/>
        </p:grpSpPr>
        <p:grpSp>
          <p:nvGrpSpPr>
            <p:cNvPr id="61" name="Group 60"/>
            <p:cNvGrpSpPr/>
            <p:nvPr/>
          </p:nvGrpSpPr>
          <p:grpSpPr>
            <a:xfrm flipV="1">
              <a:off x="3611682" y="3092306"/>
              <a:ext cx="2363858" cy="210124"/>
              <a:chOff x="3847382" y="2928943"/>
              <a:chExt cx="1271935" cy="318680"/>
            </a:xfrm>
          </p:grpSpPr>
          <p:cxnSp>
            <p:nvCxnSpPr>
              <p:cNvPr id="78" name="Straight Arrow Connector 77"/>
              <p:cNvCxnSpPr/>
              <p:nvPr/>
            </p:nvCxnSpPr>
            <p:spPr>
              <a:xfrm flipV="1">
                <a:off x="3847382" y="2928943"/>
                <a:ext cx="0" cy="318680"/>
              </a:xfrm>
              <a:prstGeom prst="straightConnector1">
                <a:avLst/>
              </a:prstGeom>
              <a:ln w="19050">
                <a:solidFill>
                  <a:schemeClr val="accent1">
                    <a:lumMod val="75000"/>
                  </a:schemeClr>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483350" y="2928943"/>
                <a:ext cx="0" cy="318680"/>
              </a:xfrm>
              <a:prstGeom prst="straightConnector1">
                <a:avLst/>
              </a:prstGeom>
              <a:ln w="19050">
                <a:solidFill>
                  <a:schemeClr val="accent1">
                    <a:lumMod val="75000"/>
                  </a:schemeClr>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4801334" y="2928943"/>
                <a:ext cx="0" cy="318680"/>
              </a:xfrm>
              <a:prstGeom prst="straightConnector1">
                <a:avLst/>
              </a:prstGeom>
              <a:ln w="19050">
                <a:solidFill>
                  <a:schemeClr val="accent1">
                    <a:lumMod val="75000"/>
                  </a:schemeClr>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5119317" y="2928943"/>
                <a:ext cx="0" cy="318680"/>
              </a:xfrm>
              <a:prstGeom prst="straightConnector1">
                <a:avLst/>
              </a:prstGeom>
              <a:ln w="19050">
                <a:solidFill>
                  <a:schemeClr val="accent1">
                    <a:lumMod val="75000"/>
                  </a:schemeClr>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4165366" y="2928943"/>
                <a:ext cx="0" cy="318680"/>
              </a:xfrm>
              <a:prstGeom prst="straightConnector1">
                <a:avLst/>
              </a:prstGeom>
              <a:ln w="19050">
                <a:solidFill>
                  <a:schemeClr val="accent1">
                    <a:lumMod val="75000"/>
                  </a:schemeClr>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2887853" y="2985669"/>
              <a:ext cx="3462640" cy="137932"/>
              <a:chOff x="3315197" y="4452717"/>
              <a:chExt cx="1252250" cy="347240"/>
            </a:xfrm>
          </p:grpSpPr>
          <p:sp>
            <p:nvSpPr>
              <p:cNvPr id="56" name="Rounded Rectangle 55"/>
              <p:cNvSpPr/>
              <p:nvPr/>
            </p:nvSpPr>
            <p:spPr>
              <a:xfrm>
                <a:off x="3315197" y="4452717"/>
                <a:ext cx="1252250" cy="347240"/>
              </a:xfrm>
              <a:prstGeom prst="roundRect">
                <a:avLst/>
              </a:prstGeom>
              <a:solidFill>
                <a:schemeClr val="accent1">
                  <a:lumMod val="75000"/>
                </a:schemeClr>
              </a:solidFill>
              <a:ln w="38100" cap="flat" cmpd="sng" algn="ctr">
                <a:solidFill>
                  <a:schemeClr val="accent1">
                    <a:lumMod val="75000"/>
                  </a:schemeClr>
                </a:solid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9" name="Rounded Rectangle 48"/>
              <p:cNvSpPr/>
              <p:nvPr/>
            </p:nvSpPr>
            <p:spPr>
              <a:xfrm>
                <a:off x="3319749" y="4568798"/>
                <a:ext cx="1243395" cy="198723"/>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200" cap="small" dirty="0" smtClean="0">
                    <a:solidFill>
                      <a:schemeClr val="bg1"/>
                    </a:solidFill>
                    <a:cs typeface="Arial" pitchFamily="34" charset="0"/>
                  </a:rPr>
                  <a:t>PERFORMANCE SNAPSHOTS</a:t>
                </a:r>
                <a:endParaRPr lang="en-US" sz="1200" cap="small" dirty="0">
                  <a:solidFill>
                    <a:schemeClr val="bg1"/>
                  </a:solidFill>
                  <a:cs typeface="Arial" pitchFamily="34" charset="0"/>
                </a:endParaRPr>
              </a:p>
            </p:txBody>
          </p:sp>
        </p:grpSp>
      </p:grpSp>
      <p:grpSp>
        <p:nvGrpSpPr>
          <p:cNvPr id="2" name="Group 1"/>
          <p:cNvGrpSpPr/>
          <p:nvPr/>
        </p:nvGrpSpPr>
        <p:grpSpPr>
          <a:xfrm>
            <a:off x="2756845" y="1983326"/>
            <a:ext cx="3749826" cy="480864"/>
            <a:chOff x="2756845" y="3158147"/>
            <a:chExt cx="3749826" cy="326750"/>
          </a:xfrm>
        </p:grpSpPr>
        <p:grpSp>
          <p:nvGrpSpPr>
            <p:cNvPr id="15" name="Group 14"/>
            <p:cNvGrpSpPr/>
            <p:nvPr/>
          </p:nvGrpSpPr>
          <p:grpSpPr>
            <a:xfrm>
              <a:off x="3312419" y="3158147"/>
              <a:ext cx="2363858" cy="210124"/>
              <a:chOff x="3847382" y="2928943"/>
              <a:chExt cx="1271935" cy="318680"/>
            </a:xfrm>
          </p:grpSpPr>
          <p:cxnSp>
            <p:nvCxnSpPr>
              <p:cNvPr id="14" name="Straight Arrow Connector 13"/>
              <p:cNvCxnSpPr/>
              <p:nvPr/>
            </p:nvCxnSpPr>
            <p:spPr>
              <a:xfrm flipV="1">
                <a:off x="3847382" y="2928943"/>
                <a:ext cx="0" cy="318680"/>
              </a:xfrm>
              <a:prstGeom prst="straightConnector1">
                <a:avLst/>
              </a:prstGeom>
              <a:ln w="19050">
                <a:solidFill>
                  <a:schemeClr val="accent1">
                    <a:lumMod val="75000"/>
                  </a:schemeClr>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483350" y="2928943"/>
                <a:ext cx="0" cy="318680"/>
              </a:xfrm>
              <a:prstGeom prst="straightConnector1">
                <a:avLst/>
              </a:prstGeom>
              <a:ln w="19050">
                <a:solidFill>
                  <a:schemeClr val="accent1">
                    <a:lumMod val="75000"/>
                  </a:schemeClr>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4801334" y="2928943"/>
                <a:ext cx="0" cy="318680"/>
              </a:xfrm>
              <a:prstGeom prst="straightConnector1">
                <a:avLst/>
              </a:prstGeom>
              <a:ln w="19050">
                <a:solidFill>
                  <a:schemeClr val="accent1">
                    <a:lumMod val="75000"/>
                  </a:schemeClr>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5119317" y="2928943"/>
                <a:ext cx="0" cy="318680"/>
              </a:xfrm>
              <a:prstGeom prst="straightConnector1">
                <a:avLst/>
              </a:prstGeom>
              <a:ln w="19050">
                <a:solidFill>
                  <a:schemeClr val="accent1">
                    <a:lumMod val="75000"/>
                  </a:schemeClr>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165366" y="2928943"/>
                <a:ext cx="0" cy="318680"/>
              </a:xfrm>
              <a:prstGeom prst="straightConnector1">
                <a:avLst/>
              </a:prstGeom>
              <a:ln w="19050">
                <a:solidFill>
                  <a:schemeClr val="accent1">
                    <a:lumMod val="75000"/>
                  </a:schemeClr>
                </a:solidFill>
                <a:headEnd type="none" w="sm" len="sm"/>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2756845" y="3346965"/>
              <a:ext cx="3749826" cy="137932"/>
              <a:chOff x="1499739" y="4452717"/>
              <a:chExt cx="1356110" cy="347240"/>
            </a:xfrm>
          </p:grpSpPr>
          <p:sp>
            <p:nvSpPr>
              <p:cNvPr id="6" name="Rounded Rectangle 5"/>
              <p:cNvSpPr/>
              <p:nvPr/>
            </p:nvSpPr>
            <p:spPr>
              <a:xfrm>
                <a:off x="1545440" y="4452717"/>
                <a:ext cx="1252250" cy="347240"/>
              </a:xfrm>
              <a:prstGeom prst="roundRect">
                <a:avLst/>
              </a:prstGeom>
              <a:solidFill>
                <a:schemeClr val="accent1">
                  <a:lumMod val="75000"/>
                </a:schemeClr>
              </a:solidFill>
              <a:ln w="38100" cap="flat" cmpd="sng" algn="ctr">
                <a:solidFill>
                  <a:schemeClr val="accent1">
                    <a:lumMod val="75000"/>
                  </a:schemeClr>
                </a:solid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50" name="Rounded Rectangle 49"/>
              <p:cNvSpPr/>
              <p:nvPr/>
            </p:nvSpPr>
            <p:spPr>
              <a:xfrm>
                <a:off x="1499739" y="4568798"/>
                <a:ext cx="1356110" cy="198726"/>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200" cap="small" dirty="0" smtClean="0">
                    <a:solidFill>
                      <a:schemeClr val="bg1"/>
                    </a:solidFill>
                    <a:cs typeface="Arial" pitchFamily="34" charset="0"/>
                  </a:rPr>
                  <a:t>RELEASE ALERTS &amp; DETAILS</a:t>
                </a:r>
                <a:endParaRPr lang="en-US" sz="1200" cap="small" dirty="0">
                  <a:solidFill>
                    <a:schemeClr val="bg1"/>
                  </a:solidFill>
                  <a:cs typeface="Arial" pitchFamily="34" charset="0"/>
                </a:endParaRPr>
              </a:p>
            </p:txBody>
          </p:sp>
        </p:grpSp>
      </p:grpSp>
      <p:sp>
        <p:nvSpPr>
          <p:cNvPr id="9" name="Title 8"/>
          <p:cNvSpPr>
            <a:spLocks noGrp="1"/>
          </p:cNvSpPr>
          <p:nvPr>
            <p:ph type="title"/>
          </p:nvPr>
        </p:nvSpPr>
        <p:spPr/>
        <p:txBody>
          <a:bodyPr/>
          <a:lstStyle/>
          <a:p>
            <a:r>
              <a:rPr lang="en-US" dirty="0" smtClean="0"/>
              <a:t>Continuous Feedback</a:t>
            </a:r>
            <a:endParaRPr lang="en-US" dirty="0"/>
          </a:p>
        </p:txBody>
      </p:sp>
      <p:sp>
        <p:nvSpPr>
          <p:cNvPr id="62" name="Rectangle 61"/>
          <p:cNvSpPr/>
          <p:nvPr/>
        </p:nvSpPr>
        <p:spPr>
          <a:xfrm>
            <a:off x="5858578" y="3927223"/>
            <a:ext cx="3049050" cy="396686"/>
          </a:xfrm>
          <a:prstGeom prst="rect">
            <a:avLst/>
          </a:prstGeom>
        </p:spPr>
        <p:txBody>
          <a:bodyPr wrap="square" lIns="0" rIns="0">
            <a:noAutofit/>
          </a:bodyPr>
          <a:lstStyle/>
          <a:p>
            <a:pPr algn="ctr"/>
            <a:r>
              <a:rPr lang="en-US" b="1" dirty="0" smtClean="0">
                <a:solidFill>
                  <a:schemeClr val="bg1"/>
                </a:solidFill>
              </a:rPr>
              <a:t>Production Data</a:t>
            </a:r>
            <a:endParaRPr lang="en-US" b="1" dirty="0">
              <a:solidFill>
                <a:schemeClr val="bg1"/>
              </a:solidFill>
            </a:endParaRPr>
          </a:p>
        </p:txBody>
      </p:sp>
      <p:sp>
        <p:nvSpPr>
          <p:cNvPr id="66" name="Rounded Rectangle 65"/>
          <p:cNvSpPr/>
          <p:nvPr/>
        </p:nvSpPr>
        <p:spPr>
          <a:xfrm>
            <a:off x="321148" y="3235199"/>
            <a:ext cx="2651760"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400" dirty="0" smtClean="0">
                <a:solidFill>
                  <a:schemeClr val="accent1"/>
                </a:solidFill>
                <a:cs typeface="Arial" pitchFamily="34" charset="0"/>
              </a:rPr>
              <a:t>CA Continuous Application Insight</a:t>
            </a:r>
            <a:endParaRPr lang="en-US" sz="1400" dirty="0">
              <a:solidFill>
                <a:schemeClr val="accent1"/>
              </a:solidFill>
              <a:cs typeface="Arial" pitchFamily="34" charset="0"/>
            </a:endParaRPr>
          </a:p>
        </p:txBody>
      </p:sp>
      <p:grpSp>
        <p:nvGrpSpPr>
          <p:cNvPr id="18" name="Group 17"/>
          <p:cNvGrpSpPr/>
          <p:nvPr/>
        </p:nvGrpSpPr>
        <p:grpSpPr>
          <a:xfrm>
            <a:off x="1602048" y="3485210"/>
            <a:ext cx="5899727" cy="274320"/>
            <a:chOff x="1602048" y="3373120"/>
            <a:chExt cx="5899727" cy="274320"/>
          </a:xfrm>
          <a:effectLst/>
        </p:grpSpPr>
        <p:cxnSp>
          <p:nvCxnSpPr>
            <p:cNvPr id="13" name="Straight Connector 12"/>
            <p:cNvCxnSpPr/>
            <p:nvPr/>
          </p:nvCxnSpPr>
          <p:spPr>
            <a:xfrm>
              <a:off x="1602048" y="3643627"/>
              <a:ext cx="5899727" cy="0"/>
            </a:xfrm>
            <a:prstGeom prst="line">
              <a:avLst/>
            </a:prstGeom>
            <a:ln w="19050" cmpd="sng">
              <a:solidFill>
                <a:srgbClr val="FFC91C"/>
              </a:solidFill>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605280" y="3373120"/>
              <a:ext cx="0" cy="274320"/>
            </a:xfrm>
            <a:prstGeom prst="straightConnector1">
              <a:avLst/>
            </a:prstGeom>
            <a:ln>
              <a:solidFill>
                <a:srgbClr val="FFC91C"/>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7487920" y="3373120"/>
              <a:ext cx="0" cy="274320"/>
            </a:xfrm>
            <a:prstGeom prst="straightConnector1">
              <a:avLst/>
            </a:prstGeom>
            <a:ln>
              <a:solidFill>
                <a:srgbClr val="FFC91C"/>
              </a:solidFill>
              <a:headEnd type="none"/>
              <a:tailEnd type="triangle"/>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4366055" y="3478364"/>
            <a:ext cx="549820" cy="549820"/>
            <a:chOff x="4366055" y="3407244"/>
            <a:chExt cx="549820" cy="549820"/>
          </a:xfrm>
        </p:grpSpPr>
        <p:sp>
          <p:nvSpPr>
            <p:cNvPr id="19" name="Oval 18"/>
            <p:cNvSpPr/>
            <p:nvPr/>
          </p:nvSpPr>
          <p:spPr>
            <a:xfrm>
              <a:off x="4366055" y="3407244"/>
              <a:ext cx="549820" cy="549820"/>
            </a:xfrm>
            <a:prstGeom prst="ellipse">
              <a:avLst/>
            </a:prstGeom>
            <a:solidFill>
              <a:schemeClr val="tx2"/>
            </a:solidFill>
            <a:ln w="19050" cap="flat" cmpd="sng" algn="ctr">
              <a:solidFill>
                <a:srgbClr val="FFC91C"/>
              </a:solid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52" name="Group 51"/>
            <p:cNvGrpSpPr/>
            <p:nvPr/>
          </p:nvGrpSpPr>
          <p:grpSpPr>
            <a:xfrm>
              <a:off x="4465142" y="3511473"/>
              <a:ext cx="367723" cy="349151"/>
              <a:chOff x="6432550" y="4878388"/>
              <a:chExt cx="628650" cy="596900"/>
            </a:xfrm>
            <a:solidFill>
              <a:schemeClr val="bg1"/>
            </a:solidFill>
          </p:grpSpPr>
          <p:sp>
            <p:nvSpPr>
              <p:cNvPr id="54" name="Freeform 53"/>
              <p:cNvSpPr>
                <a:spLocks/>
              </p:cNvSpPr>
              <p:nvPr/>
            </p:nvSpPr>
            <p:spPr bwMode="auto">
              <a:xfrm>
                <a:off x="6731000" y="4878388"/>
                <a:ext cx="330200" cy="541337"/>
              </a:xfrm>
              <a:custGeom>
                <a:avLst/>
                <a:gdLst>
                  <a:gd name="T0" fmla="*/ 58 w 106"/>
                  <a:gd name="T1" fmla="*/ 116 h 174"/>
                  <a:gd name="T2" fmla="*/ 49 w 106"/>
                  <a:gd name="T3" fmla="*/ 174 h 174"/>
                  <a:gd name="T4" fmla="*/ 106 w 106"/>
                  <a:gd name="T5" fmla="*/ 165 h 174"/>
                  <a:gd name="T6" fmla="*/ 84 w 106"/>
                  <a:gd name="T7" fmla="*/ 143 h 174"/>
                  <a:gd name="T8" fmla="*/ 96 w 106"/>
                  <a:gd name="T9" fmla="*/ 96 h 174"/>
                  <a:gd name="T10" fmla="*/ 0 w 106"/>
                  <a:gd name="T11" fmla="*/ 0 h 174"/>
                  <a:gd name="T12" fmla="*/ 0 w 106"/>
                  <a:gd name="T13" fmla="*/ 8 h 174"/>
                  <a:gd name="T14" fmla="*/ 88 w 106"/>
                  <a:gd name="T15" fmla="*/ 96 h 174"/>
                  <a:gd name="T16" fmla="*/ 78 w 106"/>
                  <a:gd name="T17" fmla="*/ 137 h 174"/>
                  <a:gd name="T18" fmla="*/ 58 w 106"/>
                  <a:gd name="T19" fmla="*/ 11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74">
                    <a:moveTo>
                      <a:pt x="58" y="116"/>
                    </a:moveTo>
                    <a:cubicBezTo>
                      <a:pt x="49" y="174"/>
                      <a:pt x="49" y="174"/>
                      <a:pt x="49" y="174"/>
                    </a:cubicBezTo>
                    <a:cubicBezTo>
                      <a:pt x="106" y="165"/>
                      <a:pt x="106" y="165"/>
                      <a:pt x="106" y="165"/>
                    </a:cubicBezTo>
                    <a:cubicBezTo>
                      <a:pt x="84" y="143"/>
                      <a:pt x="84" y="143"/>
                      <a:pt x="84" y="143"/>
                    </a:cubicBezTo>
                    <a:cubicBezTo>
                      <a:pt x="92" y="129"/>
                      <a:pt x="96" y="113"/>
                      <a:pt x="96" y="96"/>
                    </a:cubicBezTo>
                    <a:cubicBezTo>
                      <a:pt x="96" y="43"/>
                      <a:pt x="53" y="0"/>
                      <a:pt x="0" y="0"/>
                    </a:cubicBezTo>
                    <a:cubicBezTo>
                      <a:pt x="0" y="8"/>
                      <a:pt x="0" y="8"/>
                      <a:pt x="0" y="8"/>
                    </a:cubicBezTo>
                    <a:cubicBezTo>
                      <a:pt x="49" y="8"/>
                      <a:pt x="88" y="47"/>
                      <a:pt x="88" y="96"/>
                    </a:cubicBezTo>
                    <a:cubicBezTo>
                      <a:pt x="88" y="111"/>
                      <a:pt x="84" y="124"/>
                      <a:pt x="78" y="137"/>
                    </a:cubicBezTo>
                    <a:lnTo>
                      <a:pt x="58"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6432550" y="4900613"/>
                <a:ext cx="298450" cy="574675"/>
              </a:xfrm>
              <a:custGeom>
                <a:avLst/>
                <a:gdLst>
                  <a:gd name="T0" fmla="*/ 8 w 96"/>
                  <a:gd name="T1" fmla="*/ 89 h 185"/>
                  <a:gd name="T2" fmla="*/ 28 w 96"/>
                  <a:gd name="T3" fmla="*/ 33 h 185"/>
                  <a:gd name="T4" fmla="*/ 52 w 96"/>
                  <a:gd name="T5" fmla="*/ 58 h 185"/>
                  <a:gd name="T6" fmla="*/ 61 w 96"/>
                  <a:gd name="T7" fmla="*/ 0 h 185"/>
                  <a:gd name="T8" fmla="*/ 4 w 96"/>
                  <a:gd name="T9" fmla="*/ 9 h 185"/>
                  <a:gd name="T10" fmla="*/ 22 w 96"/>
                  <a:gd name="T11" fmla="*/ 28 h 185"/>
                  <a:gd name="T12" fmla="*/ 0 w 96"/>
                  <a:gd name="T13" fmla="*/ 89 h 185"/>
                  <a:gd name="T14" fmla="*/ 96 w 96"/>
                  <a:gd name="T15" fmla="*/ 185 h 185"/>
                  <a:gd name="T16" fmla="*/ 96 w 96"/>
                  <a:gd name="T17" fmla="*/ 177 h 185"/>
                  <a:gd name="T18" fmla="*/ 8 w 96"/>
                  <a:gd name="T19" fmla="*/ 8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85">
                    <a:moveTo>
                      <a:pt x="8" y="89"/>
                    </a:moveTo>
                    <a:cubicBezTo>
                      <a:pt x="8" y="68"/>
                      <a:pt x="16" y="49"/>
                      <a:pt x="28" y="33"/>
                    </a:cubicBezTo>
                    <a:cubicBezTo>
                      <a:pt x="52" y="58"/>
                      <a:pt x="52" y="58"/>
                      <a:pt x="52" y="58"/>
                    </a:cubicBezTo>
                    <a:cubicBezTo>
                      <a:pt x="61" y="0"/>
                      <a:pt x="61" y="0"/>
                      <a:pt x="61" y="0"/>
                    </a:cubicBezTo>
                    <a:cubicBezTo>
                      <a:pt x="4" y="9"/>
                      <a:pt x="4" y="9"/>
                      <a:pt x="4" y="9"/>
                    </a:cubicBezTo>
                    <a:cubicBezTo>
                      <a:pt x="22" y="28"/>
                      <a:pt x="22" y="28"/>
                      <a:pt x="22" y="28"/>
                    </a:cubicBezTo>
                    <a:cubicBezTo>
                      <a:pt x="8" y="44"/>
                      <a:pt x="0" y="66"/>
                      <a:pt x="0" y="89"/>
                    </a:cubicBezTo>
                    <a:cubicBezTo>
                      <a:pt x="0" y="142"/>
                      <a:pt x="43" y="185"/>
                      <a:pt x="96" y="185"/>
                    </a:cubicBezTo>
                    <a:cubicBezTo>
                      <a:pt x="96" y="177"/>
                      <a:pt x="96" y="177"/>
                      <a:pt x="96" y="177"/>
                    </a:cubicBezTo>
                    <a:cubicBezTo>
                      <a:pt x="47" y="177"/>
                      <a:pt x="8" y="138"/>
                      <a:pt x="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23" name="Straight Arrow Connector 22"/>
          <p:cNvCxnSpPr/>
          <p:nvPr/>
        </p:nvCxnSpPr>
        <p:spPr>
          <a:xfrm>
            <a:off x="5653548" y="3332152"/>
            <a:ext cx="1515807" cy="0"/>
          </a:xfrm>
          <a:prstGeom prst="straightConnector1">
            <a:avLst/>
          </a:prstGeom>
          <a:ln w="19050" cmpd="sng">
            <a:solidFill>
              <a:schemeClr val="accent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6234840" y="3163731"/>
            <a:ext cx="340485" cy="340485"/>
            <a:chOff x="4366055" y="3407244"/>
            <a:chExt cx="549820" cy="549820"/>
          </a:xfrm>
        </p:grpSpPr>
        <p:sp>
          <p:nvSpPr>
            <p:cNvPr id="64" name="Oval 63"/>
            <p:cNvSpPr/>
            <p:nvPr/>
          </p:nvSpPr>
          <p:spPr>
            <a:xfrm>
              <a:off x="4366055" y="3407244"/>
              <a:ext cx="549820" cy="549820"/>
            </a:xfrm>
            <a:prstGeom prst="ellipse">
              <a:avLst/>
            </a:prstGeom>
            <a:solidFill>
              <a:schemeClr val="tx2"/>
            </a:solidFill>
            <a:ln w="19050" cap="flat" cmpd="sng" algn="ctr">
              <a:solidFill>
                <a:srgbClr val="FFC91C"/>
              </a:solid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65" name="Group 64"/>
            <p:cNvGrpSpPr/>
            <p:nvPr/>
          </p:nvGrpSpPr>
          <p:grpSpPr>
            <a:xfrm>
              <a:off x="4465142" y="3511473"/>
              <a:ext cx="367723" cy="349151"/>
              <a:chOff x="6432550" y="4878388"/>
              <a:chExt cx="628650" cy="596900"/>
            </a:xfrm>
            <a:solidFill>
              <a:schemeClr val="bg1"/>
            </a:solidFill>
          </p:grpSpPr>
          <p:sp>
            <p:nvSpPr>
              <p:cNvPr id="67" name="Freeform 66"/>
              <p:cNvSpPr>
                <a:spLocks/>
              </p:cNvSpPr>
              <p:nvPr/>
            </p:nvSpPr>
            <p:spPr bwMode="auto">
              <a:xfrm>
                <a:off x="6731000" y="4878388"/>
                <a:ext cx="330200" cy="541337"/>
              </a:xfrm>
              <a:custGeom>
                <a:avLst/>
                <a:gdLst>
                  <a:gd name="T0" fmla="*/ 58 w 106"/>
                  <a:gd name="T1" fmla="*/ 116 h 174"/>
                  <a:gd name="T2" fmla="*/ 49 w 106"/>
                  <a:gd name="T3" fmla="*/ 174 h 174"/>
                  <a:gd name="T4" fmla="*/ 106 w 106"/>
                  <a:gd name="T5" fmla="*/ 165 h 174"/>
                  <a:gd name="T6" fmla="*/ 84 w 106"/>
                  <a:gd name="T7" fmla="*/ 143 h 174"/>
                  <a:gd name="T8" fmla="*/ 96 w 106"/>
                  <a:gd name="T9" fmla="*/ 96 h 174"/>
                  <a:gd name="T10" fmla="*/ 0 w 106"/>
                  <a:gd name="T11" fmla="*/ 0 h 174"/>
                  <a:gd name="T12" fmla="*/ 0 w 106"/>
                  <a:gd name="T13" fmla="*/ 8 h 174"/>
                  <a:gd name="T14" fmla="*/ 88 w 106"/>
                  <a:gd name="T15" fmla="*/ 96 h 174"/>
                  <a:gd name="T16" fmla="*/ 78 w 106"/>
                  <a:gd name="T17" fmla="*/ 137 h 174"/>
                  <a:gd name="T18" fmla="*/ 58 w 106"/>
                  <a:gd name="T19" fmla="*/ 11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74">
                    <a:moveTo>
                      <a:pt x="58" y="116"/>
                    </a:moveTo>
                    <a:cubicBezTo>
                      <a:pt x="49" y="174"/>
                      <a:pt x="49" y="174"/>
                      <a:pt x="49" y="174"/>
                    </a:cubicBezTo>
                    <a:cubicBezTo>
                      <a:pt x="106" y="165"/>
                      <a:pt x="106" y="165"/>
                      <a:pt x="106" y="165"/>
                    </a:cubicBezTo>
                    <a:cubicBezTo>
                      <a:pt x="84" y="143"/>
                      <a:pt x="84" y="143"/>
                      <a:pt x="84" y="143"/>
                    </a:cubicBezTo>
                    <a:cubicBezTo>
                      <a:pt x="92" y="129"/>
                      <a:pt x="96" y="113"/>
                      <a:pt x="96" y="96"/>
                    </a:cubicBezTo>
                    <a:cubicBezTo>
                      <a:pt x="96" y="43"/>
                      <a:pt x="53" y="0"/>
                      <a:pt x="0" y="0"/>
                    </a:cubicBezTo>
                    <a:cubicBezTo>
                      <a:pt x="0" y="8"/>
                      <a:pt x="0" y="8"/>
                      <a:pt x="0" y="8"/>
                    </a:cubicBezTo>
                    <a:cubicBezTo>
                      <a:pt x="49" y="8"/>
                      <a:pt x="88" y="47"/>
                      <a:pt x="88" y="96"/>
                    </a:cubicBezTo>
                    <a:cubicBezTo>
                      <a:pt x="88" y="111"/>
                      <a:pt x="84" y="124"/>
                      <a:pt x="78" y="137"/>
                    </a:cubicBezTo>
                    <a:lnTo>
                      <a:pt x="58"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6432550" y="4900613"/>
                <a:ext cx="298450" cy="574675"/>
              </a:xfrm>
              <a:custGeom>
                <a:avLst/>
                <a:gdLst>
                  <a:gd name="T0" fmla="*/ 8 w 96"/>
                  <a:gd name="T1" fmla="*/ 89 h 185"/>
                  <a:gd name="T2" fmla="*/ 28 w 96"/>
                  <a:gd name="T3" fmla="*/ 33 h 185"/>
                  <a:gd name="T4" fmla="*/ 52 w 96"/>
                  <a:gd name="T5" fmla="*/ 58 h 185"/>
                  <a:gd name="T6" fmla="*/ 61 w 96"/>
                  <a:gd name="T7" fmla="*/ 0 h 185"/>
                  <a:gd name="T8" fmla="*/ 4 w 96"/>
                  <a:gd name="T9" fmla="*/ 9 h 185"/>
                  <a:gd name="T10" fmla="*/ 22 w 96"/>
                  <a:gd name="T11" fmla="*/ 28 h 185"/>
                  <a:gd name="T12" fmla="*/ 0 w 96"/>
                  <a:gd name="T13" fmla="*/ 89 h 185"/>
                  <a:gd name="T14" fmla="*/ 96 w 96"/>
                  <a:gd name="T15" fmla="*/ 185 h 185"/>
                  <a:gd name="T16" fmla="*/ 96 w 96"/>
                  <a:gd name="T17" fmla="*/ 177 h 185"/>
                  <a:gd name="T18" fmla="*/ 8 w 96"/>
                  <a:gd name="T19" fmla="*/ 8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85">
                    <a:moveTo>
                      <a:pt x="8" y="89"/>
                    </a:moveTo>
                    <a:cubicBezTo>
                      <a:pt x="8" y="68"/>
                      <a:pt x="16" y="49"/>
                      <a:pt x="28" y="33"/>
                    </a:cubicBezTo>
                    <a:cubicBezTo>
                      <a:pt x="52" y="58"/>
                      <a:pt x="52" y="58"/>
                      <a:pt x="52" y="58"/>
                    </a:cubicBezTo>
                    <a:cubicBezTo>
                      <a:pt x="61" y="0"/>
                      <a:pt x="61" y="0"/>
                      <a:pt x="61" y="0"/>
                    </a:cubicBezTo>
                    <a:cubicBezTo>
                      <a:pt x="4" y="9"/>
                      <a:pt x="4" y="9"/>
                      <a:pt x="4" y="9"/>
                    </a:cubicBezTo>
                    <a:cubicBezTo>
                      <a:pt x="22" y="28"/>
                      <a:pt x="22" y="28"/>
                      <a:pt x="22" y="28"/>
                    </a:cubicBezTo>
                    <a:cubicBezTo>
                      <a:pt x="8" y="44"/>
                      <a:pt x="0" y="66"/>
                      <a:pt x="0" y="89"/>
                    </a:cubicBezTo>
                    <a:cubicBezTo>
                      <a:pt x="0" y="142"/>
                      <a:pt x="43" y="185"/>
                      <a:pt x="96" y="185"/>
                    </a:cubicBezTo>
                    <a:cubicBezTo>
                      <a:pt x="96" y="177"/>
                      <a:pt x="96" y="177"/>
                      <a:pt x="96" y="177"/>
                    </a:cubicBezTo>
                    <a:cubicBezTo>
                      <a:pt x="47" y="177"/>
                      <a:pt x="8" y="138"/>
                      <a:pt x="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69" name="Straight Arrow Connector 68"/>
          <p:cNvCxnSpPr/>
          <p:nvPr/>
        </p:nvCxnSpPr>
        <p:spPr>
          <a:xfrm>
            <a:off x="3799840" y="4134792"/>
            <a:ext cx="2722880" cy="0"/>
          </a:xfrm>
          <a:prstGeom prst="straightConnector1">
            <a:avLst/>
          </a:prstGeom>
          <a:ln w="19050" cmpd="sng">
            <a:solidFill>
              <a:srgbClr val="FFC91C"/>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5015640" y="3966371"/>
            <a:ext cx="340485" cy="340485"/>
            <a:chOff x="4366055" y="3407244"/>
            <a:chExt cx="549820" cy="549820"/>
          </a:xfrm>
        </p:grpSpPr>
        <p:sp>
          <p:nvSpPr>
            <p:cNvPr id="72" name="Oval 71"/>
            <p:cNvSpPr/>
            <p:nvPr/>
          </p:nvSpPr>
          <p:spPr>
            <a:xfrm>
              <a:off x="4366055" y="3407244"/>
              <a:ext cx="549820" cy="549820"/>
            </a:xfrm>
            <a:prstGeom prst="ellipse">
              <a:avLst/>
            </a:prstGeom>
            <a:solidFill>
              <a:schemeClr val="tx2"/>
            </a:solidFill>
            <a:ln w="19050" cap="flat" cmpd="sng" algn="ctr">
              <a:solidFill>
                <a:srgbClr val="FFC91C"/>
              </a:solid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73" name="Group 72"/>
            <p:cNvGrpSpPr/>
            <p:nvPr/>
          </p:nvGrpSpPr>
          <p:grpSpPr>
            <a:xfrm>
              <a:off x="4465142" y="3511473"/>
              <a:ext cx="367723" cy="349151"/>
              <a:chOff x="6432550" y="4878388"/>
              <a:chExt cx="628650" cy="596900"/>
            </a:xfrm>
            <a:solidFill>
              <a:schemeClr val="bg1"/>
            </a:solidFill>
          </p:grpSpPr>
          <p:sp>
            <p:nvSpPr>
              <p:cNvPr id="74" name="Freeform 73"/>
              <p:cNvSpPr>
                <a:spLocks/>
              </p:cNvSpPr>
              <p:nvPr/>
            </p:nvSpPr>
            <p:spPr bwMode="auto">
              <a:xfrm>
                <a:off x="6731000" y="4878388"/>
                <a:ext cx="330200" cy="541337"/>
              </a:xfrm>
              <a:custGeom>
                <a:avLst/>
                <a:gdLst>
                  <a:gd name="T0" fmla="*/ 58 w 106"/>
                  <a:gd name="T1" fmla="*/ 116 h 174"/>
                  <a:gd name="T2" fmla="*/ 49 w 106"/>
                  <a:gd name="T3" fmla="*/ 174 h 174"/>
                  <a:gd name="T4" fmla="*/ 106 w 106"/>
                  <a:gd name="T5" fmla="*/ 165 h 174"/>
                  <a:gd name="T6" fmla="*/ 84 w 106"/>
                  <a:gd name="T7" fmla="*/ 143 h 174"/>
                  <a:gd name="T8" fmla="*/ 96 w 106"/>
                  <a:gd name="T9" fmla="*/ 96 h 174"/>
                  <a:gd name="T10" fmla="*/ 0 w 106"/>
                  <a:gd name="T11" fmla="*/ 0 h 174"/>
                  <a:gd name="T12" fmla="*/ 0 w 106"/>
                  <a:gd name="T13" fmla="*/ 8 h 174"/>
                  <a:gd name="T14" fmla="*/ 88 w 106"/>
                  <a:gd name="T15" fmla="*/ 96 h 174"/>
                  <a:gd name="T16" fmla="*/ 78 w 106"/>
                  <a:gd name="T17" fmla="*/ 137 h 174"/>
                  <a:gd name="T18" fmla="*/ 58 w 106"/>
                  <a:gd name="T19" fmla="*/ 11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74">
                    <a:moveTo>
                      <a:pt x="58" y="116"/>
                    </a:moveTo>
                    <a:cubicBezTo>
                      <a:pt x="49" y="174"/>
                      <a:pt x="49" y="174"/>
                      <a:pt x="49" y="174"/>
                    </a:cubicBezTo>
                    <a:cubicBezTo>
                      <a:pt x="106" y="165"/>
                      <a:pt x="106" y="165"/>
                      <a:pt x="106" y="165"/>
                    </a:cubicBezTo>
                    <a:cubicBezTo>
                      <a:pt x="84" y="143"/>
                      <a:pt x="84" y="143"/>
                      <a:pt x="84" y="143"/>
                    </a:cubicBezTo>
                    <a:cubicBezTo>
                      <a:pt x="92" y="129"/>
                      <a:pt x="96" y="113"/>
                      <a:pt x="96" y="96"/>
                    </a:cubicBezTo>
                    <a:cubicBezTo>
                      <a:pt x="96" y="43"/>
                      <a:pt x="53" y="0"/>
                      <a:pt x="0" y="0"/>
                    </a:cubicBezTo>
                    <a:cubicBezTo>
                      <a:pt x="0" y="8"/>
                      <a:pt x="0" y="8"/>
                      <a:pt x="0" y="8"/>
                    </a:cubicBezTo>
                    <a:cubicBezTo>
                      <a:pt x="49" y="8"/>
                      <a:pt x="88" y="47"/>
                      <a:pt x="88" y="96"/>
                    </a:cubicBezTo>
                    <a:cubicBezTo>
                      <a:pt x="88" y="111"/>
                      <a:pt x="84" y="124"/>
                      <a:pt x="78" y="137"/>
                    </a:cubicBezTo>
                    <a:lnTo>
                      <a:pt x="58"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p:nvSpPr>
            <p:spPr bwMode="auto">
              <a:xfrm>
                <a:off x="6432550" y="4900613"/>
                <a:ext cx="298450" cy="574675"/>
              </a:xfrm>
              <a:custGeom>
                <a:avLst/>
                <a:gdLst>
                  <a:gd name="T0" fmla="*/ 8 w 96"/>
                  <a:gd name="T1" fmla="*/ 89 h 185"/>
                  <a:gd name="T2" fmla="*/ 28 w 96"/>
                  <a:gd name="T3" fmla="*/ 33 h 185"/>
                  <a:gd name="T4" fmla="*/ 52 w 96"/>
                  <a:gd name="T5" fmla="*/ 58 h 185"/>
                  <a:gd name="T6" fmla="*/ 61 w 96"/>
                  <a:gd name="T7" fmla="*/ 0 h 185"/>
                  <a:gd name="T8" fmla="*/ 4 w 96"/>
                  <a:gd name="T9" fmla="*/ 9 h 185"/>
                  <a:gd name="T10" fmla="*/ 22 w 96"/>
                  <a:gd name="T11" fmla="*/ 28 h 185"/>
                  <a:gd name="T12" fmla="*/ 0 w 96"/>
                  <a:gd name="T13" fmla="*/ 89 h 185"/>
                  <a:gd name="T14" fmla="*/ 96 w 96"/>
                  <a:gd name="T15" fmla="*/ 185 h 185"/>
                  <a:gd name="T16" fmla="*/ 96 w 96"/>
                  <a:gd name="T17" fmla="*/ 177 h 185"/>
                  <a:gd name="T18" fmla="*/ 8 w 96"/>
                  <a:gd name="T19" fmla="*/ 8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85">
                    <a:moveTo>
                      <a:pt x="8" y="89"/>
                    </a:moveTo>
                    <a:cubicBezTo>
                      <a:pt x="8" y="68"/>
                      <a:pt x="16" y="49"/>
                      <a:pt x="28" y="33"/>
                    </a:cubicBezTo>
                    <a:cubicBezTo>
                      <a:pt x="52" y="58"/>
                      <a:pt x="52" y="58"/>
                      <a:pt x="52" y="58"/>
                    </a:cubicBezTo>
                    <a:cubicBezTo>
                      <a:pt x="61" y="0"/>
                      <a:pt x="61" y="0"/>
                      <a:pt x="61" y="0"/>
                    </a:cubicBezTo>
                    <a:cubicBezTo>
                      <a:pt x="4" y="9"/>
                      <a:pt x="4" y="9"/>
                      <a:pt x="4" y="9"/>
                    </a:cubicBezTo>
                    <a:cubicBezTo>
                      <a:pt x="22" y="28"/>
                      <a:pt x="22" y="28"/>
                      <a:pt x="22" y="28"/>
                    </a:cubicBezTo>
                    <a:cubicBezTo>
                      <a:pt x="8" y="44"/>
                      <a:pt x="0" y="66"/>
                      <a:pt x="0" y="89"/>
                    </a:cubicBezTo>
                    <a:cubicBezTo>
                      <a:pt x="0" y="142"/>
                      <a:pt x="43" y="185"/>
                      <a:pt x="96" y="185"/>
                    </a:cubicBezTo>
                    <a:cubicBezTo>
                      <a:pt x="96" y="177"/>
                      <a:pt x="96" y="177"/>
                      <a:pt x="96" y="177"/>
                    </a:cubicBezTo>
                    <a:cubicBezTo>
                      <a:pt x="47" y="177"/>
                      <a:pt x="8" y="138"/>
                      <a:pt x="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90604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outVertical)">
                                      <p:cBhvr>
                                        <p:cTn id="14" dur="500"/>
                                        <p:tgtEl>
                                          <p:spTgt spid="23"/>
                                        </p:tgtEl>
                                      </p:cBhvr>
                                    </p:animEffect>
                                  </p:childTnLst>
                                </p:cTn>
                              </p:par>
                            </p:childTnLst>
                          </p:cTn>
                        </p:par>
                        <p:par>
                          <p:cTn id="15" fill="hold">
                            <p:stCondLst>
                              <p:cond delay="1000"/>
                            </p:stCondLst>
                            <p:childTnLst>
                              <p:par>
                                <p:cTn id="16" presetID="16" presetClass="entr" presetSubtype="37"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childTnLst>
                          </p:cTn>
                        </p:par>
                        <p:par>
                          <p:cTn id="19" fill="hold">
                            <p:stCondLst>
                              <p:cond delay="1500"/>
                            </p:stCondLst>
                            <p:childTnLst>
                              <p:par>
                                <p:cTn id="20" presetID="16" presetClass="entr" presetSubtype="37"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barn(outVertical)">
                                      <p:cBhvr>
                                        <p:cTn id="22" dur="500"/>
                                        <p:tgtEl>
                                          <p:spTgt spid="69"/>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par>
                          <p:cTn id="33" fill="hold">
                            <p:stCondLst>
                              <p:cond delay="2500"/>
                            </p:stCondLst>
                            <p:childTnLst>
                              <p:par>
                                <p:cTn id="34" presetID="8" presetClass="emph" presetSubtype="0" fill="hold" nodeType="afterEffect">
                                  <p:stCondLst>
                                    <p:cond delay="0"/>
                                  </p:stCondLst>
                                  <p:childTnLst>
                                    <p:animRot by="21600000">
                                      <p:cBhvr>
                                        <p:cTn id="35" dur="2200" fill="hold"/>
                                        <p:tgtEl>
                                          <p:spTgt spid="63"/>
                                        </p:tgtEl>
                                        <p:attrNameLst>
                                          <p:attrName>r</p:attrName>
                                        </p:attrNameLst>
                                      </p:cBhvr>
                                    </p:animRot>
                                  </p:childTnLst>
                                </p:cTn>
                              </p:par>
                              <p:par>
                                <p:cTn id="36" presetID="8" presetClass="emph" presetSubtype="0" fill="hold" nodeType="withEffect">
                                  <p:stCondLst>
                                    <p:cond delay="0"/>
                                  </p:stCondLst>
                                  <p:childTnLst>
                                    <p:animRot by="21600000">
                                      <p:cBhvr>
                                        <p:cTn id="37" dur="2200" fill="hold"/>
                                        <p:tgtEl>
                                          <p:spTgt spid="24"/>
                                        </p:tgtEl>
                                        <p:attrNameLst>
                                          <p:attrName>r</p:attrName>
                                        </p:attrNameLst>
                                      </p:cBhvr>
                                    </p:animRot>
                                  </p:childTnLst>
                                </p:cTn>
                              </p:par>
                              <p:par>
                                <p:cTn id="38" presetID="8" presetClass="emph" presetSubtype="0" fill="hold" nodeType="withEffect">
                                  <p:stCondLst>
                                    <p:cond delay="0"/>
                                  </p:stCondLst>
                                  <p:childTnLst>
                                    <p:animRot by="21600000">
                                      <p:cBhvr>
                                        <p:cTn id="39" dur="2200" fill="hold"/>
                                        <p:tgtEl>
                                          <p:spTgt spid="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415195" y="3943113"/>
            <a:ext cx="4330458" cy="1197213"/>
          </a:xfrm>
          <a:prstGeom prst="rect">
            <a:avLst/>
          </a:prstGeom>
          <a:solidFill>
            <a:srgbClr val="22465E"/>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a:xfrm>
            <a:off x="457200" y="157740"/>
            <a:ext cx="7630482" cy="818515"/>
          </a:xfrm>
        </p:spPr>
        <p:txBody>
          <a:bodyPr/>
          <a:lstStyle/>
          <a:p>
            <a:r>
              <a:rPr lang="en-US" dirty="0" smtClean="0"/>
              <a:t>Real Companies.  Real Results.</a:t>
            </a:r>
            <a:endParaRPr lang="en-US" dirty="0"/>
          </a:p>
        </p:txBody>
      </p:sp>
      <p:sp>
        <p:nvSpPr>
          <p:cNvPr id="67" name="TextBox 66"/>
          <p:cNvSpPr txBox="1"/>
          <p:nvPr/>
        </p:nvSpPr>
        <p:spPr>
          <a:xfrm>
            <a:off x="1962865" y="3556803"/>
            <a:ext cx="2347740" cy="848391"/>
          </a:xfrm>
          <a:prstGeom prst="rect">
            <a:avLst/>
          </a:prstGeom>
          <a:noFill/>
        </p:spPr>
        <p:txBody>
          <a:bodyPr wrap="square" tIns="91440" bIns="91440" rtlCol="0" anchor="ctr" anchorCtr="0">
            <a:noAutofit/>
          </a:bodyPr>
          <a:lstStyle/>
          <a:p>
            <a:pPr>
              <a:lnSpc>
                <a:spcPct val="80000"/>
              </a:lnSpc>
              <a:spcAft>
                <a:spcPts val="1200"/>
              </a:spcAft>
            </a:pPr>
            <a:r>
              <a:rPr lang="en-US" sz="1600" dirty="0" smtClean="0"/>
              <a:t>In infrastructure costs and 3</a:t>
            </a:r>
            <a:r>
              <a:rPr lang="en-US" sz="1600" baseline="30000" dirty="0" smtClean="0"/>
              <a:t>rd</a:t>
            </a:r>
            <a:r>
              <a:rPr lang="en-US" sz="1600" dirty="0" smtClean="0"/>
              <a:t> party service fees</a:t>
            </a:r>
            <a:endParaRPr lang="en-US" sz="1600" dirty="0"/>
          </a:p>
        </p:txBody>
      </p:sp>
      <p:sp>
        <p:nvSpPr>
          <p:cNvPr id="4" name="Rectangle 3"/>
          <p:cNvSpPr/>
          <p:nvPr/>
        </p:nvSpPr>
        <p:spPr>
          <a:xfrm>
            <a:off x="4403215" y="1102064"/>
            <a:ext cx="4330458" cy="1359008"/>
          </a:xfrm>
          <a:prstGeom prst="rect">
            <a:avLst/>
          </a:prstGeom>
          <a:solidFill>
            <a:srgbClr val="22465E"/>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1" name="Rectangle 30"/>
          <p:cNvSpPr/>
          <p:nvPr/>
        </p:nvSpPr>
        <p:spPr>
          <a:xfrm>
            <a:off x="4403215" y="2649208"/>
            <a:ext cx="4330458" cy="1197213"/>
          </a:xfrm>
          <a:prstGeom prst="rect">
            <a:avLst/>
          </a:prstGeom>
          <a:solidFill>
            <a:srgbClr val="22465E"/>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73" name="Content Placeholder 25"/>
          <p:cNvSpPr>
            <a:spLocks/>
          </p:cNvSpPr>
          <p:nvPr/>
        </p:nvSpPr>
        <p:spPr bwMode="auto">
          <a:xfrm>
            <a:off x="5459387" y="2676284"/>
            <a:ext cx="3324778" cy="1203545"/>
          </a:xfrm>
          <a:prstGeom prst="rect">
            <a:avLst/>
          </a:prstGeom>
          <a:noFill/>
          <a:ln w="12700">
            <a:noFill/>
            <a:miter lim="800000"/>
            <a:headEnd/>
            <a:tailEnd/>
          </a:ln>
        </p:spPr>
        <p:txBody>
          <a:bodyPr>
            <a:prstTxWarp prst="textNoShape">
              <a:avLst/>
            </a:prstTxWarp>
          </a:bodyPr>
          <a:lstStyle/>
          <a:p>
            <a:pPr defTabSz="641350" eaLnBrk="0" hangingPunct="0">
              <a:lnSpc>
                <a:spcPct val="80000"/>
              </a:lnSpc>
              <a:spcAft>
                <a:spcPts val="400"/>
              </a:spcAft>
              <a:buClr>
                <a:srgbClr val="FFFFFF"/>
              </a:buClr>
              <a:buSzPct val="100000"/>
            </a:pPr>
            <a:r>
              <a:rPr lang="en-US" sz="2000" b="1" dirty="0" smtClean="0">
                <a:solidFill>
                  <a:srgbClr val="FFFFFF"/>
                </a:solidFill>
                <a:latin typeface="+mj-lt"/>
                <a:ea typeface="ＭＳ Ｐゴシック" charset="-128"/>
                <a:cs typeface="ＭＳ Ｐゴシック" charset="-128"/>
                <a:sym typeface="Arial" charset="0"/>
              </a:rPr>
              <a:t>Lloyds</a:t>
            </a:r>
            <a:endParaRPr lang="en-US" sz="1400" dirty="0" smtClean="0">
              <a:solidFill>
                <a:schemeClr val="bg1"/>
              </a:solidFill>
              <a:latin typeface="+mj-lt"/>
              <a:ea typeface="ＭＳ Ｐゴシック" charset="-128"/>
              <a:cs typeface="ＭＳ Ｐゴシック" charset="-128"/>
              <a:sym typeface="Arial" charset="0"/>
            </a:endParaRPr>
          </a:p>
          <a:p>
            <a:pPr marL="137160" indent="-137160" defTabSz="641350" eaLnBrk="0" hangingPunct="0">
              <a:lnSpc>
                <a:spcPct val="80000"/>
              </a:lnSpc>
              <a:spcAft>
                <a:spcPts val="400"/>
              </a:spcAft>
              <a:buClr>
                <a:srgbClr val="FFFFFF"/>
              </a:buClr>
              <a:buSzPct val="100000"/>
              <a:buFont typeface="Arial"/>
              <a:buChar char="•"/>
            </a:pPr>
            <a:r>
              <a:rPr lang="en-US" sz="1400" dirty="0" smtClean="0">
                <a:solidFill>
                  <a:schemeClr val="bg1"/>
                </a:solidFill>
                <a:latin typeface="+mj-lt"/>
                <a:ea typeface="ＭＳ Ｐゴシック" charset="-128"/>
                <a:cs typeface="ＭＳ Ｐゴシック" charset="-128"/>
                <a:sym typeface="Arial" charset="0"/>
              </a:rPr>
              <a:t>Before … Took 5 people </a:t>
            </a:r>
            <a:r>
              <a:rPr lang="en-US" sz="1400" dirty="0">
                <a:solidFill>
                  <a:schemeClr val="bg1"/>
                </a:solidFill>
                <a:latin typeface="+mj-lt"/>
                <a:ea typeface="ＭＳ Ｐゴシック" charset="-128"/>
                <a:cs typeface="ＭＳ Ｐゴシック" charset="-128"/>
                <a:sym typeface="Arial" charset="0"/>
              </a:rPr>
              <a:t>days to do 20 </a:t>
            </a:r>
            <a:r>
              <a:rPr lang="en-US" sz="1400" dirty="0" smtClean="0">
                <a:solidFill>
                  <a:schemeClr val="bg1"/>
                </a:solidFill>
                <a:latin typeface="+mj-lt"/>
                <a:ea typeface="ＭＳ Ｐゴシック" charset="-128"/>
                <a:cs typeface="ＭＳ Ｐゴシック" charset="-128"/>
                <a:sym typeface="Arial" charset="0"/>
              </a:rPr>
              <a:t>tests</a:t>
            </a:r>
          </a:p>
          <a:p>
            <a:pPr marL="137160" indent="-137160" defTabSz="641350" eaLnBrk="0" hangingPunct="0">
              <a:lnSpc>
                <a:spcPct val="80000"/>
              </a:lnSpc>
              <a:spcAft>
                <a:spcPts val="400"/>
              </a:spcAft>
              <a:buClr>
                <a:srgbClr val="FFFFFF"/>
              </a:buClr>
              <a:buSzPct val="100000"/>
              <a:buFont typeface="Arial"/>
              <a:buChar char="•"/>
            </a:pPr>
            <a:r>
              <a:rPr lang="en-US" sz="1400" dirty="0" smtClean="0">
                <a:solidFill>
                  <a:srgbClr val="FFC91C"/>
                </a:solidFill>
                <a:latin typeface="+mj-lt"/>
                <a:ea typeface="ＭＳ Ｐゴシック" charset="-128"/>
                <a:cs typeface="ＭＳ Ｐゴシック" charset="-128"/>
                <a:sym typeface="Arial" charset="0"/>
              </a:rPr>
              <a:t>AFTER …   Takes 1 person one minute to do 20 tests</a:t>
            </a:r>
            <a:endParaRPr lang="en-US" sz="1400" dirty="0">
              <a:solidFill>
                <a:srgbClr val="FFFFFF"/>
              </a:solidFill>
              <a:latin typeface="+mj-lt"/>
              <a:ea typeface="ＭＳ Ｐゴシック" charset="-128"/>
              <a:cs typeface="ＭＳ Ｐゴシック" charset="-128"/>
              <a:sym typeface="Arial" charset="0"/>
            </a:endParaRPr>
          </a:p>
        </p:txBody>
      </p:sp>
      <p:sp>
        <p:nvSpPr>
          <p:cNvPr id="80" name="Rectangle 79"/>
          <p:cNvSpPr/>
          <p:nvPr/>
        </p:nvSpPr>
        <p:spPr>
          <a:xfrm>
            <a:off x="254965" y="4603878"/>
            <a:ext cx="3015773" cy="3433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0000"/>
              </a:lnSpc>
            </a:pPr>
            <a:r>
              <a:rPr lang="en-US" sz="1000" i="1" dirty="0" smtClean="0">
                <a:solidFill>
                  <a:srgbClr val="FFC91C"/>
                </a:solidFill>
              </a:rPr>
              <a:t> </a:t>
            </a:r>
            <a:r>
              <a:rPr lang="en-US" sz="1000" b="1" i="1" dirty="0" smtClean="0">
                <a:solidFill>
                  <a:srgbClr val="FFC91C"/>
                </a:solidFill>
              </a:rPr>
              <a:t>Sources:  </a:t>
            </a:r>
            <a:r>
              <a:rPr lang="en-US" sz="1000" i="1" dirty="0" smtClean="0">
                <a:solidFill>
                  <a:srgbClr val="FFC91C"/>
                </a:solidFill>
              </a:rPr>
              <a:t>CA </a:t>
            </a:r>
            <a:r>
              <a:rPr lang="en-US" sz="1000" i="1" dirty="0">
                <a:solidFill>
                  <a:srgbClr val="FFC91C"/>
                </a:solidFill>
              </a:rPr>
              <a:t>Service implementation scorecard </a:t>
            </a:r>
            <a:r>
              <a:rPr lang="en-US" sz="1000" i="1" dirty="0" smtClean="0">
                <a:solidFill>
                  <a:srgbClr val="FFC91C"/>
                </a:solidFill>
              </a:rPr>
              <a:t>results</a:t>
            </a:r>
          </a:p>
          <a:p>
            <a:pPr marL="457200">
              <a:lnSpc>
                <a:spcPct val="80000"/>
              </a:lnSpc>
            </a:pPr>
            <a:r>
              <a:rPr lang="en-US" sz="1000" i="1" dirty="0" smtClean="0">
                <a:solidFill>
                  <a:srgbClr val="FFC91C"/>
                </a:solidFill>
              </a:rPr>
              <a:t>  Large US bank and US airline</a:t>
            </a:r>
            <a:endParaRPr lang="en-US" sz="1000" i="1" dirty="0">
              <a:solidFill>
                <a:srgbClr val="FFC91C"/>
              </a:solidFill>
            </a:endParaRPr>
          </a:p>
        </p:txBody>
      </p:sp>
      <p:sp>
        <p:nvSpPr>
          <p:cNvPr id="81" name="Oval 80"/>
          <p:cNvSpPr>
            <a:spLocks noChangeAspect="1"/>
          </p:cNvSpPr>
          <p:nvPr/>
        </p:nvSpPr>
        <p:spPr>
          <a:xfrm>
            <a:off x="425261" y="3456421"/>
            <a:ext cx="1037267" cy="1038228"/>
          </a:xfrm>
          <a:prstGeom prst="ellipse">
            <a:avLst/>
          </a:prstGeom>
          <a:solidFill>
            <a:srgbClr val="C6CFCF">
              <a:alpha val="94902"/>
            </a:srgbClr>
          </a:solidFill>
          <a:ln w="76200" cap="flat" cmpd="sng" algn="ctr">
            <a:solidFill>
              <a:schemeClr val="tx1">
                <a:lumMod val="75000"/>
                <a:lumOff val="25000"/>
              </a:schemeClr>
            </a:solidFill>
            <a:prstDash val="solid"/>
          </a:ln>
          <a:effectLst/>
        </p:spPr>
        <p:txBody>
          <a:bodyPr vert="horz" wrap="none" lIns="45720" tIns="91440" rIns="45720" bIns="91440" rtlCol="0" anchor="ctr"/>
          <a:lstStyle/>
          <a:p>
            <a:pPr algn="ctr" defTabSz="914400">
              <a:lnSpc>
                <a:spcPct val="80000"/>
              </a:lnSpc>
              <a:buClr>
                <a:srgbClr val="FFFFFF"/>
              </a:buClr>
              <a:defRPr/>
            </a:pPr>
            <a:r>
              <a:rPr lang="en-US" sz="2000" b="1" kern="0" dirty="0" smtClean="0">
                <a:solidFill>
                  <a:srgbClr val="22465E"/>
                </a:solidFill>
                <a:cs typeface="Arial Unicode MS" pitchFamily="34" charset="-128"/>
              </a:rPr>
              <a:t>Save</a:t>
            </a:r>
          </a:p>
          <a:p>
            <a:pPr algn="ctr" defTabSz="914400">
              <a:lnSpc>
                <a:spcPct val="80000"/>
              </a:lnSpc>
              <a:buClr>
                <a:srgbClr val="FFFFFF"/>
              </a:buClr>
              <a:defRPr/>
            </a:pPr>
            <a:r>
              <a:rPr lang="en-US" sz="2000" b="1" kern="0" dirty="0" smtClean="0">
                <a:solidFill>
                  <a:srgbClr val="22465E"/>
                </a:solidFill>
                <a:cs typeface="Arial Unicode MS" pitchFamily="34" charset="-128"/>
              </a:rPr>
              <a:t>$MMs</a:t>
            </a:r>
            <a:endParaRPr lang="en-US" sz="2000" b="1" kern="0" dirty="0">
              <a:solidFill>
                <a:srgbClr val="22465E"/>
              </a:solidFill>
              <a:cs typeface="Arial Unicode MS" pitchFamily="34" charset="-128"/>
            </a:endParaRPr>
          </a:p>
        </p:txBody>
      </p:sp>
      <p:cxnSp>
        <p:nvCxnSpPr>
          <p:cNvPr id="84" name="Straight Connector 83"/>
          <p:cNvCxnSpPr/>
          <p:nvPr/>
        </p:nvCxnSpPr>
        <p:spPr>
          <a:xfrm flipV="1">
            <a:off x="1667569" y="3622825"/>
            <a:ext cx="0" cy="808002"/>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5" name="Isosceles Triangle 84"/>
          <p:cNvSpPr/>
          <p:nvPr/>
        </p:nvSpPr>
        <p:spPr>
          <a:xfrm rot="5589727">
            <a:off x="1656004" y="3888665"/>
            <a:ext cx="290573" cy="250958"/>
          </a:xfrm>
          <a:prstGeom prst="triangle">
            <a:avLst/>
          </a:prstGeom>
          <a:solidFill>
            <a:schemeClr val="bg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chemeClr val="accent3"/>
              </a:solidFill>
              <a:effectLst/>
              <a:uLnTx/>
              <a:uFillTx/>
              <a:latin typeface="Calibri"/>
              <a:ea typeface="+mn-ea"/>
              <a:cs typeface="Arial Unicode MS" pitchFamily="34" charset="-128"/>
            </a:endParaRPr>
          </a:p>
        </p:txBody>
      </p:sp>
      <p:sp>
        <p:nvSpPr>
          <p:cNvPr id="86" name="TextBox 85"/>
          <p:cNvSpPr txBox="1"/>
          <p:nvPr/>
        </p:nvSpPr>
        <p:spPr>
          <a:xfrm>
            <a:off x="1962865" y="1258964"/>
            <a:ext cx="2347740" cy="848391"/>
          </a:xfrm>
          <a:prstGeom prst="rect">
            <a:avLst/>
          </a:prstGeom>
          <a:noFill/>
        </p:spPr>
        <p:txBody>
          <a:bodyPr wrap="square" tIns="91440" bIns="91440" rtlCol="0" anchor="ctr" anchorCtr="0">
            <a:noAutofit/>
          </a:bodyPr>
          <a:lstStyle/>
          <a:p>
            <a:pPr>
              <a:lnSpc>
                <a:spcPct val="80000"/>
              </a:lnSpc>
              <a:spcAft>
                <a:spcPts val="1200"/>
              </a:spcAft>
            </a:pPr>
            <a:r>
              <a:rPr lang="en-US" sz="1600" dirty="0" smtClean="0"/>
              <a:t>Reduction </a:t>
            </a:r>
            <a:r>
              <a:rPr lang="en-US" sz="1600" dirty="0"/>
              <a:t>in </a:t>
            </a:r>
            <a:r>
              <a:rPr lang="en-US" sz="1600" dirty="0" smtClean="0"/>
              <a:t>application </a:t>
            </a:r>
            <a:r>
              <a:rPr lang="en-US" sz="1600" dirty="0" err="1" smtClean="0"/>
              <a:t>dev</a:t>
            </a:r>
            <a:r>
              <a:rPr lang="en-US" sz="1600" dirty="0" smtClean="0"/>
              <a:t>/test cycle</a:t>
            </a:r>
            <a:endParaRPr lang="en-US" sz="1600" dirty="0"/>
          </a:p>
        </p:txBody>
      </p:sp>
      <p:sp>
        <p:nvSpPr>
          <p:cNvPr id="87" name="Oval 86"/>
          <p:cNvSpPr>
            <a:spLocks noChangeAspect="1"/>
          </p:cNvSpPr>
          <p:nvPr/>
        </p:nvSpPr>
        <p:spPr>
          <a:xfrm>
            <a:off x="425261" y="1120136"/>
            <a:ext cx="1037267" cy="1038228"/>
          </a:xfrm>
          <a:prstGeom prst="ellipse">
            <a:avLst/>
          </a:prstGeom>
          <a:solidFill>
            <a:srgbClr val="C6CFCF">
              <a:alpha val="94902"/>
            </a:srgbClr>
          </a:solidFill>
          <a:ln w="76200" cap="flat" cmpd="sng" algn="ctr">
            <a:solidFill>
              <a:schemeClr val="tx1">
                <a:lumMod val="75000"/>
                <a:lumOff val="25000"/>
              </a:schemeClr>
            </a:solidFill>
            <a:prstDash val="solid"/>
          </a:ln>
          <a:effectLst/>
        </p:spPr>
        <p:txBody>
          <a:bodyPr vert="horz" wrap="none" lIns="45720" tIns="91440" rIns="45720" bIns="91440" rtlCol="0" anchor="ctr"/>
          <a:lstStyle/>
          <a:p>
            <a:pPr algn="ctr" defTabSz="914400">
              <a:lnSpc>
                <a:spcPct val="80000"/>
              </a:lnSpc>
              <a:buClr>
                <a:srgbClr val="FFFFFF"/>
              </a:buClr>
              <a:defRPr/>
            </a:pPr>
            <a:r>
              <a:rPr lang="en-US" sz="1400" kern="0" dirty="0">
                <a:solidFill>
                  <a:srgbClr val="22465E"/>
                </a:solidFill>
                <a:cs typeface="Arial Unicode MS" pitchFamily="34" charset="-128"/>
              </a:rPr>
              <a:t>Up to</a:t>
            </a:r>
          </a:p>
          <a:p>
            <a:pPr algn="ctr" defTabSz="914400">
              <a:lnSpc>
                <a:spcPct val="80000"/>
              </a:lnSpc>
              <a:buClr>
                <a:srgbClr val="FFFFFF"/>
              </a:buClr>
              <a:defRPr/>
            </a:pPr>
            <a:r>
              <a:rPr lang="en-US" sz="3200" b="1" kern="0" dirty="0">
                <a:solidFill>
                  <a:srgbClr val="22465E"/>
                </a:solidFill>
                <a:cs typeface="Arial Unicode MS" pitchFamily="34" charset="-128"/>
              </a:rPr>
              <a:t>50%</a:t>
            </a:r>
          </a:p>
        </p:txBody>
      </p:sp>
      <p:cxnSp>
        <p:nvCxnSpPr>
          <p:cNvPr id="88" name="Straight Connector 87"/>
          <p:cNvCxnSpPr/>
          <p:nvPr/>
        </p:nvCxnSpPr>
        <p:spPr>
          <a:xfrm flipV="1">
            <a:off x="1667569" y="1273725"/>
            <a:ext cx="0" cy="808002"/>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9" name="Isosceles Triangle 88"/>
          <p:cNvSpPr/>
          <p:nvPr/>
        </p:nvSpPr>
        <p:spPr>
          <a:xfrm rot="5589727">
            <a:off x="1656004" y="1539565"/>
            <a:ext cx="290573" cy="250958"/>
          </a:xfrm>
          <a:prstGeom prst="triangle">
            <a:avLst/>
          </a:prstGeom>
          <a:solidFill>
            <a:schemeClr val="bg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chemeClr val="accent3"/>
              </a:solidFill>
              <a:effectLst/>
              <a:uLnTx/>
              <a:uFillTx/>
              <a:latin typeface="Calibri"/>
              <a:ea typeface="+mn-ea"/>
              <a:cs typeface="Arial Unicode MS" pitchFamily="34" charset="-128"/>
            </a:endParaRPr>
          </a:p>
        </p:txBody>
      </p:sp>
      <p:sp>
        <p:nvSpPr>
          <p:cNvPr id="90" name="TextBox 89"/>
          <p:cNvSpPr txBox="1"/>
          <p:nvPr/>
        </p:nvSpPr>
        <p:spPr>
          <a:xfrm>
            <a:off x="1962865" y="2399424"/>
            <a:ext cx="2437545" cy="848391"/>
          </a:xfrm>
          <a:prstGeom prst="rect">
            <a:avLst/>
          </a:prstGeom>
          <a:noFill/>
        </p:spPr>
        <p:txBody>
          <a:bodyPr wrap="square" tIns="91440" bIns="91440" rtlCol="0" anchor="ctr" anchorCtr="0">
            <a:noAutofit/>
          </a:bodyPr>
          <a:lstStyle/>
          <a:p>
            <a:pPr>
              <a:lnSpc>
                <a:spcPct val="80000"/>
              </a:lnSpc>
              <a:spcAft>
                <a:spcPts val="1200"/>
              </a:spcAft>
            </a:pPr>
            <a:r>
              <a:rPr lang="en-US" sz="1600" dirty="0"/>
              <a:t>More defects </a:t>
            </a:r>
            <a:r>
              <a:rPr lang="en-US" sz="1600" dirty="0" smtClean="0"/>
              <a:t>detected </a:t>
            </a:r>
            <a:r>
              <a:rPr lang="en-US" sz="1600" dirty="0"/>
              <a:t>at least </a:t>
            </a:r>
            <a:r>
              <a:rPr lang="en-US" sz="1600" dirty="0" smtClean="0"/>
              <a:t>1-step </a:t>
            </a:r>
            <a:r>
              <a:rPr lang="en-US" sz="1600" dirty="0"/>
              <a:t>earlier in </a:t>
            </a:r>
            <a:r>
              <a:rPr lang="en-US" sz="1600" dirty="0" smtClean="0"/>
              <a:t>SDLC</a:t>
            </a:r>
            <a:endParaRPr lang="en-US" sz="1600" dirty="0"/>
          </a:p>
        </p:txBody>
      </p:sp>
      <p:sp>
        <p:nvSpPr>
          <p:cNvPr id="91" name="Oval 90"/>
          <p:cNvSpPr>
            <a:spLocks noChangeAspect="1"/>
          </p:cNvSpPr>
          <p:nvPr/>
        </p:nvSpPr>
        <p:spPr>
          <a:xfrm>
            <a:off x="425261" y="2286226"/>
            <a:ext cx="1037267" cy="1038228"/>
          </a:xfrm>
          <a:prstGeom prst="ellipse">
            <a:avLst/>
          </a:prstGeom>
          <a:solidFill>
            <a:srgbClr val="C6CFCF">
              <a:alpha val="94902"/>
            </a:srgbClr>
          </a:solidFill>
          <a:ln w="76200" cap="flat" cmpd="sng" algn="ctr">
            <a:solidFill>
              <a:schemeClr val="tx1">
                <a:lumMod val="75000"/>
                <a:lumOff val="25000"/>
              </a:schemeClr>
            </a:solidFill>
            <a:prstDash val="solid"/>
          </a:ln>
          <a:effectLst/>
        </p:spPr>
        <p:txBody>
          <a:bodyPr vert="horz" wrap="none" lIns="45720" tIns="91440" rIns="45720" bIns="91440" rtlCol="0" anchor="ctr"/>
          <a:lstStyle/>
          <a:p>
            <a:pPr algn="ctr" defTabSz="914400">
              <a:lnSpc>
                <a:spcPct val="80000"/>
              </a:lnSpc>
              <a:buClr>
                <a:srgbClr val="FFFFFF"/>
              </a:buClr>
              <a:defRPr/>
            </a:pPr>
            <a:r>
              <a:rPr lang="en-US" sz="1400" kern="0" dirty="0">
                <a:solidFill>
                  <a:srgbClr val="22465E"/>
                </a:solidFill>
                <a:cs typeface="Arial Unicode MS" pitchFamily="34" charset="-128"/>
              </a:rPr>
              <a:t>Up to</a:t>
            </a:r>
          </a:p>
          <a:p>
            <a:pPr algn="ctr" defTabSz="914400">
              <a:lnSpc>
                <a:spcPct val="80000"/>
              </a:lnSpc>
              <a:buClr>
                <a:srgbClr val="FFFFFF"/>
              </a:buClr>
              <a:defRPr/>
            </a:pPr>
            <a:r>
              <a:rPr lang="en-US" sz="3200" b="1" kern="0" dirty="0" smtClean="0">
                <a:solidFill>
                  <a:srgbClr val="22465E"/>
                </a:solidFill>
                <a:cs typeface="Arial Unicode MS" pitchFamily="34" charset="-128"/>
              </a:rPr>
              <a:t>90%</a:t>
            </a:r>
            <a:endParaRPr lang="en-US" sz="3200" b="1" kern="0" dirty="0">
              <a:solidFill>
                <a:srgbClr val="22465E"/>
              </a:solidFill>
              <a:cs typeface="Arial Unicode MS" pitchFamily="34" charset="-128"/>
            </a:endParaRPr>
          </a:p>
        </p:txBody>
      </p:sp>
      <p:cxnSp>
        <p:nvCxnSpPr>
          <p:cNvPr id="92" name="Straight Connector 91"/>
          <p:cNvCxnSpPr/>
          <p:nvPr/>
        </p:nvCxnSpPr>
        <p:spPr>
          <a:xfrm flipV="1">
            <a:off x="1667569" y="2439816"/>
            <a:ext cx="0" cy="808002"/>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3" name="Isosceles Triangle 92"/>
          <p:cNvSpPr/>
          <p:nvPr/>
        </p:nvSpPr>
        <p:spPr>
          <a:xfrm rot="5589727">
            <a:off x="1656004" y="2705655"/>
            <a:ext cx="290573" cy="250958"/>
          </a:xfrm>
          <a:prstGeom prst="triangle">
            <a:avLst/>
          </a:prstGeom>
          <a:solidFill>
            <a:schemeClr val="bg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chemeClr val="accent3"/>
              </a:solidFill>
              <a:effectLst/>
              <a:uLnTx/>
              <a:uFillTx/>
              <a:latin typeface="Calibri"/>
              <a:ea typeface="+mn-ea"/>
              <a:cs typeface="Arial Unicode MS" pitchFamily="34" charset="-128"/>
            </a:endParaRPr>
          </a:p>
        </p:txBody>
      </p:sp>
      <p:sp>
        <p:nvSpPr>
          <p:cNvPr id="32" name="Content Placeholder 25"/>
          <p:cNvSpPr>
            <a:spLocks/>
          </p:cNvSpPr>
          <p:nvPr/>
        </p:nvSpPr>
        <p:spPr bwMode="auto">
          <a:xfrm>
            <a:off x="5372954" y="1178952"/>
            <a:ext cx="3372699" cy="1353535"/>
          </a:xfrm>
          <a:prstGeom prst="rect">
            <a:avLst/>
          </a:prstGeom>
          <a:noFill/>
          <a:ln w="12700">
            <a:noFill/>
            <a:miter lim="800000"/>
            <a:headEnd/>
            <a:tailEnd/>
          </a:ln>
        </p:spPr>
        <p:txBody>
          <a:bodyPr>
            <a:prstTxWarp prst="textNoShape">
              <a:avLst/>
            </a:prstTxWarp>
          </a:bodyPr>
          <a:lstStyle/>
          <a:p>
            <a:pPr defTabSz="641350" eaLnBrk="0" hangingPunct="0">
              <a:lnSpc>
                <a:spcPct val="80000"/>
              </a:lnSpc>
              <a:spcAft>
                <a:spcPts val="400"/>
              </a:spcAft>
              <a:buClr>
                <a:srgbClr val="22465E"/>
              </a:buClr>
              <a:buSzPct val="100000"/>
            </a:pPr>
            <a:r>
              <a:rPr lang="en-US" sz="2000" b="1" dirty="0" err="1" smtClean="0">
                <a:solidFill>
                  <a:srgbClr val="FEFEFE"/>
                </a:solidFill>
                <a:latin typeface="+mj-lt"/>
                <a:ea typeface="ＭＳ Ｐゴシック" charset="-128"/>
                <a:cs typeface="ＭＳ Ｐゴシック" charset="-128"/>
                <a:sym typeface="Arial" charset="0"/>
              </a:rPr>
              <a:t>AutoTrader</a:t>
            </a:r>
            <a:endParaRPr lang="en-US" sz="2000" b="1" dirty="0" smtClean="0">
              <a:solidFill>
                <a:srgbClr val="FEFEFE"/>
              </a:solidFill>
              <a:latin typeface="+mj-lt"/>
              <a:ea typeface="ＭＳ Ｐゴシック" charset="-128"/>
              <a:cs typeface="ＭＳ Ｐゴシック" charset="-128"/>
              <a:sym typeface="Arial" charset="0"/>
            </a:endParaRPr>
          </a:p>
          <a:p>
            <a:pPr marL="137160" indent="-137160" defTabSz="641350" eaLnBrk="0" hangingPunct="0">
              <a:lnSpc>
                <a:spcPct val="80000"/>
              </a:lnSpc>
              <a:spcAft>
                <a:spcPts val="400"/>
              </a:spcAft>
              <a:buClr>
                <a:srgbClr val="FFFFFF"/>
              </a:buClr>
              <a:buSzPct val="100000"/>
              <a:buFont typeface="Arial"/>
              <a:buChar char="•"/>
            </a:pPr>
            <a:r>
              <a:rPr lang="en-US" sz="1400" dirty="0" smtClean="0">
                <a:solidFill>
                  <a:srgbClr val="FFC91C"/>
                </a:solidFill>
                <a:latin typeface="+mj-lt"/>
                <a:ea typeface="ＭＳ Ｐゴシック" charset="-128"/>
                <a:cs typeface="ＭＳ Ｐゴシック" charset="-128"/>
                <a:sym typeface="Arial" charset="0"/>
              </a:rPr>
              <a:t>96% reduction </a:t>
            </a:r>
            <a:r>
              <a:rPr lang="en-US" sz="1400" dirty="0" smtClean="0">
                <a:solidFill>
                  <a:srgbClr val="FEFEFE"/>
                </a:solidFill>
                <a:latin typeface="+mj-lt"/>
                <a:ea typeface="ＭＳ Ｐゴシック" charset="-128"/>
                <a:cs typeface="ＭＳ Ｐゴシック" charset="-128"/>
                <a:sym typeface="Arial" charset="0"/>
              </a:rPr>
              <a:t>in time required for one cycle of  integration testing</a:t>
            </a:r>
          </a:p>
          <a:p>
            <a:pPr marL="137160" indent="-137160" defTabSz="641350" eaLnBrk="0" hangingPunct="0">
              <a:lnSpc>
                <a:spcPct val="80000"/>
              </a:lnSpc>
              <a:spcAft>
                <a:spcPts val="400"/>
              </a:spcAft>
              <a:buClr>
                <a:srgbClr val="FFFFFF"/>
              </a:buClr>
              <a:buSzPct val="100000"/>
              <a:buFont typeface="Arial"/>
              <a:buChar char="•"/>
            </a:pPr>
            <a:r>
              <a:rPr lang="en-US" sz="1400" dirty="0" smtClean="0">
                <a:solidFill>
                  <a:srgbClr val="FFC91C"/>
                </a:solidFill>
                <a:ea typeface="ＭＳ Ｐゴシック" charset="-128"/>
                <a:cs typeface="ＭＳ Ｐゴシック" charset="-128"/>
                <a:sym typeface="Arial" charset="0"/>
              </a:rPr>
              <a:t>25% </a:t>
            </a:r>
            <a:r>
              <a:rPr lang="en-US" sz="1400" dirty="0">
                <a:solidFill>
                  <a:srgbClr val="FFC91C"/>
                </a:solidFill>
                <a:ea typeface="ＭＳ Ｐゴシック" charset="-128"/>
                <a:cs typeface="ＭＳ Ｐゴシック" charset="-128"/>
                <a:sym typeface="Arial" charset="0"/>
              </a:rPr>
              <a:t>reduction </a:t>
            </a:r>
            <a:r>
              <a:rPr lang="en-US" sz="1400" dirty="0" smtClean="0">
                <a:solidFill>
                  <a:srgbClr val="FEFEFE"/>
                </a:solidFill>
                <a:ea typeface="ＭＳ Ｐゴシック" charset="-128"/>
                <a:cs typeface="ＭＳ Ｐゴシック" charset="-128"/>
                <a:sym typeface="Arial" charset="0"/>
              </a:rPr>
              <a:t>in software defects</a:t>
            </a:r>
            <a:endParaRPr lang="en-US" sz="1400" dirty="0" smtClean="0">
              <a:solidFill>
                <a:srgbClr val="FEFEFE"/>
              </a:solidFill>
              <a:latin typeface="+mj-lt"/>
              <a:ea typeface="ＭＳ Ｐゴシック" charset="-128"/>
              <a:cs typeface="ＭＳ Ｐゴシック" charset="-128"/>
              <a:sym typeface="Arial" charset="0"/>
            </a:endParaRPr>
          </a:p>
          <a:p>
            <a:pPr marL="137160" indent="-137160" defTabSz="641350" eaLnBrk="0" hangingPunct="0">
              <a:lnSpc>
                <a:spcPct val="80000"/>
              </a:lnSpc>
              <a:spcAft>
                <a:spcPts val="400"/>
              </a:spcAft>
              <a:buClr>
                <a:srgbClr val="FFFFFF"/>
              </a:buClr>
              <a:buSzPct val="100000"/>
              <a:buFont typeface="Arial"/>
              <a:buChar char="•"/>
            </a:pPr>
            <a:r>
              <a:rPr lang="en-US" sz="1400" dirty="0" smtClean="0">
                <a:solidFill>
                  <a:srgbClr val="FFC91C"/>
                </a:solidFill>
                <a:latin typeface="+mj-lt"/>
                <a:ea typeface="ＭＳ Ｐゴシック" charset="-128"/>
                <a:cs typeface="ＭＳ Ｐゴシック" charset="-128"/>
                <a:sym typeface="Arial" charset="0"/>
              </a:rPr>
              <a:t>$300,000 savings </a:t>
            </a:r>
            <a:r>
              <a:rPr lang="en-US" sz="1400" dirty="0" smtClean="0">
                <a:solidFill>
                  <a:srgbClr val="FEFEFE"/>
                </a:solidFill>
                <a:latin typeface="+mj-lt"/>
                <a:ea typeface="ＭＳ Ｐゴシック" charset="-128"/>
                <a:cs typeface="ＭＳ Ｐゴシック" charset="-128"/>
                <a:sym typeface="Arial" charset="0"/>
              </a:rPr>
              <a:t>on environments</a:t>
            </a:r>
            <a:endParaRPr lang="en-US" sz="1400" dirty="0">
              <a:solidFill>
                <a:srgbClr val="FEFEFE"/>
              </a:solidFill>
              <a:latin typeface="+mj-lt"/>
              <a:ea typeface="ＭＳ Ｐゴシック" charset="-128"/>
              <a:cs typeface="ＭＳ Ｐゴシック" charset="-128"/>
              <a:sym typeface="Arial" charset="0"/>
            </a:endParaRPr>
          </a:p>
        </p:txBody>
      </p:sp>
      <p:pic>
        <p:nvPicPr>
          <p:cNvPr id="22" name="Picture 2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02282" y="1404170"/>
            <a:ext cx="789937" cy="784431"/>
          </a:xfrm>
          <a:prstGeom prst="rect">
            <a:avLst/>
          </a:prstGeom>
        </p:spPr>
      </p:pic>
      <p:pic>
        <p:nvPicPr>
          <p:cNvPr id="5" name="Picture 4"/>
          <p:cNvPicPr>
            <a:picLocks noChangeAspect="1"/>
          </p:cNvPicPr>
          <p:nvPr/>
        </p:nvPicPr>
        <p:blipFill rotWithShape="1">
          <a:blip r:embed="rId4" cstate="screen">
            <a:lum bright="70000" contrast="-70000"/>
            <a:extLst>
              <a:ext uri="{28A0092B-C50C-407E-A947-70E740481C1C}">
                <a14:useLocalDpi xmlns:a14="http://schemas.microsoft.com/office/drawing/2010/main"/>
              </a:ext>
            </a:extLst>
          </a:blip>
          <a:srcRect/>
          <a:stretch/>
        </p:blipFill>
        <p:spPr>
          <a:xfrm>
            <a:off x="4400410" y="2727500"/>
            <a:ext cx="958427" cy="1101111"/>
          </a:xfrm>
          <a:prstGeom prst="rect">
            <a:avLst/>
          </a:prstGeom>
        </p:spPr>
      </p:pic>
      <p:sp>
        <p:nvSpPr>
          <p:cNvPr id="7" name="Rectangle 6"/>
          <p:cNvSpPr/>
          <p:nvPr/>
        </p:nvSpPr>
        <p:spPr>
          <a:xfrm>
            <a:off x="7041162" y="2422368"/>
            <a:ext cx="1728358" cy="253916"/>
          </a:xfrm>
          <a:prstGeom prst="rect">
            <a:avLst/>
          </a:prstGeom>
        </p:spPr>
        <p:txBody>
          <a:bodyPr wrap="none">
            <a:spAutoFit/>
          </a:bodyPr>
          <a:lstStyle/>
          <a:p>
            <a:r>
              <a:rPr lang="en-US" sz="1050" u="sng" dirty="0">
                <a:hlinkClick r:id="rId5"/>
              </a:rPr>
              <a:t>http://bcove.me/</a:t>
            </a:r>
            <a:r>
              <a:rPr lang="en-US" sz="1050" u="sng" dirty="0" smtClean="0">
                <a:hlinkClick r:id="rId5"/>
              </a:rPr>
              <a:t>gsornyww</a:t>
            </a:r>
            <a:r>
              <a:rPr lang="en-US" sz="1050" u="sng" dirty="0" smtClean="0"/>
              <a:t> </a:t>
            </a:r>
            <a:endParaRPr lang="en-US" sz="1050" dirty="0"/>
          </a:p>
        </p:txBody>
      </p:sp>
      <p:sp>
        <p:nvSpPr>
          <p:cNvPr id="24" name="Content Placeholder 25"/>
          <p:cNvSpPr>
            <a:spLocks/>
          </p:cNvSpPr>
          <p:nvPr/>
        </p:nvSpPr>
        <p:spPr bwMode="auto">
          <a:xfrm>
            <a:off x="5611787" y="3928541"/>
            <a:ext cx="3324778" cy="1203545"/>
          </a:xfrm>
          <a:prstGeom prst="rect">
            <a:avLst/>
          </a:prstGeom>
          <a:noFill/>
          <a:ln w="12700">
            <a:noFill/>
            <a:miter lim="800000"/>
            <a:headEnd/>
            <a:tailEnd/>
          </a:ln>
        </p:spPr>
        <p:txBody>
          <a:bodyPr>
            <a:prstTxWarp prst="textNoShape">
              <a:avLst/>
            </a:prstTxWarp>
          </a:bodyPr>
          <a:lstStyle/>
          <a:p>
            <a:pPr defTabSz="641350" eaLnBrk="0" hangingPunct="0">
              <a:lnSpc>
                <a:spcPct val="80000"/>
              </a:lnSpc>
              <a:spcAft>
                <a:spcPts val="400"/>
              </a:spcAft>
              <a:buClr>
                <a:srgbClr val="FFFFFF"/>
              </a:buClr>
              <a:buSzPct val="100000"/>
            </a:pPr>
            <a:r>
              <a:rPr lang="en-US" sz="2000" b="1" dirty="0" smtClean="0">
                <a:solidFill>
                  <a:srgbClr val="FFFFFF"/>
                </a:solidFill>
                <a:latin typeface="+mj-lt"/>
                <a:ea typeface="ＭＳ Ｐゴシック" charset="-128"/>
                <a:cs typeface="ＭＳ Ｐゴシック" charset="-128"/>
                <a:sym typeface="Arial" charset="0"/>
              </a:rPr>
              <a:t>ING </a:t>
            </a:r>
            <a:endParaRPr lang="en-US" sz="1400" dirty="0" smtClean="0">
              <a:solidFill>
                <a:schemeClr val="bg1"/>
              </a:solidFill>
              <a:latin typeface="+mj-lt"/>
              <a:ea typeface="ＭＳ Ｐゴシック" charset="-128"/>
              <a:cs typeface="ＭＳ Ｐゴシック" charset="-128"/>
              <a:sym typeface="Arial" charset="0"/>
            </a:endParaRPr>
          </a:p>
          <a:p>
            <a:pPr marL="137160" indent="-137160" defTabSz="641350" eaLnBrk="0" hangingPunct="0">
              <a:lnSpc>
                <a:spcPct val="80000"/>
              </a:lnSpc>
              <a:spcAft>
                <a:spcPts val="400"/>
              </a:spcAft>
              <a:buClr>
                <a:srgbClr val="FFFFFF"/>
              </a:buClr>
              <a:buSzPct val="100000"/>
              <a:buFont typeface="Arial"/>
              <a:buChar char="•"/>
            </a:pPr>
            <a:r>
              <a:rPr lang="en-US" sz="1400" dirty="0" smtClean="0">
                <a:solidFill>
                  <a:schemeClr val="bg1"/>
                </a:solidFill>
                <a:latin typeface="+mj-lt"/>
                <a:ea typeface="ＭＳ Ｐゴシック" charset="-128"/>
                <a:cs typeface="ＭＳ Ｐゴシック" charset="-128"/>
                <a:sym typeface="Arial" charset="0"/>
              </a:rPr>
              <a:t>Before … 150 deployments per month</a:t>
            </a:r>
          </a:p>
          <a:p>
            <a:pPr marL="137160" indent="-137160" defTabSz="641350" eaLnBrk="0" hangingPunct="0">
              <a:lnSpc>
                <a:spcPct val="80000"/>
              </a:lnSpc>
              <a:spcAft>
                <a:spcPts val="400"/>
              </a:spcAft>
              <a:buClr>
                <a:srgbClr val="FFFFFF"/>
              </a:buClr>
              <a:buSzPct val="100000"/>
              <a:buFont typeface="Arial"/>
              <a:buChar char="•"/>
            </a:pPr>
            <a:r>
              <a:rPr lang="en-US" sz="1400" dirty="0" smtClean="0">
                <a:solidFill>
                  <a:srgbClr val="FFC91C"/>
                </a:solidFill>
                <a:latin typeface="+mj-lt"/>
                <a:ea typeface="ＭＳ Ｐゴシック" charset="-128"/>
                <a:cs typeface="ＭＳ Ｐゴシック" charset="-128"/>
                <a:sym typeface="Arial" charset="0"/>
              </a:rPr>
              <a:t>AFTER …   30,000 deployments per month going too 50,000 by 2015</a:t>
            </a:r>
            <a:endParaRPr lang="en-US" sz="1400" dirty="0">
              <a:solidFill>
                <a:srgbClr val="FFFFFF"/>
              </a:solidFill>
              <a:latin typeface="+mj-lt"/>
              <a:ea typeface="ＭＳ Ｐゴシック" charset="-128"/>
              <a:cs typeface="ＭＳ Ｐゴシック" charset="-128"/>
              <a:sym typeface="Arial" charset="0"/>
            </a:endParaRPr>
          </a:p>
        </p:txBody>
      </p:sp>
      <p:pic>
        <p:nvPicPr>
          <p:cNvPr id="27" name="Picture 26"/>
          <p:cNvPicPr>
            <a:picLocks noChangeAspect="1"/>
          </p:cNvPicPr>
          <p:nvPr/>
        </p:nvPicPr>
        <p:blipFill>
          <a:blip r:embed="rId6"/>
          <a:stretch>
            <a:fillRect/>
          </a:stretch>
        </p:blipFill>
        <p:spPr>
          <a:xfrm>
            <a:off x="4484779" y="4405194"/>
            <a:ext cx="1072578" cy="357228"/>
          </a:xfrm>
          <a:prstGeom prst="rect">
            <a:avLst/>
          </a:prstGeom>
        </p:spPr>
      </p:pic>
    </p:spTree>
    <p:extLst>
      <p:ext uri="{BB962C8B-B14F-4D97-AF65-F5344CB8AC3E}">
        <p14:creationId xmlns:p14="http://schemas.microsoft.com/office/powerpoint/2010/main" val="3901640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44127" y="2452623"/>
            <a:ext cx="7442464" cy="802284"/>
            <a:chOff x="844127" y="2247783"/>
            <a:chExt cx="7442464" cy="802284"/>
          </a:xfrm>
        </p:grpSpPr>
        <p:pic>
          <p:nvPicPr>
            <p:cNvPr id="54"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Multiply 54"/>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56" name="Multiply 55"/>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57" name="Multiply 56"/>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58" name="Multiply 57"/>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59" name="Multiply 58"/>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pic>
          <p:nvPicPr>
            <p:cNvPr id="60"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1" name="Picture 120"/>
          <p:cNvPicPr>
            <a:picLocks noChangeAspect="1" noChangeArrowheads="1"/>
          </p:cNvPicPr>
          <p:nvPr/>
        </p:nvPicPr>
        <p:blipFill rotWithShape="1">
          <a:blip r:embed="rId4" cstate="email">
            <a:duotone>
              <a:prstClr val="black"/>
              <a:schemeClr val="accent5">
                <a:tint val="45000"/>
                <a:satMod val="400000"/>
              </a:schemeClr>
            </a:duotone>
            <a:extLst>
              <a:ext uri="{28A0092B-C50C-407E-A947-70E740481C1C}">
                <a14:useLocalDpi xmlns:a14="http://schemas.microsoft.com/office/drawing/2010/main"/>
              </a:ext>
            </a:extLst>
          </a:blip>
          <a:srcRect r="5232"/>
          <a:stretch/>
        </p:blipFill>
        <p:spPr bwMode="auto">
          <a:xfrm>
            <a:off x="4824081" y="1921990"/>
            <a:ext cx="1000720"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122"/>
          <p:cNvPicPr>
            <a:picLocks noChangeAspect="1" noChangeArrowheads="1"/>
          </p:cNvPicPr>
          <p:nvPr/>
        </p:nvPicPr>
        <p:blipFill rotWithShape="1">
          <a:blip r:embed="rId4" cstate="email">
            <a:duotone>
              <a:prstClr val="black"/>
              <a:schemeClr val="accent3">
                <a:tint val="45000"/>
                <a:satMod val="400000"/>
              </a:schemeClr>
            </a:duotone>
            <a:extLst>
              <a:ext uri="{28A0092B-C50C-407E-A947-70E740481C1C}">
                <a14:useLocalDpi xmlns:a14="http://schemas.microsoft.com/office/drawing/2010/main"/>
              </a:ext>
            </a:extLst>
          </a:blip>
          <a:srcRect r="4977"/>
          <a:stretch/>
        </p:blipFill>
        <p:spPr bwMode="auto">
          <a:xfrm>
            <a:off x="3606042" y="1921990"/>
            <a:ext cx="1003412"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rotWithShape="1">
          <a:blip r:embed="rId5" cstate="email">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l="1" r="2796"/>
          <a:stretch/>
        </p:blipFill>
        <p:spPr bwMode="auto">
          <a:xfrm>
            <a:off x="2388002" y="1921990"/>
            <a:ext cx="1026439"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3"/>
          <p:cNvPicPr>
            <a:picLocks noChangeAspect="1" noChangeArrowheads="1"/>
          </p:cNvPicPr>
          <p:nvPr/>
        </p:nvPicPr>
        <p:blipFill rotWithShape="1">
          <a:blip r:embed="rId7" cstate="email">
            <a:duotone>
              <a:prstClr val="black"/>
              <a:schemeClr val="accent5">
                <a:tint val="45000"/>
                <a:satMod val="400000"/>
              </a:schemeClr>
            </a:duotone>
            <a:extLst>
              <a:ext uri="{28A0092B-C50C-407E-A947-70E740481C1C}">
                <a14:useLocalDpi xmlns:a14="http://schemas.microsoft.com/office/drawing/2010/main"/>
              </a:ext>
            </a:extLst>
          </a:blip>
          <a:srcRect r="6125"/>
          <a:stretch/>
        </p:blipFill>
        <p:spPr bwMode="auto">
          <a:xfrm>
            <a:off x="4824080" y="2851492"/>
            <a:ext cx="1000721"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3"/>
          <p:cNvPicPr>
            <a:picLocks noChangeAspect="1" noChangeArrowheads="1"/>
          </p:cNvPicPr>
          <p:nvPr/>
        </p:nvPicPr>
        <p:blipFill rotWithShape="1">
          <a:blip r:embed="rId7" cstate="email">
            <a:duotone>
              <a:prstClr val="black"/>
              <a:schemeClr val="accent3">
                <a:tint val="45000"/>
                <a:satMod val="400000"/>
              </a:schemeClr>
            </a:duotone>
            <a:extLst>
              <a:ext uri="{28A0092B-C50C-407E-A947-70E740481C1C}">
                <a14:useLocalDpi xmlns:a14="http://schemas.microsoft.com/office/drawing/2010/main"/>
              </a:ext>
            </a:extLst>
          </a:blip>
          <a:srcRect l="1" r="5872"/>
          <a:stretch/>
        </p:blipFill>
        <p:spPr bwMode="auto">
          <a:xfrm>
            <a:off x="3606041" y="2851492"/>
            <a:ext cx="1003413"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3"/>
          <p:cNvPicPr>
            <a:picLocks noChangeAspect="1" noChangeArrowheads="1"/>
          </p:cNvPicPr>
          <p:nvPr/>
        </p:nvPicPr>
        <p:blipFill rotWithShape="1">
          <a:blip r:embed="rId8" cstate="email">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r="4399"/>
          <a:stretch/>
        </p:blipFill>
        <p:spPr bwMode="auto">
          <a:xfrm>
            <a:off x="2388003" y="2851492"/>
            <a:ext cx="1019124"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descr="Binary, One, Null, Ball, Administrator, Information"/>
          <p:cNvPicPr>
            <a:picLocks noChangeAspect="1" noChangeArrowheads="1"/>
          </p:cNvPicPr>
          <p:nvPr/>
        </p:nvPicPr>
        <p:blipFill rotWithShape="1">
          <a:blip r:embed="rId10">
            <a:extLst>
              <a:ext uri="{28A0092B-C50C-407E-A947-70E740481C1C}">
                <a14:useLocalDpi xmlns:a14="http://schemas.microsoft.com/office/drawing/2010/main" val="0"/>
              </a:ext>
            </a:extLst>
          </a:blip>
          <a:srcRect l="1005" t="1005" r="1005" b="1005"/>
          <a:stretch/>
        </p:blipFill>
        <p:spPr bwMode="auto">
          <a:xfrm>
            <a:off x="-806434" y="2338053"/>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92" name="Picture 2" descr="Binary, One, Null, Ball, Administrator, Information"/>
          <p:cNvPicPr>
            <a:picLocks noChangeAspect="1" noChangeArrowheads="1"/>
          </p:cNvPicPr>
          <p:nvPr/>
        </p:nvPicPr>
        <p:blipFill rotWithShape="1">
          <a:blip r:embed="rId10">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2671078"/>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93" name="Picture 2" descr="Binary, One, Null, Ball, Administrator, Information"/>
          <p:cNvPicPr>
            <a:picLocks noChangeAspect="1" noChangeArrowheads="1"/>
          </p:cNvPicPr>
          <p:nvPr/>
        </p:nvPicPr>
        <p:blipFill rotWithShape="1">
          <a:blip r:embed="rId10">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042203"/>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80" name="Picture 2" descr="Binary, One, Null, Ball, Administrator, Information"/>
          <p:cNvPicPr>
            <a:picLocks noChangeAspect="1" noChangeArrowheads="1"/>
          </p:cNvPicPr>
          <p:nvPr/>
        </p:nvPicPr>
        <p:blipFill rotWithShape="1">
          <a:blip r:embed="rId10">
            <a:extLst>
              <a:ext uri="{28A0092B-C50C-407E-A947-70E740481C1C}">
                <a14:useLocalDpi xmlns:a14="http://schemas.microsoft.com/office/drawing/2010/main" val="0"/>
              </a:ext>
            </a:extLst>
          </a:blip>
          <a:srcRect l="1005" t="1005" r="1005" b="1005"/>
          <a:stretch/>
        </p:blipFill>
        <p:spPr bwMode="auto">
          <a:xfrm>
            <a:off x="-806434" y="2338053"/>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81" name="Picture 2" descr="Binary, One, Null, Ball, Administrator, Information"/>
          <p:cNvPicPr>
            <a:picLocks noChangeAspect="1" noChangeArrowheads="1"/>
          </p:cNvPicPr>
          <p:nvPr/>
        </p:nvPicPr>
        <p:blipFill rotWithShape="1">
          <a:blip r:embed="rId10">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2671078"/>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82" name="Picture 2" descr="Binary, One, Null, Ball, Administrator, Information"/>
          <p:cNvPicPr>
            <a:picLocks noChangeAspect="1" noChangeArrowheads="1"/>
          </p:cNvPicPr>
          <p:nvPr/>
        </p:nvPicPr>
        <p:blipFill rotWithShape="1">
          <a:blip r:embed="rId10">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042203"/>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83" name="Picture 2" descr="Binary, One, Null, Ball, Administrator, Information"/>
          <p:cNvPicPr>
            <a:picLocks noChangeAspect="1" noChangeArrowheads="1"/>
          </p:cNvPicPr>
          <p:nvPr/>
        </p:nvPicPr>
        <p:blipFill rotWithShape="1">
          <a:blip r:embed="rId10">
            <a:extLst>
              <a:ext uri="{28A0092B-C50C-407E-A947-70E740481C1C}">
                <a14:useLocalDpi xmlns:a14="http://schemas.microsoft.com/office/drawing/2010/main" val="0"/>
              </a:ext>
            </a:extLst>
          </a:blip>
          <a:srcRect l="1005" t="1005" r="1005" b="1005"/>
          <a:stretch/>
        </p:blipFill>
        <p:spPr bwMode="auto">
          <a:xfrm>
            <a:off x="-806434" y="2338053"/>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94" name="Picture 2" descr="Binary, One, Null, Ball, Administrator, Information"/>
          <p:cNvPicPr>
            <a:picLocks noChangeAspect="1" noChangeArrowheads="1"/>
          </p:cNvPicPr>
          <p:nvPr/>
        </p:nvPicPr>
        <p:blipFill rotWithShape="1">
          <a:blip r:embed="rId10">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2671078"/>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95" name="Picture 2" descr="Binary, One, Null, Ball, Administrator, Information"/>
          <p:cNvPicPr>
            <a:picLocks noChangeAspect="1" noChangeArrowheads="1"/>
          </p:cNvPicPr>
          <p:nvPr/>
        </p:nvPicPr>
        <p:blipFill rotWithShape="1">
          <a:blip r:embed="rId10">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042203"/>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96" name="Picture 2" descr="Binary, One, Null, Ball, Administrator, Information"/>
          <p:cNvPicPr>
            <a:picLocks noChangeAspect="1" noChangeArrowheads="1"/>
          </p:cNvPicPr>
          <p:nvPr/>
        </p:nvPicPr>
        <p:blipFill rotWithShape="1">
          <a:blip r:embed="rId10">
            <a:extLst>
              <a:ext uri="{28A0092B-C50C-407E-A947-70E740481C1C}">
                <a14:useLocalDpi xmlns:a14="http://schemas.microsoft.com/office/drawing/2010/main" val="0"/>
              </a:ext>
            </a:extLst>
          </a:blip>
          <a:srcRect l="1005" t="1005" r="1005" b="1005"/>
          <a:stretch/>
        </p:blipFill>
        <p:spPr bwMode="auto">
          <a:xfrm>
            <a:off x="-806434" y="2338053"/>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97" name="Picture 2" descr="Binary, One, Null, Ball, Administrator, Information"/>
          <p:cNvPicPr>
            <a:picLocks noChangeAspect="1" noChangeArrowheads="1"/>
          </p:cNvPicPr>
          <p:nvPr/>
        </p:nvPicPr>
        <p:blipFill rotWithShape="1">
          <a:blip r:embed="rId10">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2671078"/>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descr="Binary, One, Null, Ball, Administrator, Information"/>
          <p:cNvPicPr>
            <a:picLocks noChangeAspect="1" noChangeArrowheads="1"/>
          </p:cNvPicPr>
          <p:nvPr/>
        </p:nvPicPr>
        <p:blipFill rotWithShape="1">
          <a:blip r:embed="rId10">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042203"/>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99" name="Picture 2" descr="Binary, One, Null, Ball, Administrator, Information"/>
          <p:cNvPicPr>
            <a:picLocks noChangeAspect="1" noChangeArrowheads="1"/>
          </p:cNvPicPr>
          <p:nvPr/>
        </p:nvPicPr>
        <p:blipFill rotWithShape="1">
          <a:blip r:embed="rId10">
            <a:extLst>
              <a:ext uri="{28A0092B-C50C-407E-A947-70E740481C1C}">
                <a14:useLocalDpi xmlns:a14="http://schemas.microsoft.com/office/drawing/2010/main" val="0"/>
              </a:ext>
            </a:extLst>
          </a:blip>
          <a:srcRect l="1005" t="1005" r="1005" b="1005"/>
          <a:stretch/>
        </p:blipFill>
        <p:spPr bwMode="auto">
          <a:xfrm>
            <a:off x="-806434" y="2338053"/>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100" name="Picture 2" descr="Binary, One, Null, Ball, Administrator, Information"/>
          <p:cNvPicPr>
            <a:picLocks noChangeAspect="1" noChangeArrowheads="1"/>
          </p:cNvPicPr>
          <p:nvPr/>
        </p:nvPicPr>
        <p:blipFill rotWithShape="1">
          <a:blip r:embed="rId10">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2671078"/>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101" name="Picture 2" descr="Binary, One, Null, Ball, Administrator, Information"/>
          <p:cNvPicPr>
            <a:picLocks noChangeAspect="1" noChangeArrowheads="1"/>
          </p:cNvPicPr>
          <p:nvPr/>
        </p:nvPicPr>
        <p:blipFill rotWithShape="1">
          <a:blip r:embed="rId10">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042203"/>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102" name="Picture 2" descr="Binary, One, Null, Ball, Administrator, Information"/>
          <p:cNvPicPr>
            <a:picLocks noChangeAspect="1" noChangeArrowheads="1"/>
          </p:cNvPicPr>
          <p:nvPr/>
        </p:nvPicPr>
        <p:blipFill rotWithShape="1">
          <a:blip r:embed="rId10">
            <a:extLst>
              <a:ext uri="{28A0092B-C50C-407E-A947-70E740481C1C}">
                <a14:useLocalDpi xmlns:a14="http://schemas.microsoft.com/office/drawing/2010/main" val="0"/>
              </a:ext>
            </a:extLst>
          </a:blip>
          <a:srcRect l="1005" t="1005" r="1005" b="1005"/>
          <a:stretch/>
        </p:blipFill>
        <p:spPr bwMode="auto">
          <a:xfrm>
            <a:off x="-806434" y="2338053"/>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103" name="Picture 2" descr="Binary, One, Null, Ball, Administrator, Information"/>
          <p:cNvPicPr>
            <a:picLocks noChangeAspect="1" noChangeArrowheads="1"/>
          </p:cNvPicPr>
          <p:nvPr/>
        </p:nvPicPr>
        <p:blipFill rotWithShape="1">
          <a:blip r:embed="rId10">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2671078"/>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104" name="Picture 2" descr="Binary, One, Null, Ball, Administrator, Information"/>
          <p:cNvPicPr>
            <a:picLocks noChangeAspect="1" noChangeArrowheads="1"/>
          </p:cNvPicPr>
          <p:nvPr/>
        </p:nvPicPr>
        <p:blipFill rotWithShape="1">
          <a:blip r:embed="rId10">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042203"/>
            <a:ext cx="387333" cy="387333"/>
          </a:xfrm>
          <a:prstGeom prst="ellipse">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 y="2215188"/>
            <a:ext cx="1767929" cy="1302645"/>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84" name="Group 83"/>
          <p:cNvGrpSpPr/>
          <p:nvPr/>
        </p:nvGrpSpPr>
        <p:grpSpPr>
          <a:xfrm>
            <a:off x="8238005" y="2443717"/>
            <a:ext cx="589566" cy="667264"/>
            <a:chOff x="8434271" y="2733514"/>
            <a:chExt cx="589566" cy="667264"/>
          </a:xfrm>
        </p:grpSpPr>
        <p:pic>
          <p:nvPicPr>
            <p:cNvPr id="85" name="Picture 84" descr="Thought_Leadership_2_customer_experience_v1.eps"/>
            <p:cNvPicPr>
              <a:picLocks noChangeAspect="1"/>
            </p:cNvPicPr>
            <p:nvPr/>
          </p:nvPicPr>
          <p:blipFill rotWithShape="1">
            <a:blip r:embed="rId11" cstate="screen">
              <a:lum bright="70000" contrast="-70000"/>
              <a:extLst>
                <a:ext uri="{28A0092B-C50C-407E-A947-70E740481C1C}">
                  <a14:useLocalDpi xmlns:a14="http://schemas.microsoft.com/office/drawing/2010/main"/>
                </a:ext>
              </a:extLst>
            </a:blip>
            <a:srcRect/>
            <a:stretch/>
          </p:blipFill>
          <p:spPr>
            <a:xfrm>
              <a:off x="8539287" y="2966540"/>
              <a:ext cx="369013" cy="434238"/>
            </a:xfrm>
            <a:prstGeom prst="rect">
              <a:avLst/>
            </a:prstGeom>
          </p:spPr>
        </p:pic>
        <p:sp>
          <p:nvSpPr>
            <p:cNvPr id="86" name="Rounded Rectangle 85"/>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sp>
        <p:nvSpPr>
          <p:cNvPr id="27" name="Title 1"/>
          <p:cNvSpPr txBox="1">
            <a:spLocks/>
          </p:cNvSpPr>
          <p:nvPr/>
        </p:nvSpPr>
        <p:spPr>
          <a:xfrm>
            <a:off x="461019" y="157592"/>
            <a:ext cx="8221987" cy="756174"/>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smtClean="0"/>
              <a:t>Continuous Delivery </a:t>
            </a:r>
            <a:r>
              <a:rPr lang="en-US" b="1" dirty="0" smtClean="0">
                <a:solidFill>
                  <a:schemeClr val="accent4"/>
                </a:solidFill>
              </a:rPr>
              <a:t>REDEFINED</a:t>
            </a:r>
            <a:endParaRPr lang="en-US" sz="1998" b="1" i="1" dirty="0">
              <a:solidFill>
                <a:schemeClr val="accent4"/>
              </a:solidFill>
            </a:endParaRPr>
          </a:p>
        </p:txBody>
      </p:sp>
      <p:sp>
        <p:nvSpPr>
          <p:cNvPr id="150" name="Can 149"/>
          <p:cNvSpPr/>
          <p:nvPr/>
        </p:nvSpPr>
        <p:spPr>
          <a:xfrm rot="16200000">
            <a:off x="4037979" y="42332"/>
            <a:ext cx="1386696" cy="5644301"/>
          </a:xfrm>
          <a:custGeom>
            <a:avLst/>
            <a:gdLst/>
            <a:ahLst/>
            <a:cxnLst/>
            <a:rect l="l" t="t" r="r" b="b"/>
            <a:pathLst>
              <a:path w="1386695" h="5644301">
                <a:moveTo>
                  <a:pt x="1386695" y="3078"/>
                </a:moveTo>
                <a:cubicBezTo>
                  <a:pt x="1386695" y="1830318"/>
                  <a:pt x="1386694" y="3657557"/>
                  <a:pt x="1386694" y="5484797"/>
                </a:cubicBezTo>
                <a:cubicBezTo>
                  <a:pt x="1386694" y="5572889"/>
                  <a:pt x="1076272" y="5644301"/>
                  <a:pt x="693347" y="5644301"/>
                </a:cubicBezTo>
                <a:cubicBezTo>
                  <a:pt x="310422" y="5644301"/>
                  <a:pt x="0" y="5572889"/>
                  <a:pt x="0" y="5484797"/>
                </a:cubicBezTo>
                <a:cubicBezTo>
                  <a:pt x="0" y="3657557"/>
                  <a:pt x="1" y="1830318"/>
                  <a:pt x="1" y="3078"/>
                </a:cubicBezTo>
                <a:lnTo>
                  <a:pt x="1349" y="3"/>
                </a:lnTo>
                <a:cubicBezTo>
                  <a:pt x="7495" y="87687"/>
                  <a:pt x="315038" y="158159"/>
                  <a:pt x="693347" y="158159"/>
                </a:cubicBezTo>
                <a:cubicBezTo>
                  <a:pt x="1071660" y="158159"/>
                  <a:pt x="1379205" y="87686"/>
                  <a:pt x="1385347" y="0"/>
                </a:cubicBezTo>
                <a:cubicBezTo>
                  <a:pt x="1386650" y="955"/>
                  <a:pt x="1386695" y="2015"/>
                  <a:pt x="1386695" y="3078"/>
                </a:cubicBezTo>
                <a:close/>
              </a:path>
            </a:pathLst>
          </a:custGeom>
          <a:solidFill>
            <a:schemeClr val="bg2">
              <a:lumMod val="90000"/>
              <a:lumOff val="10000"/>
              <a:alpha val="9411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33" name="Picture 2"/>
          <p:cNvPicPr>
            <a:picLocks noChangeAspect="1" noChangeArrowheads="1"/>
          </p:cNvPicPr>
          <p:nvPr/>
        </p:nvPicPr>
        <p:blipFill rotWithShape="1">
          <a:blip r:embed="rId12" cstate="email">
            <a:duotone>
              <a:prstClr val="black"/>
              <a:schemeClr val="accent3">
                <a:tint val="45000"/>
                <a:satMod val="400000"/>
              </a:schemeClr>
            </a:duotone>
            <a:extLst>
              <a:ext uri="{BEBA8EAE-BF5A-486C-A8C5-ECC9F3942E4B}">
                <a14:imgProps xmlns:a14="http://schemas.microsoft.com/office/drawing/2010/main">
                  <a14:imgLayer r:embed="rId13">
                    <a14:imgEffect>
                      <a14:colorTemperature colorTemp="5875"/>
                    </a14:imgEffect>
                    <a14:imgEffect>
                      <a14:saturation sat="33000"/>
                    </a14:imgEffect>
                    <a14:imgEffect>
                      <a14:brightnessContrast bright="11000" contrast="40000"/>
                    </a14:imgEffect>
                  </a14:imgLayer>
                </a14:imgProps>
              </a:ext>
              <a:ext uri="{28A0092B-C50C-407E-A947-70E740481C1C}">
                <a14:useLocalDpi xmlns:a14="http://schemas.microsoft.com/office/drawing/2010/main"/>
              </a:ext>
            </a:extLst>
          </a:blip>
          <a:srcRect l="5591"/>
          <a:stretch/>
        </p:blipFill>
        <p:spPr bwMode="auto">
          <a:xfrm>
            <a:off x="4601965" y="1921990"/>
            <a:ext cx="1110498"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2"/>
          <p:cNvPicPr>
            <a:picLocks noChangeAspect="1" noChangeArrowheads="1"/>
          </p:cNvPicPr>
          <p:nvPr/>
        </p:nvPicPr>
        <p:blipFill rotWithShape="1">
          <a:blip r:embed="rId14" cstate="email">
            <a:duotone>
              <a:prstClr val="black"/>
              <a:schemeClr val="accent5">
                <a:tint val="45000"/>
                <a:satMod val="400000"/>
              </a:schemeClr>
            </a:duotone>
            <a:extLst>
              <a:ext uri="{BEBA8EAE-BF5A-486C-A8C5-ECC9F3942E4B}">
                <a14:imgProps xmlns:a14="http://schemas.microsoft.com/office/drawing/2010/main">
                  <a14:imgLayer r:embed="rId13">
                    <a14:imgEffect>
                      <a14:colorTemperature colorTemp="3625"/>
                    </a14:imgEffect>
                    <a14:imgEffect>
                      <a14:brightnessContrast bright="-9000"/>
                    </a14:imgEffect>
                  </a14:imgLayer>
                </a14:imgProps>
              </a:ext>
              <a:ext uri="{28A0092B-C50C-407E-A947-70E740481C1C}">
                <a14:useLocalDpi xmlns:a14="http://schemas.microsoft.com/office/drawing/2010/main"/>
              </a:ext>
            </a:extLst>
          </a:blip>
          <a:srcRect l="1264" r="-2"/>
          <a:stretch/>
        </p:blipFill>
        <p:spPr bwMode="auto">
          <a:xfrm>
            <a:off x="5771503" y="1921990"/>
            <a:ext cx="1161393" cy="933821"/>
          </a:xfrm>
          <a:prstGeom prst="rect">
            <a:avLst/>
          </a:prstGeom>
          <a:noFill/>
          <a:ln>
            <a:noFill/>
          </a:ln>
          <a:effectLst/>
          <a:extLst/>
        </p:spPr>
      </p:pic>
      <p:pic>
        <p:nvPicPr>
          <p:cNvPr id="142" name="Picture 2"/>
          <p:cNvPicPr>
            <a:picLocks noChangeAspect="1" noChangeArrowheads="1"/>
          </p:cNvPicPr>
          <p:nvPr/>
        </p:nvPicPr>
        <p:blipFill rotWithShape="1">
          <a:blip r:embed="rId15" cstate="email">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95000"/>
                    </a14:imgEffect>
                  </a14:imgLayer>
                </a14:imgProps>
              </a:ext>
              <a:ext uri="{28A0092B-C50C-407E-A947-70E740481C1C}">
                <a14:useLocalDpi xmlns:a14="http://schemas.microsoft.com/office/drawing/2010/main"/>
              </a:ext>
            </a:extLst>
          </a:blip>
          <a:srcRect l="5301"/>
          <a:stretch/>
        </p:blipFill>
        <p:spPr bwMode="auto">
          <a:xfrm>
            <a:off x="3385179" y="1921990"/>
            <a:ext cx="1113917"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7" name="TextBox 146"/>
          <p:cNvSpPr txBox="1"/>
          <p:nvPr/>
        </p:nvSpPr>
        <p:spPr>
          <a:xfrm>
            <a:off x="3202957" y="2849493"/>
            <a:ext cx="4054167" cy="317776"/>
          </a:xfrm>
          <a:prstGeom prst="rect">
            <a:avLst/>
          </a:prstGeom>
          <a:noFill/>
        </p:spPr>
        <p:txBody>
          <a:bodyPr wrap="none" lIns="91440" tIns="91440" rIns="91440" bIns="91440" rtlCol="0" anchor="ctr" anchorCtr="0">
            <a:noAutofit/>
          </a:bodyPr>
          <a:lstStyle/>
          <a:p>
            <a:pPr algn="ctr">
              <a:lnSpc>
                <a:spcPct val="70000"/>
              </a:lnSpc>
            </a:pPr>
            <a:r>
              <a:rPr lang="en-US" sz="2000" i="1" dirty="0" smtClean="0">
                <a:solidFill>
                  <a:schemeClr val="bg1"/>
                </a:solidFill>
              </a:rPr>
              <a:t>Application Pipeline</a:t>
            </a:r>
            <a:endParaRPr lang="en-US" sz="2000" i="1" dirty="0">
              <a:solidFill>
                <a:schemeClr val="bg1"/>
              </a:solidFill>
            </a:endParaRPr>
          </a:p>
        </p:txBody>
      </p:sp>
      <p:sp>
        <p:nvSpPr>
          <p:cNvPr id="3" name="Arc 2"/>
          <p:cNvSpPr/>
          <p:nvPr/>
        </p:nvSpPr>
        <p:spPr>
          <a:xfrm flipH="1">
            <a:off x="1690743" y="2171135"/>
            <a:ext cx="417712" cy="1386696"/>
          </a:xfrm>
          <a:prstGeom prst="arc">
            <a:avLst>
              <a:gd name="adj1" fmla="val 16056360"/>
              <a:gd name="adj2" fmla="val 5528627"/>
            </a:avLst>
          </a:prstGeom>
          <a:noFill/>
          <a:ln w="9525" cap="flat" cmpd="sng" algn="ctr">
            <a:solidFill>
              <a:schemeClr val="bg2">
                <a:lumMod val="90000"/>
                <a:lumOff val="1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a:solidFill>
                <a:srgbClr val="FFFFFF"/>
              </a:solidFill>
              <a:latin typeface="Calibri"/>
              <a:cs typeface="Arial Unicode MS" pitchFamily="34" charset="-128"/>
            </a:endParaRPr>
          </a:p>
        </p:txBody>
      </p:sp>
      <p:pic>
        <p:nvPicPr>
          <p:cNvPr id="46" name="Picture 3"/>
          <p:cNvPicPr>
            <a:picLocks noChangeAspect="1" noChangeArrowheads="1"/>
          </p:cNvPicPr>
          <p:nvPr/>
        </p:nvPicPr>
        <p:blipFill rotWithShape="1">
          <a:blip r:embed="rId16" cstate="email">
            <a:duotone>
              <a:schemeClr val="accent1">
                <a:shade val="45000"/>
                <a:satMod val="135000"/>
              </a:schemeClr>
              <a:prstClr val="white"/>
            </a:duotone>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rcRect l="6397" t="40628"/>
          <a:stretch/>
        </p:blipFill>
        <p:spPr bwMode="auto">
          <a:xfrm>
            <a:off x="3404516" y="3229688"/>
            <a:ext cx="1119832"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rotWithShape="1">
          <a:blip r:embed="rId18" cstate="email">
            <a:duotone>
              <a:prstClr val="black"/>
              <a:schemeClr val="accent3">
                <a:tint val="45000"/>
                <a:satMod val="400000"/>
              </a:schemeClr>
            </a:duotone>
            <a:extLst>
              <a:ext uri="{28A0092B-C50C-407E-A947-70E740481C1C}">
                <a14:useLocalDpi xmlns:a14="http://schemas.microsoft.com/office/drawing/2010/main"/>
              </a:ext>
            </a:extLst>
          </a:blip>
          <a:srcRect l="6028" t="40628"/>
          <a:stretch/>
        </p:blipFill>
        <p:spPr bwMode="auto">
          <a:xfrm>
            <a:off x="4608995" y="3231799"/>
            <a:ext cx="1124245"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3"/>
          <p:cNvPicPr>
            <a:picLocks noChangeAspect="1" noChangeArrowheads="1"/>
          </p:cNvPicPr>
          <p:nvPr/>
        </p:nvPicPr>
        <p:blipFill rotWithShape="1">
          <a:blip r:embed="rId18" cstate="email">
            <a:duotone>
              <a:prstClr val="black"/>
              <a:schemeClr val="accent5">
                <a:tint val="45000"/>
                <a:satMod val="400000"/>
              </a:schemeClr>
            </a:duotone>
            <a:extLst>
              <a:ext uri="{28A0092B-C50C-407E-A947-70E740481C1C}">
                <a14:useLocalDpi xmlns:a14="http://schemas.microsoft.com/office/drawing/2010/main"/>
              </a:ext>
            </a:extLst>
          </a:blip>
          <a:srcRect l="6165" t="40628"/>
          <a:stretch/>
        </p:blipFill>
        <p:spPr bwMode="auto">
          <a:xfrm>
            <a:off x="5825206" y="3231293"/>
            <a:ext cx="1122608"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 name="Group 60"/>
          <p:cNvGrpSpPr/>
          <p:nvPr/>
        </p:nvGrpSpPr>
        <p:grpSpPr>
          <a:xfrm>
            <a:off x="2871023" y="1154494"/>
            <a:ext cx="1176002" cy="899968"/>
            <a:chOff x="5624222" y="1295242"/>
            <a:chExt cx="1417740" cy="787517"/>
          </a:xfrm>
        </p:grpSpPr>
        <p:sp>
          <p:nvSpPr>
            <p:cNvPr id="64" name="Oval 63"/>
            <p:cNvSpPr>
              <a:spLocks noChangeAspect="1"/>
            </p:cNvSpPr>
            <p:nvPr/>
          </p:nvSpPr>
          <p:spPr>
            <a:xfrm>
              <a:off x="5624222" y="1295242"/>
              <a:ext cx="1417740" cy="787517"/>
            </a:xfrm>
            <a:prstGeom prst="ellipse">
              <a:avLst/>
            </a:prstGeom>
            <a:solidFill>
              <a:schemeClr val="accent1">
                <a:lumMod val="75000"/>
              </a:schemeClr>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5" name="TextBox 64"/>
            <p:cNvSpPr txBox="1"/>
            <p:nvPr/>
          </p:nvSpPr>
          <p:spPr>
            <a:xfrm>
              <a:off x="5718754" y="1456773"/>
              <a:ext cx="1213899" cy="533254"/>
            </a:xfrm>
            <a:prstGeom prst="rect">
              <a:avLst/>
            </a:prstGeom>
            <a:noFill/>
            <a:ln w="28575">
              <a:noFill/>
            </a:ln>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Parallel</a:t>
              </a:r>
            </a:p>
            <a:p>
              <a:r>
                <a:rPr lang="en-US" sz="1400" dirty="0"/>
                <a:t>Work Streams</a:t>
              </a:r>
            </a:p>
          </p:txBody>
        </p:sp>
      </p:grpSp>
      <p:grpSp>
        <p:nvGrpSpPr>
          <p:cNvPr id="66" name="Group 65"/>
          <p:cNvGrpSpPr/>
          <p:nvPr/>
        </p:nvGrpSpPr>
        <p:grpSpPr>
          <a:xfrm>
            <a:off x="4053990" y="1154494"/>
            <a:ext cx="1185629" cy="899968"/>
            <a:chOff x="5612616" y="1295242"/>
            <a:chExt cx="1429346" cy="787517"/>
          </a:xfrm>
        </p:grpSpPr>
        <p:sp>
          <p:nvSpPr>
            <p:cNvPr id="67" name="Oval 66"/>
            <p:cNvSpPr>
              <a:spLocks noChangeAspect="1"/>
            </p:cNvSpPr>
            <p:nvPr/>
          </p:nvSpPr>
          <p:spPr>
            <a:xfrm>
              <a:off x="5624222" y="1295242"/>
              <a:ext cx="1417740" cy="787517"/>
            </a:xfrm>
            <a:prstGeom prst="ellipse">
              <a:avLst/>
            </a:prstGeom>
            <a:solidFill>
              <a:schemeClr val="accent3">
                <a:lumMod val="75000"/>
              </a:schemeClr>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8" name="TextBox 67"/>
            <p:cNvSpPr txBox="1"/>
            <p:nvPr/>
          </p:nvSpPr>
          <p:spPr>
            <a:xfrm>
              <a:off x="5612616" y="1498447"/>
              <a:ext cx="1428142"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Quality</a:t>
              </a:r>
            </a:p>
            <a:p>
              <a:r>
                <a:rPr lang="en-US" sz="1400" dirty="0"/>
                <a:t>Acceleration</a:t>
              </a:r>
            </a:p>
          </p:txBody>
        </p:sp>
      </p:grpSp>
      <p:grpSp>
        <p:nvGrpSpPr>
          <p:cNvPr id="70" name="Group 69"/>
          <p:cNvGrpSpPr/>
          <p:nvPr/>
        </p:nvGrpSpPr>
        <p:grpSpPr>
          <a:xfrm>
            <a:off x="5246584" y="1154494"/>
            <a:ext cx="1176002" cy="899968"/>
            <a:chOff x="5624222" y="1295242"/>
            <a:chExt cx="1417740" cy="787517"/>
          </a:xfrm>
        </p:grpSpPr>
        <p:sp>
          <p:nvSpPr>
            <p:cNvPr id="74" name="Oval 73"/>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79" name="TextBox 78"/>
            <p:cNvSpPr txBox="1"/>
            <p:nvPr/>
          </p:nvSpPr>
          <p:spPr>
            <a:xfrm>
              <a:off x="5624222" y="1498447"/>
              <a:ext cx="1417739"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a:t>End-to-end </a:t>
              </a:r>
            </a:p>
            <a:p>
              <a:r>
                <a:rPr lang="en-US" sz="1400" dirty="0"/>
                <a:t>Automation</a:t>
              </a:r>
            </a:p>
          </p:txBody>
        </p:sp>
      </p:grpSp>
      <p:pic>
        <p:nvPicPr>
          <p:cNvPr id="87"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9032" y="227174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839384" y="3970292"/>
            <a:ext cx="1899545" cy="832010"/>
          </a:xfrm>
          <a:prstGeom prst="rect">
            <a:avLst/>
          </a:prstGeom>
          <a:solidFill>
            <a:schemeClr val="accent1">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CA Service Virtualization</a:t>
            </a:r>
          </a:p>
          <a:p>
            <a:pPr algn="ctr" defTabSz="608945"/>
            <a:r>
              <a:rPr lang="en-US" sz="1200" kern="0" dirty="0" smtClean="0">
                <a:solidFill>
                  <a:srgbClr val="FFC91C"/>
                </a:solidFill>
                <a:ea typeface="Arial Unicode MS" pitchFamily="34" charset="-128"/>
                <a:cs typeface="Calibri"/>
              </a:rPr>
              <a:t>CA App </a:t>
            </a:r>
            <a:r>
              <a:rPr lang="en-US" sz="1200" kern="0" dirty="0" err="1" smtClean="0">
                <a:solidFill>
                  <a:srgbClr val="FFC91C"/>
                </a:solidFill>
                <a:ea typeface="Arial Unicode MS" pitchFamily="34" charset="-128"/>
                <a:cs typeface="Calibri"/>
              </a:rPr>
              <a:t>Dev</a:t>
            </a:r>
            <a:r>
              <a:rPr lang="en-US" sz="1200" kern="0" dirty="0" smtClean="0">
                <a:solidFill>
                  <a:srgbClr val="FFC91C"/>
                </a:solidFill>
                <a:ea typeface="Arial Unicode MS" pitchFamily="34" charset="-128"/>
                <a:cs typeface="Calibri"/>
              </a:rPr>
              <a:t> Portal</a:t>
            </a:r>
          </a:p>
          <a:p>
            <a:pPr algn="ctr" defTabSz="608945"/>
            <a:r>
              <a:rPr lang="en-US" sz="1200" kern="0" dirty="0" smtClean="0">
                <a:solidFill>
                  <a:srgbClr val="FFC91C"/>
                </a:solidFill>
                <a:ea typeface="Arial Unicode MS" pitchFamily="34" charset="-128"/>
                <a:cs typeface="Calibri"/>
              </a:rPr>
              <a:t>CA Mobile Access Gateway</a:t>
            </a:r>
            <a:endParaRPr lang="en-US" sz="1200" kern="0" dirty="0">
              <a:solidFill>
                <a:srgbClr val="FFC91C"/>
              </a:solidFill>
              <a:ea typeface="Arial Unicode MS" pitchFamily="34" charset="-128"/>
              <a:cs typeface="Calibri"/>
            </a:endParaRPr>
          </a:p>
        </p:txBody>
      </p:sp>
      <p:sp>
        <p:nvSpPr>
          <p:cNvPr id="72" name="Rectangle 71"/>
          <p:cNvSpPr/>
          <p:nvPr/>
        </p:nvSpPr>
        <p:spPr>
          <a:xfrm>
            <a:off x="3772773" y="3976725"/>
            <a:ext cx="1899545" cy="832010"/>
          </a:xfrm>
          <a:prstGeom prst="rect">
            <a:avLst/>
          </a:prstGeom>
          <a:solidFill>
            <a:schemeClr val="accent3">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a:solidFill>
                  <a:srgbClr val="FFC91C"/>
                </a:solidFill>
                <a:ea typeface="Arial Unicode MS" pitchFamily="34" charset="-128"/>
                <a:cs typeface="Calibri"/>
              </a:rPr>
              <a:t>CA </a:t>
            </a:r>
            <a:r>
              <a:rPr lang="en-US" sz="1200" kern="0" dirty="0" smtClean="0">
                <a:solidFill>
                  <a:srgbClr val="FFC91C"/>
                </a:solidFill>
                <a:ea typeface="Arial Unicode MS" pitchFamily="34" charset="-128"/>
                <a:cs typeface="Calibri"/>
              </a:rPr>
              <a:t>Continuous App Insight</a:t>
            </a:r>
            <a:endParaRPr lang="en-US" sz="1200" kern="0" dirty="0">
              <a:solidFill>
                <a:srgbClr val="FFC91C"/>
              </a:solidFill>
              <a:ea typeface="Arial Unicode MS" pitchFamily="34" charset="-128"/>
              <a:cs typeface="Calibri"/>
            </a:endParaRPr>
          </a:p>
          <a:p>
            <a:pPr algn="ctr" defTabSz="608945"/>
            <a:r>
              <a:rPr lang="en-US" sz="1200" kern="0" dirty="0">
                <a:solidFill>
                  <a:srgbClr val="FFC91C"/>
                </a:solidFill>
                <a:ea typeface="Arial Unicode MS" pitchFamily="34" charset="-128"/>
                <a:cs typeface="Calibri"/>
              </a:rPr>
              <a:t>CA </a:t>
            </a:r>
            <a:r>
              <a:rPr lang="en-US" sz="1200" kern="0" dirty="0" smtClean="0">
                <a:solidFill>
                  <a:srgbClr val="FFC91C"/>
                </a:solidFill>
                <a:ea typeface="Arial Unicode MS" pitchFamily="34" charset="-128"/>
                <a:cs typeface="Calibri"/>
              </a:rPr>
              <a:t>Application Test</a:t>
            </a:r>
          </a:p>
          <a:p>
            <a:pPr algn="ctr" defTabSz="608945"/>
            <a:r>
              <a:rPr lang="en-US" sz="1200" kern="0" dirty="0" smtClean="0">
                <a:solidFill>
                  <a:srgbClr val="FFC91C"/>
                </a:solidFill>
                <a:ea typeface="Arial Unicode MS" pitchFamily="34" charset="-128"/>
                <a:cs typeface="Calibri"/>
              </a:rPr>
              <a:t>CA Data Finder  </a:t>
            </a:r>
          </a:p>
        </p:txBody>
      </p:sp>
      <p:sp>
        <p:nvSpPr>
          <p:cNvPr id="73" name="Rectangle 72"/>
          <p:cNvSpPr/>
          <p:nvPr/>
        </p:nvSpPr>
        <p:spPr>
          <a:xfrm>
            <a:off x="5706162" y="3968562"/>
            <a:ext cx="1899545" cy="832010"/>
          </a:xfrm>
          <a:prstGeom prst="rect">
            <a:avLst/>
          </a:prstGeom>
          <a:solidFill>
            <a:srgbClr val="803871"/>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CA Release Automation</a:t>
            </a:r>
            <a:endParaRPr lang="en-US" sz="1200" kern="0" dirty="0">
              <a:solidFill>
                <a:srgbClr val="FFC91C"/>
              </a:solidFill>
              <a:ea typeface="Arial Unicode MS" pitchFamily="34" charset="-128"/>
              <a:cs typeface="Calibri"/>
            </a:endParaRPr>
          </a:p>
        </p:txBody>
      </p:sp>
    </p:spTree>
    <p:extLst>
      <p:ext uri="{BB962C8B-B14F-4D97-AF65-F5344CB8AC3E}">
        <p14:creationId xmlns:p14="http://schemas.microsoft.com/office/powerpoint/2010/main" val="150499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53"/>
                                        </p:tgtEl>
                                      </p:cBhvr>
                                    </p:animEffect>
                                    <p:set>
                                      <p:cBhvr>
                                        <p:cTn id="7" dur="1" fill="hold">
                                          <p:stCondLst>
                                            <p:cond delay="499"/>
                                          </p:stCondLst>
                                        </p:cTn>
                                        <p:tgtEl>
                                          <p:spTgt spid="5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4"/>
                                        </p:tgtEl>
                                      </p:cBhvr>
                                    </p:animEffect>
                                    <p:set>
                                      <p:cBhvr>
                                        <p:cTn id="10" dur="1" fill="hold">
                                          <p:stCondLst>
                                            <p:cond delay="499"/>
                                          </p:stCondLst>
                                        </p:cTn>
                                        <p:tgtEl>
                                          <p:spTgt spid="8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87"/>
                                        </p:tgtEl>
                                      </p:cBhvr>
                                    </p:animEffect>
                                    <p:set>
                                      <p:cBhvr>
                                        <p:cTn id="13" dur="1" fill="hold">
                                          <p:stCondLst>
                                            <p:cond delay="499"/>
                                          </p:stCondLst>
                                        </p:cTn>
                                        <p:tgtEl>
                                          <p:spTgt spid="87"/>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wipe(left)">
                                      <p:cBhvr>
                                        <p:cTn id="16" dur="500"/>
                                        <p:tgtEl>
                                          <p:spTgt spid="15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par>
                                <p:cTn id="23" presetID="22" presetClass="entr" presetSubtype="1"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250"/>
                                        <p:tgtEl>
                                          <p:spTgt spid="46"/>
                                        </p:tgtEl>
                                      </p:cBhvr>
                                    </p:animEffect>
                                  </p:childTnLst>
                                </p:cTn>
                              </p:par>
                              <p:par>
                                <p:cTn id="26" presetID="22" presetClass="entr" presetSubtype="4" fill="hold" nodeType="withEffect">
                                  <p:stCondLst>
                                    <p:cond delay="250"/>
                                  </p:stCondLst>
                                  <p:childTnLst>
                                    <p:set>
                                      <p:cBhvr>
                                        <p:cTn id="27" dur="1" fill="hold">
                                          <p:stCondLst>
                                            <p:cond delay="0"/>
                                          </p:stCondLst>
                                        </p:cTn>
                                        <p:tgtEl>
                                          <p:spTgt spid="125"/>
                                        </p:tgtEl>
                                        <p:attrNameLst>
                                          <p:attrName>style.visibility</p:attrName>
                                        </p:attrNameLst>
                                      </p:cBhvr>
                                      <p:to>
                                        <p:strVal val="visible"/>
                                      </p:to>
                                    </p:set>
                                    <p:animEffect transition="in" filter="wipe(down)">
                                      <p:cBhvr>
                                        <p:cTn id="28" dur="250"/>
                                        <p:tgtEl>
                                          <p:spTgt spid="125"/>
                                        </p:tgtEl>
                                      </p:cBhvr>
                                    </p:animEffect>
                                  </p:childTnLst>
                                </p:cTn>
                              </p:par>
                              <p:par>
                                <p:cTn id="29" presetID="22" presetClass="entr" presetSubtype="4" fill="hold" nodeType="withEffect">
                                  <p:stCondLst>
                                    <p:cond delay="500"/>
                                  </p:stCondLst>
                                  <p:childTnLst>
                                    <p:set>
                                      <p:cBhvr>
                                        <p:cTn id="30" dur="1" fill="hold">
                                          <p:stCondLst>
                                            <p:cond delay="0"/>
                                          </p:stCondLst>
                                        </p:cTn>
                                        <p:tgtEl>
                                          <p:spTgt spid="124"/>
                                        </p:tgtEl>
                                        <p:attrNameLst>
                                          <p:attrName>style.visibility</p:attrName>
                                        </p:attrNameLst>
                                      </p:cBhvr>
                                      <p:to>
                                        <p:strVal val="visible"/>
                                      </p:to>
                                    </p:set>
                                    <p:animEffect transition="in" filter="wipe(down)">
                                      <p:cBhvr>
                                        <p:cTn id="31" dur="250"/>
                                        <p:tgtEl>
                                          <p:spTgt spid="124"/>
                                        </p:tgtEl>
                                      </p:cBhvr>
                                    </p:animEffect>
                                  </p:childTnLst>
                                </p:cTn>
                              </p:par>
                              <p:par>
                                <p:cTn id="32" presetID="22" presetClass="entr" presetSubtype="1" fill="hold" nodeType="withEffect">
                                  <p:stCondLst>
                                    <p:cond delay="750"/>
                                  </p:stCondLst>
                                  <p:childTnLst>
                                    <p:set>
                                      <p:cBhvr>
                                        <p:cTn id="33" dur="1" fill="hold">
                                          <p:stCondLst>
                                            <p:cond delay="0"/>
                                          </p:stCondLst>
                                        </p:cTn>
                                        <p:tgtEl>
                                          <p:spTgt spid="142"/>
                                        </p:tgtEl>
                                        <p:attrNameLst>
                                          <p:attrName>style.visibility</p:attrName>
                                        </p:attrNameLst>
                                      </p:cBhvr>
                                      <p:to>
                                        <p:strVal val="visible"/>
                                      </p:to>
                                    </p:set>
                                    <p:animEffect transition="in" filter="wipe(up)">
                                      <p:cBhvr>
                                        <p:cTn id="34" dur="250"/>
                                        <p:tgtEl>
                                          <p:spTgt spid="142"/>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 calcmode="lin" valueType="num">
                                      <p:cBhvr>
                                        <p:cTn id="38" dur="500" fill="hold"/>
                                        <p:tgtEl>
                                          <p:spTgt spid="61"/>
                                        </p:tgtEl>
                                        <p:attrNameLst>
                                          <p:attrName>ppt_w</p:attrName>
                                        </p:attrNameLst>
                                      </p:cBhvr>
                                      <p:tavLst>
                                        <p:tav tm="0">
                                          <p:val>
                                            <p:fltVal val="0"/>
                                          </p:val>
                                        </p:tav>
                                        <p:tav tm="100000">
                                          <p:val>
                                            <p:strVal val="#ppt_w"/>
                                          </p:val>
                                        </p:tav>
                                      </p:tavLst>
                                    </p:anim>
                                    <p:anim calcmode="lin" valueType="num">
                                      <p:cBhvr>
                                        <p:cTn id="39" dur="500" fill="hold"/>
                                        <p:tgtEl>
                                          <p:spTgt spid="61"/>
                                        </p:tgtEl>
                                        <p:attrNameLst>
                                          <p:attrName>ppt_h</p:attrName>
                                        </p:attrNameLst>
                                      </p:cBhvr>
                                      <p:tavLst>
                                        <p:tav tm="0">
                                          <p:val>
                                            <p:fltVal val="0"/>
                                          </p:val>
                                        </p:tav>
                                        <p:tav tm="100000">
                                          <p:val>
                                            <p:strVal val="#ppt_h"/>
                                          </p:val>
                                        </p:tav>
                                      </p:tavLst>
                                    </p:anim>
                                    <p:animEffect transition="in" filter="fade">
                                      <p:cBhvr>
                                        <p:cTn id="40" dur="500"/>
                                        <p:tgtEl>
                                          <p:spTgt spid="61"/>
                                        </p:tgtEl>
                                      </p:cBhvr>
                                    </p:animEffect>
                                  </p:childTnLst>
                                </p:cTn>
                              </p:par>
                            </p:childTnLst>
                          </p:cTn>
                        </p:par>
                        <p:par>
                          <p:cTn id="41" fill="hold">
                            <p:stCondLst>
                              <p:cond delay="1500"/>
                            </p:stCondLst>
                            <p:childTnLst>
                              <p:par>
                                <p:cTn id="42" presetID="12" presetClass="entr" presetSubtype="1"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p:tgtEl>
                                          <p:spTgt spid="2"/>
                                        </p:tgtEl>
                                        <p:attrNameLst>
                                          <p:attrName>ppt_y</p:attrName>
                                        </p:attrNameLst>
                                      </p:cBhvr>
                                      <p:tavLst>
                                        <p:tav tm="0">
                                          <p:val>
                                            <p:strVal val="#ppt_y-#ppt_h*1.125000"/>
                                          </p:val>
                                        </p:tav>
                                        <p:tav tm="100000">
                                          <p:val>
                                            <p:strVal val="#ppt_y"/>
                                          </p:val>
                                        </p:tav>
                                      </p:tavLst>
                                    </p:anim>
                                    <p:animEffect transition="in" filter="wipe(down)">
                                      <p:cBhvr>
                                        <p:cTn id="45" dur="500"/>
                                        <p:tgtEl>
                                          <p:spTgt spid="2"/>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up)">
                                      <p:cBhvr>
                                        <p:cTn id="49" dur="250"/>
                                        <p:tgtEl>
                                          <p:spTgt spid="47"/>
                                        </p:tgtEl>
                                      </p:cBhvr>
                                    </p:animEffect>
                                  </p:childTnLst>
                                </p:cTn>
                              </p:par>
                              <p:par>
                                <p:cTn id="50" presetID="22" presetClass="entr" presetSubtype="4" fill="hold" nodeType="withEffect">
                                  <p:stCondLst>
                                    <p:cond delay="250"/>
                                  </p:stCondLst>
                                  <p:childTnLst>
                                    <p:set>
                                      <p:cBhvr>
                                        <p:cTn id="51" dur="1" fill="hold">
                                          <p:stCondLst>
                                            <p:cond delay="0"/>
                                          </p:stCondLst>
                                        </p:cTn>
                                        <p:tgtEl>
                                          <p:spTgt spid="122"/>
                                        </p:tgtEl>
                                        <p:attrNameLst>
                                          <p:attrName>style.visibility</p:attrName>
                                        </p:attrNameLst>
                                      </p:cBhvr>
                                      <p:to>
                                        <p:strVal val="visible"/>
                                      </p:to>
                                    </p:set>
                                    <p:animEffect transition="in" filter="wipe(down)">
                                      <p:cBhvr>
                                        <p:cTn id="52" dur="250"/>
                                        <p:tgtEl>
                                          <p:spTgt spid="122"/>
                                        </p:tgtEl>
                                      </p:cBhvr>
                                    </p:animEffect>
                                  </p:childTnLst>
                                </p:cTn>
                              </p:par>
                              <p:par>
                                <p:cTn id="53" presetID="22" presetClass="entr" presetSubtype="4" fill="hold" nodeType="withEffect">
                                  <p:stCondLst>
                                    <p:cond delay="500"/>
                                  </p:stCondLst>
                                  <p:childTnLst>
                                    <p:set>
                                      <p:cBhvr>
                                        <p:cTn id="54" dur="1" fill="hold">
                                          <p:stCondLst>
                                            <p:cond delay="0"/>
                                          </p:stCondLst>
                                        </p:cTn>
                                        <p:tgtEl>
                                          <p:spTgt spid="123"/>
                                        </p:tgtEl>
                                        <p:attrNameLst>
                                          <p:attrName>style.visibility</p:attrName>
                                        </p:attrNameLst>
                                      </p:cBhvr>
                                      <p:to>
                                        <p:strVal val="visible"/>
                                      </p:to>
                                    </p:set>
                                    <p:animEffect transition="in" filter="wipe(down)">
                                      <p:cBhvr>
                                        <p:cTn id="55" dur="250"/>
                                        <p:tgtEl>
                                          <p:spTgt spid="123"/>
                                        </p:tgtEl>
                                      </p:cBhvr>
                                    </p:animEffect>
                                  </p:childTnLst>
                                </p:cTn>
                              </p:par>
                              <p:par>
                                <p:cTn id="56" presetID="22" presetClass="entr" presetSubtype="1" fill="hold" nodeType="withEffect">
                                  <p:stCondLst>
                                    <p:cond delay="750"/>
                                  </p:stCondLst>
                                  <p:childTnLst>
                                    <p:set>
                                      <p:cBhvr>
                                        <p:cTn id="57" dur="1" fill="hold">
                                          <p:stCondLst>
                                            <p:cond delay="0"/>
                                          </p:stCondLst>
                                        </p:cTn>
                                        <p:tgtEl>
                                          <p:spTgt spid="133"/>
                                        </p:tgtEl>
                                        <p:attrNameLst>
                                          <p:attrName>style.visibility</p:attrName>
                                        </p:attrNameLst>
                                      </p:cBhvr>
                                      <p:to>
                                        <p:strVal val="visible"/>
                                      </p:to>
                                    </p:set>
                                    <p:animEffect transition="in" filter="wipe(up)">
                                      <p:cBhvr>
                                        <p:cTn id="58" dur="250"/>
                                        <p:tgtEl>
                                          <p:spTgt spid="133"/>
                                        </p:tgtEl>
                                      </p:cBhvr>
                                    </p:animEffect>
                                  </p:childTnLst>
                                </p:cTn>
                              </p:par>
                              <p:par>
                                <p:cTn id="59" presetID="53" presetClass="entr" presetSubtype="16" fill="hold" nodeType="withEffect">
                                  <p:stCondLst>
                                    <p:cond delay="750"/>
                                  </p:stCondLst>
                                  <p:childTnLst>
                                    <p:set>
                                      <p:cBhvr>
                                        <p:cTn id="60" dur="1" fill="hold">
                                          <p:stCondLst>
                                            <p:cond delay="0"/>
                                          </p:stCondLst>
                                        </p:cTn>
                                        <p:tgtEl>
                                          <p:spTgt spid="66"/>
                                        </p:tgtEl>
                                        <p:attrNameLst>
                                          <p:attrName>style.visibility</p:attrName>
                                        </p:attrNameLst>
                                      </p:cBhvr>
                                      <p:to>
                                        <p:strVal val="visible"/>
                                      </p:to>
                                    </p:set>
                                    <p:anim calcmode="lin" valueType="num">
                                      <p:cBhvr>
                                        <p:cTn id="61" dur="500" fill="hold"/>
                                        <p:tgtEl>
                                          <p:spTgt spid="66"/>
                                        </p:tgtEl>
                                        <p:attrNameLst>
                                          <p:attrName>ppt_w</p:attrName>
                                        </p:attrNameLst>
                                      </p:cBhvr>
                                      <p:tavLst>
                                        <p:tav tm="0">
                                          <p:val>
                                            <p:fltVal val="0"/>
                                          </p:val>
                                        </p:tav>
                                        <p:tav tm="100000">
                                          <p:val>
                                            <p:strVal val="#ppt_w"/>
                                          </p:val>
                                        </p:tav>
                                      </p:tavLst>
                                    </p:anim>
                                    <p:anim calcmode="lin" valueType="num">
                                      <p:cBhvr>
                                        <p:cTn id="62" dur="500" fill="hold"/>
                                        <p:tgtEl>
                                          <p:spTgt spid="66"/>
                                        </p:tgtEl>
                                        <p:attrNameLst>
                                          <p:attrName>ppt_h</p:attrName>
                                        </p:attrNameLst>
                                      </p:cBhvr>
                                      <p:tavLst>
                                        <p:tav tm="0">
                                          <p:val>
                                            <p:fltVal val="0"/>
                                          </p:val>
                                        </p:tav>
                                        <p:tav tm="100000">
                                          <p:val>
                                            <p:strVal val="#ppt_h"/>
                                          </p:val>
                                        </p:tav>
                                      </p:tavLst>
                                    </p:anim>
                                    <p:animEffect transition="in" filter="fade">
                                      <p:cBhvr>
                                        <p:cTn id="63" dur="500"/>
                                        <p:tgtEl>
                                          <p:spTgt spid="66"/>
                                        </p:tgtEl>
                                      </p:cBhvr>
                                    </p:animEffect>
                                  </p:childTnLst>
                                </p:cTn>
                              </p:par>
                            </p:childTnLst>
                          </p:cTn>
                        </p:par>
                        <p:par>
                          <p:cTn id="64" fill="hold">
                            <p:stCondLst>
                              <p:cond delay="3250"/>
                            </p:stCondLst>
                            <p:childTnLst>
                              <p:par>
                                <p:cTn id="65" presetID="12" presetClass="entr" presetSubtype="1" fill="hold" grpId="0" nodeType="after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p:tgtEl>
                                          <p:spTgt spid="72"/>
                                        </p:tgtEl>
                                        <p:attrNameLst>
                                          <p:attrName>ppt_y</p:attrName>
                                        </p:attrNameLst>
                                      </p:cBhvr>
                                      <p:tavLst>
                                        <p:tav tm="0">
                                          <p:val>
                                            <p:strVal val="#ppt_y-#ppt_h*1.125000"/>
                                          </p:val>
                                        </p:tav>
                                        <p:tav tm="100000">
                                          <p:val>
                                            <p:strVal val="#ppt_y"/>
                                          </p:val>
                                        </p:tav>
                                      </p:tavLst>
                                    </p:anim>
                                    <p:animEffect transition="in" filter="wipe(down)">
                                      <p:cBhvr>
                                        <p:cTn id="68" dur="500"/>
                                        <p:tgtEl>
                                          <p:spTgt spid="72"/>
                                        </p:tgtEl>
                                      </p:cBhvr>
                                    </p:animEffect>
                                  </p:childTnLst>
                                </p:cTn>
                              </p:par>
                            </p:childTnLst>
                          </p:cTn>
                        </p:par>
                        <p:par>
                          <p:cTn id="69" fill="hold">
                            <p:stCondLst>
                              <p:cond delay="3750"/>
                            </p:stCondLst>
                            <p:childTnLst>
                              <p:par>
                                <p:cTn id="70" presetID="22" presetClass="entr" presetSubtype="1" fill="hold" nodeType="after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up)">
                                      <p:cBhvr>
                                        <p:cTn id="72" dur="250"/>
                                        <p:tgtEl>
                                          <p:spTgt spid="52"/>
                                        </p:tgtEl>
                                      </p:cBhvr>
                                    </p:animEffect>
                                  </p:childTnLst>
                                </p:cTn>
                              </p:par>
                              <p:par>
                                <p:cTn id="73" presetID="22" presetClass="entr" presetSubtype="4" fill="hold" nodeType="withEffect">
                                  <p:stCondLst>
                                    <p:cond delay="250"/>
                                  </p:stCondLst>
                                  <p:childTnLst>
                                    <p:set>
                                      <p:cBhvr>
                                        <p:cTn id="74" dur="1" fill="hold">
                                          <p:stCondLst>
                                            <p:cond delay="0"/>
                                          </p:stCondLst>
                                        </p:cTn>
                                        <p:tgtEl>
                                          <p:spTgt spid="120"/>
                                        </p:tgtEl>
                                        <p:attrNameLst>
                                          <p:attrName>style.visibility</p:attrName>
                                        </p:attrNameLst>
                                      </p:cBhvr>
                                      <p:to>
                                        <p:strVal val="visible"/>
                                      </p:to>
                                    </p:set>
                                    <p:animEffect transition="in" filter="wipe(down)">
                                      <p:cBhvr>
                                        <p:cTn id="75" dur="250"/>
                                        <p:tgtEl>
                                          <p:spTgt spid="120"/>
                                        </p:tgtEl>
                                      </p:cBhvr>
                                    </p:animEffect>
                                  </p:childTnLst>
                                </p:cTn>
                              </p:par>
                              <p:par>
                                <p:cTn id="76" presetID="22" presetClass="entr" presetSubtype="4" fill="hold" nodeType="withEffect">
                                  <p:stCondLst>
                                    <p:cond delay="500"/>
                                  </p:stCondLst>
                                  <p:childTnLst>
                                    <p:set>
                                      <p:cBhvr>
                                        <p:cTn id="77" dur="1" fill="hold">
                                          <p:stCondLst>
                                            <p:cond delay="0"/>
                                          </p:stCondLst>
                                        </p:cTn>
                                        <p:tgtEl>
                                          <p:spTgt spid="121"/>
                                        </p:tgtEl>
                                        <p:attrNameLst>
                                          <p:attrName>style.visibility</p:attrName>
                                        </p:attrNameLst>
                                      </p:cBhvr>
                                      <p:to>
                                        <p:strVal val="visible"/>
                                      </p:to>
                                    </p:set>
                                    <p:animEffect transition="in" filter="wipe(down)">
                                      <p:cBhvr>
                                        <p:cTn id="78" dur="250"/>
                                        <p:tgtEl>
                                          <p:spTgt spid="121"/>
                                        </p:tgtEl>
                                      </p:cBhvr>
                                    </p:animEffect>
                                  </p:childTnLst>
                                </p:cTn>
                              </p:par>
                              <p:par>
                                <p:cTn id="79" presetID="22" presetClass="entr" presetSubtype="1" fill="hold" nodeType="withEffect">
                                  <p:stCondLst>
                                    <p:cond delay="750"/>
                                  </p:stCondLst>
                                  <p:childTnLst>
                                    <p:set>
                                      <p:cBhvr>
                                        <p:cTn id="80" dur="1" fill="hold">
                                          <p:stCondLst>
                                            <p:cond delay="0"/>
                                          </p:stCondLst>
                                        </p:cTn>
                                        <p:tgtEl>
                                          <p:spTgt spid="136"/>
                                        </p:tgtEl>
                                        <p:attrNameLst>
                                          <p:attrName>style.visibility</p:attrName>
                                        </p:attrNameLst>
                                      </p:cBhvr>
                                      <p:to>
                                        <p:strVal val="visible"/>
                                      </p:to>
                                    </p:set>
                                    <p:animEffect transition="in" filter="wipe(up)">
                                      <p:cBhvr>
                                        <p:cTn id="81" dur="250"/>
                                        <p:tgtEl>
                                          <p:spTgt spid="136"/>
                                        </p:tgtEl>
                                      </p:cBhvr>
                                    </p:animEffect>
                                  </p:childTnLst>
                                </p:cTn>
                              </p:par>
                              <p:par>
                                <p:cTn id="82" presetID="53" presetClass="entr" presetSubtype="16" fill="hold" nodeType="withEffect">
                                  <p:stCondLst>
                                    <p:cond delay="750"/>
                                  </p:stCondLst>
                                  <p:childTnLst>
                                    <p:set>
                                      <p:cBhvr>
                                        <p:cTn id="83" dur="1" fill="hold">
                                          <p:stCondLst>
                                            <p:cond delay="0"/>
                                          </p:stCondLst>
                                        </p:cTn>
                                        <p:tgtEl>
                                          <p:spTgt spid="70"/>
                                        </p:tgtEl>
                                        <p:attrNameLst>
                                          <p:attrName>style.visibility</p:attrName>
                                        </p:attrNameLst>
                                      </p:cBhvr>
                                      <p:to>
                                        <p:strVal val="visible"/>
                                      </p:to>
                                    </p:set>
                                    <p:anim calcmode="lin" valueType="num">
                                      <p:cBhvr>
                                        <p:cTn id="84" dur="500" fill="hold"/>
                                        <p:tgtEl>
                                          <p:spTgt spid="70"/>
                                        </p:tgtEl>
                                        <p:attrNameLst>
                                          <p:attrName>ppt_w</p:attrName>
                                        </p:attrNameLst>
                                      </p:cBhvr>
                                      <p:tavLst>
                                        <p:tav tm="0">
                                          <p:val>
                                            <p:fltVal val="0"/>
                                          </p:val>
                                        </p:tav>
                                        <p:tav tm="100000">
                                          <p:val>
                                            <p:strVal val="#ppt_w"/>
                                          </p:val>
                                        </p:tav>
                                      </p:tavLst>
                                    </p:anim>
                                    <p:anim calcmode="lin" valueType="num">
                                      <p:cBhvr>
                                        <p:cTn id="85" dur="500" fill="hold"/>
                                        <p:tgtEl>
                                          <p:spTgt spid="70"/>
                                        </p:tgtEl>
                                        <p:attrNameLst>
                                          <p:attrName>ppt_h</p:attrName>
                                        </p:attrNameLst>
                                      </p:cBhvr>
                                      <p:tavLst>
                                        <p:tav tm="0">
                                          <p:val>
                                            <p:fltVal val="0"/>
                                          </p:val>
                                        </p:tav>
                                        <p:tav tm="100000">
                                          <p:val>
                                            <p:strVal val="#ppt_h"/>
                                          </p:val>
                                        </p:tav>
                                      </p:tavLst>
                                    </p:anim>
                                    <p:animEffect transition="in" filter="fade">
                                      <p:cBhvr>
                                        <p:cTn id="86" dur="500"/>
                                        <p:tgtEl>
                                          <p:spTgt spid="70"/>
                                        </p:tgtEl>
                                      </p:cBhvr>
                                    </p:animEffect>
                                  </p:childTnLst>
                                </p:cTn>
                              </p:par>
                            </p:childTnLst>
                          </p:cTn>
                        </p:par>
                        <p:par>
                          <p:cTn id="87" fill="hold">
                            <p:stCondLst>
                              <p:cond delay="5000"/>
                            </p:stCondLst>
                            <p:childTnLst>
                              <p:par>
                                <p:cTn id="88" presetID="12" presetClass="entr" presetSubtype="1" fill="hold" grpId="0" nodeType="afterEffect">
                                  <p:stCondLst>
                                    <p:cond delay="0"/>
                                  </p:stCondLst>
                                  <p:childTnLst>
                                    <p:set>
                                      <p:cBhvr>
                                        <p:cTn id="89" dur="1" fill="hold">
                                          <p:stCondLst>
                                            <p:cond delay="0"/>
                                          </p:stCondLst>
                                        </p:cTn>
                                        <p:tgtEl>
                                          <p:spTgt spid="73"/>
                                        </p:tgtEl>
                                        <p:attrNameLst>
                                          <p:attrName>style.visibility</p:attrName>
                                        </p:attrNameLst>
                                      </p:cBhvr>
                                      <p:to>
                                        <p:strVal val="visible"/>
                                      </p:to>
                                    </p:set>
                                    <p:anim calcmode="lin" valueType="num">
                                      <p:cBhvr additive="base">
                                        <p:cTn id="90" dur="500"/>
                                        <p:tgtEl>
                                          <p:spTgt spid="73"/>
                                        </p:tgtEl>
                                        <p:attrNameLst>
                                          <p:attrName>ppt_y</p:attrName>
                                        </p:attrNameLst>
                                      </p:cBhvr>
                                      <p:tavLst>
                                        <p:tav tm="0">
                                          <p:val>
                                            <p:strVal val="#ppt_y-#ppt_h*1.125000"/>
                                          </p:val>
                                        </p:tav>
                                        <p:tav tm="100000">
                                          <p:val>
                                            <p:strVal val="#ppt_y"/>
                                          </p:val>
                                        </p:tav>
                                      </p:tavLst>
                                    </p:anim>
                                    <p:animEffect transition="in" filter="wipe(down)">
                                      <p:cBhvr>
                                        <p:cTn id="91" dur="500"/>
                                        <p:tgtEl>
                                          <p:spTgt spid="73"/>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childTnLst>
                                </p:cTn>
                              </p:par>
                              <p:par>
                                <p:cTn id="94" presetID="63" presetClass="path" presetSubtype="0" repeatCount="indefinite" fill="hold" nodeType="withEffect">
                                  <p:stCondLst>
                                    <p:cond delay="500"/>
                                  </p:stCondLst>
                                  <p:childTnLst>
                                    <p:animMotion origin="layout" path="M 3.88889E-6 1.23457E-6 L 1.74757 1.23457E-6 " pathEditMode="relative" rAng="0" ptsTypes="AA">
                                      <p:cBhvr>
                                        <p:cTn id="95" dur="3500" fill="hold"/>
                                        <p:tgtEl>
                                          <p:spTgt spid="91"/>
                                        </p:tgtEl>
                                        <p:attrNameLst>
                                          <p:attrName>ppt_x</p:attrName>
                                          <p:attrName>ppt_y</p:attrName>
                                        </p:attrNameLst>
                                      </p:cBhvr>
                                      <p:rCtr x="87378" y="0"/>
                                    </p:animMotion>
                                  </p:childTnLst>
                                </p:cTn>
                              </p:par>
                              <p:par>
                                <p:cTn id="96" presetID="63" presetClass="path" presetSubtype="0" repeatCount="indefinite" fill="hold" nodeType="withEffect">
                                  <p:stCondLst>
                                    <p:cond delay="1500"/>
                                  </p:stCondLst>
                                  <p:childTnLst>
                                    <p:animMotion origin="layout" path="M 2.22222E-6 -4.93827E-6 L 1.74757 -4.93827E-6 " pathEditMode="relative" rAng="0" ptsTypes="AA">
                                      <p:cBhvr>
                                        <p:cTn id="97" dur="4250" fill="hold"/>
                                        <p:tgtEl>
                                          <p:spTgt spid="92"/>
                                        </p:tgtEl>
                                        <p:attrNameLst>
                                          <p:attrName>ppt_x</p:attrName>
                                          <p:attrName>ppt_y</p:attrName>
                                        </p:attrNameLst>
                                      </p:cBhvr>
                                      <p:rCtr x="87378" y="0"/>
                                    </p:animMotion>
                                  </p:childTnLst>
                                </p:cTn>
                              </p:par>
                              <p:par>
                                <p:cTn id="98" presetID="63" presetClass="path" presetSubtype="0" repeatCount="indefinite" fill="hold" nodeType="withEffect">
                                  <p:stCondLst>
                                    <p:cond delay="2500"/>
                                  </p:stCondLst>
                                  <p:childTnLst>
                                    <p:animMotion origin="layout" path="M 5.55556E-7 2.83951E-6 L 1.74757 2.83951E-6 " pathEditMode="relative" rAng="0" ptsTypes="AA">
                                      <p:cBhvr>
                                        <p:cTn id="99" dur="3000" fill="hold"/>
                                        <p:tgtEl>
                                          <p:spTgt spid="93"/>
                                        </p:tgtEl>
                                        <p:attrNameLst>
                                          <p:attrName>ppt_x</p:attrName>
                                          <p:attrName>ppt_y</p:attrName>
                                        </p:attrNameLst>
                                      </p:cBhvr>
                                      <p:rCtr x="87378" y="0"/>
                                    </p:animMotion>
                                  </p:childTnLst>
                                </p:cTn>
                              </p:par>
                              <p:par>
                                <p:cTn id="100" presetID="63" presetClass="path" presetSubtype="0" repeatCount="indefinite" fill="hold" nodeType="withEffect">
                                  <p:stCondLst>
                                    <p:cond delay="3250"/>
                                  </p:stCondLst>
                                  <p:childTnLst>
                                    <p:animMotion origin="layout" path="M 3.88889E-6 1.23457E-6 L 1.74757 1.23457E-6 " pathEditMode="relative" rAng="0" ptsTypes="AA">
                                      <p:cBhvr>
                                        <p:cTn id="101" dur="3500" fill="hold"/>
                                        <p:tgtEl>
                                          <p:spTgt spid="80"/>
                                        </p:tgtEl>
                                        <p:attrNameLst>
                                          <p:attrName>ppt_x</p:attrName>
                                          <p:attrName>ppt_y</p:attrName>
                                        </p:attrNameLst>
                                      </p:cBhvr>
                                      <p:rCtr x="87378" y="0"/>
                                    </p:animMotion>
                                  </p:childTnLst>
                                </p:cTn>
                              </p:par>
                              <p:par>
                                <p:cTn id="102" presetID="63" presetClass="path" presetSubtype="0" repeatCount="indefinite" fill="hold" nodeType="withEffect">
                                  <p:stCondLst>
                                    <p:cond delay="0"/>
                                  </p:stCondLst>
                                  <p:childTnLst>
                                    <p:animMotion origin="layout" path="M 2.22222E-6 -4.93827E-6 L 1.74757 -4.93827E-6 " pathEditMode="relative" rAng="0" ptsTypes="AA">
                                      <p:cBhvr>
                                        <p:cTn id="103" dur="4250" fill="hold"/>
                                        <p:tgtEl>
                                          <p:spTgt spid="81"/>
                                        </p:tgtEl>
                                        <p:attrNameLst>
                                          <p:attrName>ppt_x</p:attrName>
                                          <p:attrName>ppt_y</p:attrName>
                                        </p:attrNameLst>
                                      </p:cBhvr>
                                      <p:rCtr x="87378" y="0"/>
                                    </p:animMotion>
                                  </p:childTnLst>
                                </p:cTn>
                              </p:par>
                              <p:par>
                                <p:cTn id="104" presetID="63" presetClass="path" presetSubtype="0" repeatCount="indefinite" fill="hold" nodeType="withEffect">
                                  <p:stCondLst>
                                    <p:cond delay="700"/>
                                  </p:stCondLst>
                                  <p:childTnLst>
                                    <p:animMotion origin="layout" path="M 5.55556E-7 2.83951E-6 L 1.74757 2.83951E-6 " pathEditMode="relative" rAng="0" ptsTypes="AA">
                                      <p:cBhvr>
                                        <p:cTn id="105" dur="3000" fill="hold"/>
                                        <p:tgtEl>
                                          <p:spTgt spid="82"/>
                                        </p:tgtEl>
                                        <p:attrNameLst>
                                          <p:attrName>ppt_x</p:attrName>
                                          <p:attrName>ppt_y</p:attrName>
                                        </p:attrNameLst>
                                      </p:cBhvr>
                                      <p:rCtr x="87378" y="0"/>
                                    </p:animMotion>
                                  </p:childTnLst>
                                </p:cTn>
                              </p:par>
                              <p:par>
                                <p:cTn id="106" presetID="63" presetClass="path" presetSubtype="0" repeatCount="indefinite" fill="hold" nodeType="withEffect">
                                  <p:stCondLst>
                                    <p:cond delay="1500"/>
                                  </p:stCondLst>
                                  <p:childTnLst>
                                    <p:animMotion origin="layout" path="M 3.88889E-6 1.23457E-6 L 1.74757 1.23457E-6 " pathEditMode="relative" rAng="0" ptsTypes="AA">
                                      <p:cBhvr>
                                        <p:cTn id="107" dur="3500" fill="hold"/>
                                        <p:tgtEl>
                                          <p:spTgt spid="83"/>
                                        </p:tgtEl>
                                        <p:attrNameLst>
                                          <p:attrName>ppt_x</p:attrName>
                                          <p:attrName>ppt_y</p:attrName>
                                        </p:attrNameLst>
                                      </p:cBhvr>
                                      <p:rCtr x="87378" y="0"/>
                                    </p:animMotion>
                                  </p:childTnLst>
                                </p:cTn>
                              </p:par>
                              <p:par>
                                <p:cTn id="108" presetID="63" presetClass="path" presetSubtype="0" repeatCount="indefinite" fill="hold" nodeType="withEffect">
                                  <p:stCondLst>
                                    <p:cond delay="2000"/>
                                  </p:stCondLst>
                                  <p:childTnLst>
                                    <p:animMotion origin="layout" path="M 2.22222E-6 -4.93827E-6 L 1.74757 -4.93827E-6 " pathEditMode="relative" rAng="0" ptsTypes="AA">
                                      <p:cBhvr>
                                        <p:cTn id="109" dur="4250" fill="hold"/>
                                        <p:tgtEl>
                                          <p:spTgt spid="94"/>
                                        </p:tgtEl>
                                        <p:attrNameLst>
                                          <p:attrName>ppt_x</p:attrName>
                                          <p:attrName>ppt_y</p:attrName>
                                        </p:attrNameLst>
                                      </p:cBhvr>
                                      <p:rCtr x="87378" y="0"/>
                                    </p:animMotion>
                                  </p:childTnLst>
                                </p:cTn>
                              </p:par>
                              <p:par>
                                <p:cTn id="110" presetID="63" presetClass="path" presetSubtype="0" repeatCount="indefinite" fill="hold" nodeType="withEffect">
                                  <p:stCondLst>
                                    <p:cond delay="2250"/>
                                  </p:stCondLst>
                                  <p:childTnLst>
                                    <p:animMotion origin="layout" path="M 5.55556E-7 2.83951E-6 L 1.74757 2.83951E-6 " pathEditMode="relative" rAng="0" ptsTypes="AA">
                                      <p:cBhvr>
                                        <p:cTn id="111" dur="3000" fill="hold"/>
                                        <p:tgtEl>
                                          <p:spTgt spid="95"/>
                                        </p:tgtEl>
                                        <p:attrNameLst>
                                          <p:attrName>ppt_x</p:attrName>
                                          <p:attrName>ppt_y</p:attrName>
                                        </p:attrNameLst>
                                      </p:cBhvr>
                                      <p:rCtr x="87378" y="0"/>
                                    </p:animMotion>
                                  </p:childTnLst>
                                </p:cTn>
                              </p:par>
                              <p:par>
                                <p:cTn id="112" presetID="63" presetClass="path" presetSubtype="0" repeatCount="indefinite" fill="hold" nodeType="withEffect">
                                  <p:stCondLst>
                                    <p:cond delay="3750"/>
                                  </p:stCondLst>
                                  <p:childTnLst>
                                    <p:animMotion origin="layout" path="M 3.88889E-6 1.23457E-6 L 1.74757 1.23457E-6 " pathEditMode="relative" rAng="0" ptsTypes="AA">
                                      <p:cBhvr>
                                        <p:cTn id="113" dur="3500" fill="hold"/>
                                        <p:tgtEl>
                                          <p:spTgt spid="96"/>
                                        </p:tgtEl>
                                        <p:attrNameLst>
                                          <p:attrName>ppt_x</p:attrName>
                                          <p:attrName>ppt_y</p:attrName>
                                        </p:attrNameLst>
                                      </p:cBhvr>
                                      <p:rCtr x="87378" y="0"/>
                                    </p:animMotion>
                                  </p:childTnLst>
                                </p:cTn>
                              </p:par>
                              <p:par>
                                <p:cTn id="114" presetID="63" presetClass="path" presetSubtype="0" repeatCount="indefinite" fill="hold" nodeType="withEffect">
                                  <p:stCondLst>
                                    <p:cond delay="5000"/>
                                  </p:stCondLst>
                                  <p:childTnLst>
                                    <p:animMotion origin="layout" path="M 2.22222E-6 -4.93827E-6 L 1.74757 -4.93827E-6 " pathEditMode="relative" rAng="0" ptsTypes="AA">
                                      <p:cBhvr>
                                        <p:cTn id="115" dur="4250" fill="hold"/>
                                        <p:tgtEl>
                                          <p:spTgt spid="97"/>
                                        </p:tgtEl>
                                        <p:attrNameLst>
                                          <p:attrName>ppt_x</p:attrName>
                                          <p:attrName>ppt_y</p:attrName>
                                        </p:attrNameLst>
                                      </p:cBhvr>
                                      <p:rCtr x="87378" y="0"/>
                                    </p:animMotion>
                                  </p:childTnLst>
                                </p:cTn>
                              </p:par>
                              <p:par>
                                <p:cTn id="116" presetID="63" presetClass="path" presetSubtype="0" repeatCount="indefinite" fill="hold" nodeType="withEffect">
                                  <p:stCondLst>
                                    <p:cond delay="4500"/>
                                  </p:stCondLst>
                                  <p:childTnLst>
                                    <p:animMotion origin="layout" path="M 5.55556E-7 2.83951E-6 L 1.74757 2.83951E-6 " pathEditMode="relative" rAng="0" ptsTypes="AA">
                                      <p:cBhvr>
                                        <p:cTn id="117" dur="3000" fill="hold"/>
                                        <p:tgtEl>
                                          <p:spTgt spid="98"/>
                                        </p:tgtEl>
                                        <p:attrNameLst>
                                          <p:attrName>ppt_x</p:attrName>
                                          <p:attrName>ppt_y</p:attrName>
                                        </p:attrNameLst>
                                      </p:cBhvr>
                                      <p:rCtr x="87378" y="0"/>
                                    </p:animMotion>
                                  </p:childTnLst>
                                </p:cTn>
                              </p:par>
                              <p:par>
                                <p:cTn id="118" presetID="63" presetClass="path" presetSubtype="0" repeatCount="indefinite" fill="hold" nodeType="withEffect">
                                  <p:stCondLst>
                                    <p:cond delay="2250"/>
                                  </p:stCondLst>
                                  <p:childTnLst>
                                    <p:animMotion origin="layout" path="M 3.88889E-6 1.23457E-6 L 1.74757 1.23457E-6 " pathEditMode="relative" rAng="0" ptsTypes="AA">
                                      <p:cBhvr>
                                        <p:cTn id="119" dur="3500" fill="hold"/>
                                        <p:tgtEl>
                                          <p:spTgt spid="99"/>
                                        </p:tgtEl>
                                        <p:attrNameLst>
                                          <p:attrName>ppt_x</p:attrName>
                                          <p:attrName>ppt_y</p:attrName>
                                        </p:attrNameLst>
                                      </p:cBhvr>
                                      <p:rCtr x="87378" y="0"/>
                                    </p:animMotion>
                                  </p:childTnLst>
                                </p:cTn>
                              </p:par>
                              <p:par>
                                <p:cTn id="120" presetID="63" presetClass="path" presetSubtype="0" repeatCount="indefinite" fill="hold" nodeType="withEffect">
                                  <p:stCondLst>
                                    <p:cond delay="3000"/>
                                  </p:stCondLst>
                                  <p:childTnLst>
                                    <p:animMotion origin="layout" path="M 2.22222E-6 -4.93827E-6 L 1.74757 -4.93827E-6 " pathEditMode="relative" rAng="0" ptsTypes="AA">
                                      <p:cBhvr>
                                        <p:cTn id="121" dur="4250" fill="hold"/>
                                        <p:tgtEl>
                                          <p:spTgt spid="100"/>
                                        </p:tgtEl>
                                        <p:attrNameLst>
                                          <p:attrName>ppt_x</p:attrName>
                                          <p:attrName>ppt_y</p:attrName>
                                        </p:attrNameLst>
                                      </p:cBhvr>
                                      <p:rCtr x="87378" y="0"/>
                                    </p:animMotion>
                                  </p:childTnLst>
                                </p:cTn>
                              </p:par>
                              <p:par>
                                <p:cTn id="122" presetID="63" presetClass="path" presetSubtype="0" repeatCount="indefinite" fill="hold" nodeType="withEffect">
                                  <p:stCondLst>
                                    <p:cond delay="3000"/>
                                  </p:stCondLst>
                                  <p:childTnLst>
                                    <p:animMotion origin="layout" path="M 5.55556E-7 2.83951E-6 L 1.74757 2.83951E-6 " pathEditMode="relative" rAng="0" ptsTypes="AA">
                                      <p:cBhvr>
                                        <p:cTn id="123" dur="3000" fill="hold"/>
                                        <p:tgtEl>
                                          <p:spTgt spid="101"/>
                                        </p:tgtEl>
                                        <p:attrNameLst>
                                          <p:attrName>ppt_x</p:attrName>
                                          <p:attrName>ppt_y</p:attrName>
                                        </p:attrNameLst>
                                      </p:cBhvr>
                                      <p:rCtr x="87378" y="0"/>
                                    </p:animMotion>
                                  </p:childTnLst>
                                </p:cTn>
                              </p:par>
                              <p:par>
                                <p:cTn id="124" presetID="63" presetClass="path" presetSubtype="0" repeatCount="indefinite" fill="hold" nodeType="withEffect">
                                  <p:stCondLst>
                                    <p:cond delay="750"/>
                                  </p:stCondLst>
                                  <p:childTnLst>
                                    <p:animMotion origin="layout" path="M 3.88889E-6 1.23457E-6 L 1.74757 1.23457E-6 " pathEditMode="relative" rAng="0" ptsTypes="AA">
                                      <p:cBhvr>
                                        <p:cTn id="125" dur="3500" fill="hold"/>
                                        <p:tgtEl>
                                          <p:spTgt spid="102"/>
                                        </p:tgtEl>
                                        <p:attrNameLst>
                                          <p:attrName>ppt_x</p:attrName>
                                          <p:attrName>ppt_y</p:attrName>
                                        </p:attrNameLst>
                                      </p:cBhvr>
                                      <p:rCtr x="87378" y="0"/>
                                    </p:animMotion>
                                  </p:childTnLst>
                                </p:cTn>
                              </p:par>
                              <p:par>
                                <p:cTn id="126" presetID="63" presetClass="path" presetSubtype="0" repeatCount="indefinite" fill="hold" nodeType="withEffect">
                                  <p:stCondLst>
                                    <p:cond delay="1000"/>
                                  </p:stCondLst>
                                  <p:childTnLst>
                                    <p:animMotion origin="layout" path="M 2.22222E-6 -4.93827E-6 L 1.74757 -4.93827E-6 " pathEditMode="relative" rAng="0" ptsTypes="AA">
                                      <p:cBhvr>
                                        <p:cTn id="127" dur="4250" fill="hold"/>
                                        <p:tgtEl>
                                          <p:spTgt spid="103"/>
                                        </p:tgtEl>
                                        <p:attrNameLst>
                                          <p:attrName>ppt_x</p:attrName>
                                          <p:attrName>ppt_y</p:attrName>
                                        </p:attrNameLst>
                                      </p:cBhvr>
                                      <p:rCtr x="87378" y="0"/>
                                    </p:animMotion>
                                  </p:childTnLst>
                                </p:cTn>
                              </p:par>
                              <p:par>
                                <p:cTn id="128" presetID="63" presetClass="path" presetSubtype="0" repeatCount="indefinite" fill="hold" nodeType="withEffect">
                                  <p:stCondLst>
                                    <p:cond delay="1500"/>
                                  </p:stCondLst>
                                  <p:childTnLst>
                                    <p:animMotion origin="layout" path="M 5.55556E-7 2.83951E-6 L 1.74757 2.83951E-6 " pathEditMode="relative" rAng="0" ptsTypes="AA">
                                      <p:cBhvr>
                                        <p:cTn id="129" dur="3000" fill="hold"/>
                                        <p:tgtEl>
                                          <p:spTgt spid="104"/>
                                        </p:tgtEl>
                                        <p:attrNameLst>
                                          <p:attrName>ppt_x</p:attrName>
                                          <p:attrName>ppt_y</p:attrName>
                                        </p:attrNameLst>
                                      </p:cBhvr>
                                      <p:rCtr x="87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0" grpId="0" animBg="1"/>
      <p:bldP spid="147" grpId="0"/>
      <p:bldP spid="3" grpId="0" animBg="1"/>
      <p:bldP spid="2" grpId="0" animBg="1"/>
      <p:bldP spid="72" grpId="0" animBg="1"/>
      <p:bldP spid="7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tretch>
            <a:fillRect/>
          </a:stretch>
        </p:blipFill>
        <p:spPr>
          <a:xfrm>
            <a:off x="0" y="671"/>
            <a:ext cx="9146382" cy="5143500"/>
          </a:xfrm>
          <a:prstGeom prst="rect">
            <a:avLst/>
          </a:prstGeom>
          <a:noFill/>
          <a:ln>
            <a:noFill/>
          </a:ln>
        </p:spPr>
      </p:pic>
      <p:pic>
        <p:nvPicPr>
          <p:cNvPr id="27" name="Picture 26" descr="ca_r_1cr.ep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7352" y="4484744"/>
            <a:ext cx="499448" cy="413842"/>
          </a:xfrm>
          <a:prstGeom prst="rect">
            <a:avLst/>
          </a:prstGeom>
        </p:spPr>
      </p:pic>
      <p:sp>
        <p:nvSpPr>
          <p:cNvPr id="36" name="Rectangle 35"/>
          <p:cNvSpPr/>
          <p:nvPr/>
        </p:nvSpPr>
        <p:spPr>
          <a:xfrm>
            <a:off x="-21050" y="0"/>
            <a:ext cx="9186099" cy="5143500"/>
          </a:xfrm>
          <a:prstGeom prst="rect">
            <a:avLst/>
          </a:prstGeom>
          <a:solidFill>
            <a:srgbClr val="401C37">
              <a:alpha val="49804"/>
            </a:srgb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5" name="Rectangle 24"/>
          <p:cNvSpPr/>
          <p:nvPr/>
        </p:nvSpPr>
        <p:spPr>
          <a:xfrm>
            <a:off x="1" y="1188400"/>
            <a:ext cx="9143999" cy="3146095"/>
          </a:xfrm>
          <a:prstGeom prst="rect">
            <a:avLst/>
          </a:prstGeom>
          <a:solidFill>
            <a:schemeClr val="tx2">
              <a:alpha val="47000"/>
            </a:schemeClr>
          </a:solidFill>
          <a:ln w="38100">
            <a:noFill/>
          </a:ln>
          <a:effectLst/>
        </p:spPr>
        <p:style>
          <a:lnRef idx="1">
            <a:schemeClr val="accent1"/>
          </a:lnRef>
          <a:fillRef idx="3">
            <a:schemeClr val="accent1"/>
          </a:fillRef>
          <a:effectRef idx="2">
            <a:schemeClr val="accent1"/>
          </a:effectRef>
          <a:fontRef idx="minor">
            <a:schemeClr val="lt1"/>
          </a:fontRef>
        </p:style>
        <p:txBody>
          <a:bodyPr vert="horz" lIns="137158" tIns="137158" rIns="137158" bIns="137158" rtlCol="0" anchor="ctr"/>
          <a:lstStyle/>
          <a:p>
            <a:pPr algn="ctr">
              <a:lnSpc>
                <a:spcPts val="1290"/>
              </a:lnSpc>
              <a:buClr>
                <a:srgbClr val="FFFFFF"/>
              </a:buClr>
            </a:pPr>
            <a:endParaRPr lang="en-US" sz="1200" dirty="0">
              <a:solidFill>
                <a:srgbClr val="FFFFFF"/>
              </a:solidFill>
              <a:latin typeface="Calibri"/>
              <a:cs typeface="Arial Unicode MS" pitchFamily="34" charset="-128"/>
            </a:endParaRPr>
          </a:p>
        </p:txBody>
      </p:sp>
      <p:sp>
        <p:nvSpPr>
          <p:cNvPr id="26" name="Rectangle 25"/>
          <p:cNvSpPr/>
          <p:nvPr/>
        </p:nvSpPr>
        <p:spPr>
          <a:xfrm>
            <a:off x="-3" y="1188400"/>
            <a:ext cx="9144001" cy="3146095"/>
          </a:xfrm>
          <a:prstGeom prst="rect">
            <a:avLst/>
          </a:prstGeom>
          <a:solidFill>
            <a:srgbClr val="000000">
              <a:alpha val="52000"/>
            </a:srgbClr>
          </a:solidFill>
          <a:ln w="38100">
            <a:noFill/>
          </a:ln>
          <a:effectLst/>
        </p:spPr>
        <p:style>
          <a:lnRef idx="1">
            <a:schemeClr val="accent1"/>
          </a:lnRef>
          <a:fillRef idx="3">
            <a:schemeClr val="accent1"/>
          </a:fillRef>
          <a:effectRef idx="2">
            <a:schemeClr val="accent1"/>
          </a:effectRef>
          <a:fontRef idx="minor">
            <a:schemeClr val="lt1"/>
          </a:fontRef>
        </p:style>
        <p:txBody>
          <a:bodyPr vert="horz" lIns="137158" tIns="137158" rIns="137158" bIns="137158" rtlCol="0" anchor="ctr"/>
          <a:lstStyle/>
          <a:p>
            <a:pPr algn="ctr">
              <a:lnSpc>
                <a:spcPts val="1290"/>
              </a:lnSpc>
              <a:buClr>
                <a:srgbClr val="FFFFFF"/>
              </a:buClr>
            </a:pPr>
            <a:endParaRPr lang="en-US" sz="1200" dirty="0">
              <a:solidFill>
                <a:srgbClr val="FFFFFF"/>
              </a:solidFill>
              <a:latin typeface="Calibri"/>
              <a:cs typeface="Arial Unicode MS" pitchFamily="34" charset="-128"/>
            </a:endParaRPr>
          </a:p>
        </p:txBody>
      </p:sp>
      <p:sp>
        <p:nvSpPr>
          <p:cNvPr id="29" name="AutoShape 3"/>
          <p:cNvSpPr>
            <a:spLocks/>
          </p:cNvSpPr>
          <p:nvPr/>
        </p:nvSpPr>
        <p:spPr bwMode="auto">
          <a:xfrm>
            <a:off x="347979" y="1456256"/>
            <a:ext cx="4942477" cy="34616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w="9525">
            <a:noFill/>
            <a:miter lim="800000"/>
            <a:headEnd/>
            <a:tailEnd/>
          </a:ln>
        </p:spPr>
        <p:txBody>
          <a:bodyPr lIns="17149" tIns="17149" rIns="17149" bIns="17149" anchor="b"/>
          <a:lstStyle/>
          <a:p>
            <a:pPr defTabSz="171496">
              <a:lnSpc>
                <a:spcPct val="90000"/>
              </a:lnSpc>
            </a:pPr>
            <a:r>
              <a:rPr lang="en-US" sz="2000" b="1" dirty="0">
                <a:solidFill>
                  <a:schemeClr val="accent5">
                    <a:lumMod val="60000"/>
                    <a:lumOff val="40000"/>
                  </a:schemeClr>
                </a:solidFill>
                <a:latin typeface="Calibri" pitchFamily="34" charset="0"/>
                <a:sym typeface="CA Sans" pitchFamily="2" charset="0"/>
              </a:rPr>
              <a:t>MARKET </a:t>
            </a:r>
            <a:r>
              <a:rPr lang="en-US" sz="2000" b="1" dirty="0" smtClean="0">
                <a:solidFill>
                  <a:schemeClr val="accent5">
                    <a:lumMod val="60000"/>
                    <a:lumOff val="40000"/>
                  </a:schemeClr>
                </a:solidFill>
                <a:latin typeface="Calibri" pitchFamily="34" charset="0"/>
                <a:sym typeface="CA Sans" pitchFamily="2" charset="0"/>
              </a:rPr>
              <a:t>RECOGNITION AND LEADERSHIP</a:t>
            </a:r>
            <a:endParaRPr lang="en-US" sz="2800" dirty="0">
              <a:solidFill>
                <a:schemeClr val="accent5">
                  <a:lumMod val="60000"/>
                  <a:lumOff val="40000"/>
                </a:schemeClr>
              </a:solidFill>
              <a:latin typeface="Calibri" pitchFamily="34" charset="0"/>
            </a:endParaRPr>
          </a:p>
        </p:txBody>
      </p:sp>
      <p:grpSp>
        <p:nvGrpSpPr>
          <p:cNvPr id="10" name="Group 9"/>
          <p:cNvGrpSpPr/>
          <p:nvPr/>
        </p:nvGrpSpPr>
        <p:grpSpPr>
          <a:xfrm>
            <a:off x="225061" y="2051560"/>
            <a:ext cx="3867152" cy="589197"/>
            <a:chOff x="76199" y="2051560"/>
            <a:chExt cx="3867152" cy="589197"/>
          </a:xfrm>
        </p:grpSpPr>
        <p:sp>
          <p:nvSpPr>
            <p:cNvPr id="38" name="TextBox 32"/>
            <p:cNvSpPr txBox="1">
              <a:spLocks noChangeArrowheads="1"/>
            </p:cNvSpPr>
            <p:nvPr/>
          </p:nvSpPr>
          <p:spPr bwMode="auto">
            <a:xfrm>
              <a:off x="624204" y="2218041"/>
              <a:ext cx="3319147" cy="256234"/>
            </a:xfrm>
            <a:prstGeom prst="rect">
              <a:avLst/>
            </a:prstGeom>
            <a:noFill/>
            <a:ln w="9525">
              <a:noFill/>
              <a:miter lim="800000"/>
              <a:headEnd/>
              <a:tailEnd/>
            </a:ln>
          </p:spPr>
          <p:txBody>
            <a:bodyPr wrap="square" lIns="34299" tIns="17150" rIns="34299" bIns="17150" anchor="ctr">
              <a:spAutoFit/>
            </a:bodyPr>
            <a:lstStyle/>
            <a:p>
              <a:pPr>
                <a:lnSpc>
                  <a:spcPct val="90000"/>
                </a:lnSpc>
              </a:pPr>
              <a:r>
                <a:rPr lang="en-US" sz="1600" b="1" dirty="0" smtClean="0">
                  <a:solidFill>
                    <a:schemeClr val="accent4"/>
                  </a:solidFill>
                  <a:latin typeface="Calibri" pitchFamily="34" charset="0"/>
                </a:rPr>
                <a:t>Industry analyst validation</a:t>
              </a:r>
              <a:r>
                <a:rPr lang="en-US" sz="1600" dirty="0" smtClean="0">
                  <a:solidFill>
                    <a:schemeClr val="bg1"/>
                  </a:solidFill>
                  <a:latin typeface="Calibri" pitchFamily="34" charset="0"/>
                </a:rPr>
                <a:t> </a:t>
              </a:r>
              <a:endParaRPr lang="en-US" sz="1600" baseline="30000" dirty="0">
                <a:solidFill>
                  <a:schemeClr val="bg1"/>
                </a:solidFill>
                <a:latin typeface="Calibri" pitchFamily="34" charset="0"/>
              </a:endParaRPr>
            </a:p>
          </p:txBody>
        </p:sp>
        <p:pic>
          <p:nvPicPr>
            <p:cNvPr id="5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3353" t="12434" r="15978" b="23901"/>
            <a:stretch/>
          </p:blipFill>
          <p:spPr bwMode="auto">
            <a:xfrm>
              <a:off x="76199" y="2051560"/>
              <a:ext cx="618401" cy="58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225061" y="2681844"/>
            <a:ext cx="3867151" cy="589197"/>
            <a:chOff x="76199" y="2681844"/>
            <a:chExt cx="3867151" cy="589197"/>
          </a:xfrm>
        </p:grpSpPr>
        <p:sp>
          <p:nvSpPr>
            <p:cNvPr id="53" name="TextBox 32"/>
            <p:cNvSpPr txBox="1">
              <a:spLocks noChangeArrowheads="1"/>
            </p:cNvSpPr>
            <p:nvPr/>
          </p:nvSpPr>
          <p:spPr bwMode="auto">
            <a:xfrm>
              <a:off x="624204" y="2848325"/>
              <a:ext cx="3319146" cy="256234"/>
            </a:xfrm>
            <a:prstGeom prst="rect">
              <a:avLst/>
            </a:prstGeom>
            <a:noFill/>
            <a:ln w="9525">
              <a:noFill/>
              <a:miter lim="800000"/>
              <a:headEnd/>
              <a:tailEnd/>
            </a:ln>
          </p:spPr>
          <p:txBody>
            <a:bodyPr wrap="square" lIns="34299" tIns="17150" rIns="34299" bIns="17150" anchor="ctr">
              <a:spAutoFit/>
            </a:bodyPr>
            <a:lstStyle/>
            <a:p>
              <a:pPr>
                <a:lnSpc>
                  <a:spcPct val="90000"/>
                </a:lnSpc>
              </a:pPr>
              <a:r>
                <a:rPr lang="en-US" sz="1600" b="1" dirty="0" smtClean="0">
                  <a:solidFill>
                    <a:schemeClr val="accent4"/>
                  </a:solidFill>
                  <a:latin typeface="Calibri" pitchFamily="34" charset="0"/>
                </a:rPr>
                <a:t>Comprehensive integrated portfolio</a:t>
              </a:r>
              <a:endParaRPr lang="en-US" sz="1600" b="1" dirty="0">
                <a:solidFill>
                  <a:schemeClr val="accent4"/>
                </a:solidFill>
                <a:latin typeface="Calibri" pitchFamily="34" charset="0"/>
              </a:endParaRPr>
            </a:p>
          </p:txBody>
        </p:sp>
        <p:pic>
          <p:nvPicPr>
            <p:cNvPr id="59"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3353" t="12434" r="15978" b="23901"/>
            <a:stretch/>
          </p:blipFill>
          <p:spPr bwMode="auto">
            <a:xfrm>
              <a:off x="76199" y="2681844"/>
              <a:ext cx="618401" cy="58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225061" y="3312127"/>
            <a:ext cx="3865967" cy="589197"/>
            <a:chOff x="76199" y="3312127"/>
            <a:chExt cx="3865967" cy="589197"/>
          </a:xfrm>
        </p:grpSpPr>
        <p:sp>
          <p:nvSpPr>
            <p:cNvPr id="40" name="TextBox 46"/>
            <p:cNvSpPr txBox="1">
              <a:spLocks noChangeArrowheads="1"/>
            </p:cNvSpPr>
            <p:nvPr/>
          </p:nvSpPr>
          <p:spPr bwMode="auto">
            <a:xfrm>
              <a:off x="624204" y="3367809"/>
              <a:ext cx="3317962" cy="477833"/>
            </a:xfrm>
            <a:prstGeom prst="rect">
              <a:avLst/>
            </a:prstGeom>
            <a:noFill/>
            <a:ln w="9525">
              <a:noFill/>
              <a:miter lim="800000"/>
              <a:headEnd/>
              <a:tailEnd/>
            </a:ln>
          </p:spPr>
          <p:txBody>
            <a:bodyPr wrap="square" lIns="34299" tIns="17150" rIns="34299" bIns="17150" anchor="ctr">
              <a:spAutoFit/>
            </a:bodyPr>
            <a:lstStyle/>
            <a:p>
              <a:pPr>
                <a:lnSpc>
                  <a:spcPct val="90000"/>
                </a:lnSpc>
              </a:pPr>
              <a:r>
                <a:rPr lang="en-US" sz="1600" b="1" dirty="0" smtClean="0">
                  <a:solidFill>
                    <a:schemeClr val="accent4"/>
                  </a:solidFill>
                  <a:latin typeface="Calibri" pitchFamily="34" charset="0"/>
                </a:rPr>
                <a:t>Strong partnerships with</a:t>
              </a:r>
              <a:r>
                <a:rPr lang="en-US" sz="1600" dirty="0" smtClean="0">
                  <a:solidFill>
                    <a:schemeClr val="bg1"/>
                  </a:solidFill>
                  <a:latin typeface="Calibri" pitchFamily="34" charset="0"/>
                </a:rPr>
                <a:t> </a:t>
              </a:r>
              <a:r>
                <a:rPr lang="en-US" sz="1600" b="1" dirty="0" smtClean="0">
                  <a:solidFill>
                    <a:schemeClr val="accent4"/>
                  </a:solidFill>
                  <a:latin typeface="Calibri" pitchFamily="34" charset="0"/>
                </a:rPr>
                <a:t>top                   GSIs and ecosystem partners</a:t>
              </a:r>
              <a:endParaRPr lang="en-US" sz="1600" b="1" dirty="0">
                <a:solidFill>
                  <a:schemeClr val="accent4"/>
                </a:solidFill>
                <a:latin typeface="Calibri" pitchFamily="34" charset="0"/>
              </a:endParaRPr>
            </a:p>
          </p:txBody>
        </p:sp>
        <p:pic>
          <p:nvPicPr>
            <p:cNvPr id="6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3353" t="12434" r="15978" b="23901"/>
            <a:stretch/>
          </p:blipFill>
          <p:spPr bwMode="auto">
            <a:xfrm>
              <a:off x="76199" y="3312127"/>
              <a:ext cx="618401" cy="58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6" name="Title 7168"/>
          <p:cNvSpPr txBox="1">
            <a:spLocks/>
          </p:cNvSpPr>
          <p:nvPr/>
        </p:nvSpPr>
        <p:spPr bwMode="black">
          <a:xfrm>
            <a:off x="1524000" y="700088"/>
            <a:ext cx="6515100" cy="819150"/>
          </a:xfrm>
          <a:prstGeom prst="rect">
            <a:avLst/>
          </a:prstGeom>
        </p:spPr>
        <p:txBody>
          <a:bodyPr vert="horz" lIns="91440" tIns="45720" rIns="91440" bIns="45720" rtlCol="0" anchor="t">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smtClean="0"/>
              <a:t>CA leads Continuous Delivery Market</a:t>
            </a:r>
            <a:endParaRPr lang="en-US" sz="2000" i="1" dirty="0">
              <a:solidFill>
                <a:schemeClr val="accent1"/>
              </a:solidFill>
            </a:endParaRPr>
          </a:p>
        </p:txBody>
      </p:sp>
      <p:cxnSp>
        <p:nvCxnSpPr>
          <p:cNvPr id="47" name="Straight Connector 46"/>
          <p:cNvCxnSpPr/>
          <p:nvPr/>
        </p:nvCxnSpPr>
        <p:spPr bwMode="auto">
          <a:xfrm>
            <a:off x="286022" y="2043912"/>
            <a:ext cx="3729990" cy="596"/>
          </a:xfrm>
          <a:prstGeom prst="line">
            <a:avLst/>
          </a:prstGeom>
          <a:ln>
            <a:solidFill>
              <a:schemeClr val="accent5">
                <a:lumMod val="60000"/>
                <a:lumOff val="40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48" name="Straight Connector 47"/>
          <p:cNvCxnSpPr/>
          <p:nvPr/>
        </p:nvCxnSpPr>
        <p:spPr bwMode="auto">
          <a:xfrm>
            <a:off x="286022" y="2662851"/>
            <a:ext cx="3729990" cy="596"/>
          </a:xfrm>
          <a:prstGeom prst="line">
            <a:avLst/>
          </a:prstGeom>
          <a:ln>
            <a:solidFill>
              <a:schemeClr val="accent5">
                <a:lumMod val="60000"/>
                <a:lumOff val="40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49" name="Straight Connector 48"/>
          <p:cNvCxnSpPr/>
          <p:nvPr/>
        </p:nvCxnSpPr>
        <p:spPr bwMode="auto">
          <a:xfrm>
            <a:off x="286022" y="3900728"/>
            <a:ext cx="3729990" cy="596"/>
          </a:xfrm>
          <a:prstGeom prst="line">
            <a:avLst/>
          </a:prstGeom>
          <a:ln>
            <a:solidFill>
              <a:schemeClr val="accent5">
                <a:lumMod val="60000"/>
                <a:lumOff val="40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35" name="Straight Connector 34"/>
          <p:cNvCxnSpPr/>
          <p:nvPr/>
        </p:nvCxnSpPr>
        <p:spPr bwMode="auto">
          <a:xfrm>
            <a:off x="286022" y="3281790"/>
            <a:ext cx="3729990" cy="596"/>
          </a:xfrm>
          <a:prstGeom prst="line">
            <a:avLst/>
          </a:prstGeom>
          <a:ln>
            <a:solidFill>
              <a:schemeClr val="accent5">
                <a:lumMod val="60000"/>
                <a:lumOff val="40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nvGrpSpPr>
          <p:cNvPr id="12" name="Group 11"/>
          <p:cNvGrpSpPr/>
          <p:nvPr/>
        </p:nvGrpSpPr>
        <p:grpSpPr>
          <a:xfrm>
            <a:off x="4734931" y="2125991"/>
            <a:ext cx="1291287" cy="1689627"/>
            <a:chOff x="4501544" y="1911374"/>
            <a:chExt cx="1721480" cy="2252528"/>
          </a:xfrm>
        </p:grpSpPr>
        <p:pic>
          <p:nvPicPr>
            <p:cNvPr id="614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28959" t="10434" r="27336" b="1571"/>
            <a:stretch/>
          </p:blipFill>
          <p:spPr bwMode="auto">
            <a:xfrm>
              <a:off x="4501544" y="1911374"/>
              <a:ext cx="905823" cy="1196761"/>
            </a:xfrm>
            <a:prstGeom prst="rect">
              <a:avLst/>
            </a:prstGeom>
            <a:noFill/>
            <a:ln>
              <a:no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31894" t="8545" r="30313" b="1527"/>
            <a:stretch/>
          </p:blipFill>
          <p:spPr bwMode="auto">
            <a:xfrm>
              <a:off x="4732369" y="2293519"/>
              <a:ext cx="917571" cy="1186792"/>
            </a:xfrm>
            <a:prstGeom prst="rect">
              <a:avLst/>
            </a:prstGeom>
            <a:noFill/>
            <a:ln>
              <a:no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l="33402" t="7718" r="32287" b="1729"/>
            <a:stretch/>
          </p:blipFill>
          <p:spPr bwMode="auto">
            <a:xfrm>
              <a:off x="5067851" y="2670025"/>
              <a:ext cx="823927" cy="1181985"/>
            </a:xfrm>
            <a:prstGeom prst="rect">
              <a:avLst/>
            </a:prstGeom>
            <a:noFill/>
            <a:ln>
              <a:no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rotWithShape="1">
            <a:blip r:embed="rId10">
              <a:extLst>
                <a:ext uri="{28A0092B-C50C-407E-A947-70E740481C1C}">
                  <a14:useLocalDpi xmlns:a14="http://schemas.microsoft.com/office/drawing/2010/main" val="0"/>
                </a:ext>
              </a:extLst>
            </a:blip>
            <a:srcRect l="32013" t="7972" r="30641" b="1596"/>
            <a:stretch/>
          </p:blipFill>
          <p:spPr bwMode="auto">
            <a:xfrm>
              <a:off x="5418267" y="3104655"/>
              <a:ext cx="804757" cy="1059247"/>
            </a:xfrm>
            <a:prstGeom prst="rect">
              <a:avLst/>
            </a:prstGeom>
            <a:noFill/>
            <a:ln>
              <a:no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Group 13"/>
          <p:cNvGrpSpPr/>
          <p:nvPr/>
        </p:nvGrpSpPr>
        <p:grpSpPr>
          <a:xfrm>
            <a:off x="6586563" y="2020547"/>
            <a:ext cx="1965045" cy="1857412"/>
            <a:chOff x="6586563" y="2020547"/>
            <a:chExt cx="1965045" cy="1857412"/>
          </a:xfrm>
        </p:grpSpPr>
        <p:sp>
          <p:nvSpPr>
            <p:cNvPr id="65" name="Rectangle 64"/>
            <p:cNvSpPr/>
            <p:nvPr/>
          </p:nvSpPr>
          <p:spPr>
            <a:xfrm>
              <a:off x="6586563" y="2105633"/>
              <a:ext cx="1965045" cy="1015663"/>
            </a:xfrm>
            <a:prstGeom prst="rect">
              <a:avLst/>
            </a:prstGeom>
          </p:spPr>
          <p:txBody>
            <a:bodyPr wrap="square">
              <a:spAutoFit/>
            </a:bodyPr>
            <a:lstStyle/>
            <a:p>
              <a:pPr algn="ctr"/>
              <a:r>
                <a:rPr lang="en-US" sz="2000" b="1" i="1" dirty="0">
                  <a:solidFill>
                    <a:schemeClr val="bg1"/>
                  </a:solidFill>
                </a:rPr>
                <a:t>“We could not do what we do without CA”</a:t>
              </a:r>
            </a:p>
          </p:txBody>
        </p:sp>
        <p:grpSp>
          <p:nvGrpSpPr>
            <p:cNvPr id="31" name="Group 30"/>
            <p:cNvGrpSpPr/>
            <p:nvPr/>
          </p:nvGrpSpPr>
          <p:grpSpPr>
            <a:xfrm>
              <a:off x="6889600" y="3195848"/>
              <a:ext cx="1358971" cy="410877"/>
              <a:chOff x="6896816" y="3769743"/>
              <a:chExt cx="1968695" cy="595223"/>
            </a:xfrm>
          </p:grpSpPr>
          <p:sp>
            <p:nvSpPr>
              <p:cNvPr id="33" name="Rounded Rectangle 32"/>
              <p:cNvSpPr/>
              <p:nvPr/>
            </p:nvSpPr>
            <p:spPr>
              <a:xfrm>
                <a:off x="6896816" y="3769743"/>
                <a:ext cx="1968695" cy="595223"/>
              </a:xfrm>
              <a:prstGeom prst="roundRect">
                <a:avLst>
                  <a:gd name="adj" fmla="val 10576"/>
                </a:avLst>
              </a:prstGeom>
              <a:solidFill>
                <a:schemeClr val="bg1"/>
              </a:solidFill>
              <a:ln w="38100" cap="flat" cmpd="sng" algn="ctr">
                <a:solidFill>
                  <a:schemeClr val="bg1"/>
                </a:solidFill>
                <a:prstDash val="solid"/>
              </a:ln>
              <a:effectLst/>
            </p:spPr>
            <p:txBody>
              <a:bodyPr vert="horz" wrap="none" lIns="18288" tIns="91440" rIns="18288" bIns="91440" rtlCol="0" anchor="ctr"/>
              <a:lstStyle/>
              <a:p>
                <a:pPr marL="0" marR="0" indent="0" algn="ctr" defTabSz="914400" eaLnBrk="1" fontAlgn="auto" latinLnBrk="0" hangingPunct="1">
                  <a:spcBef>
                    <a:spcPts val="0"/>
                  </a:spcBef>
                  <a:spcAft>
                    <a:spcPts val="0"/>
                  </a:spcAft>
                  <a:buClr>
                    <a:srgbClr val="FFFFFF"/>
                  </a:buClr>
                  <a:buSzTx/>
                  <a:buFontTx/>
                  <a:buNone/>
                  <a:tabLst/>
                </a:pPr>
                <a:endParaRPr kumimoji="0" lang="en-US" sz="4800" b="1" i="0" u="none" strike="noStrike" kern="0" cap="none" spc="0" normalizeH="0" baseline="0" noProof="0" dirty="0" smtClean="0">
                  <a:ln>
                    <a:noFill/>
                  </a:ln>
                  <a:solidFill>
                    <a:srgbClr val="FFFFFF"/>
                  </a:solidFill>
                  <a:effectLst/>
                  <a:uLnTx/>
                  <a:uFillTx/>
                  <a:latin typeface="Calibri"/>
                  <a:cs typeface="Arial Unicode MS" pitchFamily="34" charset="-128"/>
                </a:endParaRPr>
              </a:p>
            </p:txBody>
          </p:sp>
          <p:pic>
            <p:nvPicPr>
              <p:cNvPr id="34" name="Picture 4" descr="http://www.ca.com/us/~/media/Images/extended-landing-page/ad-customer-success/ad-css-autotrader.jpg"/>
              <p:cNvPicPr>
                <a:picLocks noChangeAspect="1" noChangeArrowheads="1"/>
              </p:cNvPicPr>
              <p:nvPr/>
            </p:nvPicPr>
            <p:blipFill rotWithShape="1">
              <a:blip r:embed="rId11">
                <a:extLst>
                  <a:ext uri="{28A0092B-C50C-407E-A947-70E740481C1C}">
                    <a14:useLocalDpi xmlns:a14="http://schemas.microsoft.com/office/drawing/2010/main" val="0"/>
                  </a:ext>
                </a:extLst>
              </a:blip>
              <a:srcRect l="3244" t="16082" r="1737" b="13569"/>
              <a:stretch/>
            </p:blipFill>
            <p:spPr bwMode="auto">
              <a:xfrm>
                <a:off x="7004076" y="3769743"/>
                <a:ext cx="1768732" cy="5952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6655978" y="2020547"/>
              <a:ext cx="1821199" cy="1857412"/>
              <a:chOff x="137160" y="2043912"/>
              <a:chExt cx="3729990" cy="1857412"/>
            </a:xfrm>
          </p:grpSpPr>
          <p:cxnSp>
            <p:nvCxnSpPr>
              <p:cNvPr id="51" name="Straight Connector 50"/>
              <p:cNvCxnSpPr/>
              <p:nvPr/>
            </p:nvCxnSpPr>
            <p:spPr bwMode="auto">
              <a:xfrm>
                <a:off x="137160" y="2043912"/>
                <a:ext cx="3729990" cy="596"/>
              </a:xfrm>
              <a:prstGeom prst="line">
                <a:avLst/>
              </a:prstGeom>
              <a:ln>
                <a:solidFill>
                  <a:schemeClr val="accent5">
                    <a:lumMod val="60000"/>
                    <a:lumOff val="40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56" name="Straight Connector 55"/>
              <p:cNvCxnSpPr/>
              <p:nvPr/>
            </p:nvCxnSpPr>
            <p:spPr bwMode="auto">
              <a:xfrm>
                <a:off x="137160" y="3900728"/>
                <a:ext cx="3729990" cy="596"/>
              </a:xfrm>
              <a:prstGeom prst="line">
                <a:avLst/>
              </a:prstGeom>
              <a:ln>
                <a:solidFill>
                  <a:schemeClr val="accent5">
                    <a:lumMod val="60000"/>
                    <a:lumOff val="40000"/>
                  </a:schemeClr>
                </a:solidFill>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grpSp>
    </p:spTree>
    <p:extLst>
      <p:ext uri="{BB962C8B-B14F-4D97-AF65-F5344CB8AC3E}">
        <p14:creationId xmlns:p14="http://schemas.microsoft.com/office/powerpoint/2010/main" val="314119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q&amp;a2.jpg"/>
          <p:cNvPicPr>
            <a:picLocks noGrp="1" noChangeAspect="1"/>
          </p:cNvPicPr>
          <p:nvPr>
            <p:ph type="pic" sz="quarter" idx="10"/>
          </p:nvPr>
        </p:nvPicPr>
        <p:blipFill>
          <a:blip r:embed="rId3">
            <a:extLst>
              <a:ext uri="{28A0092B-C50C-407E-A947-70E740481C1C}">
                <a14:useLocalDpi xmlns:a14="http://schemas.microsoft.com/office/drawing/2010/main"/>
              </a:ext>
            </a:extLst>
          </a:blip>
          <a:srcRect/>
          <a:stretch>
            <a:fillRect/>
          </a:stretch>
        </p:blipFill>
        <p:spPr/>
      </p:pic>
      <p:sp>
        <p:nvSpPr>
          <p:cNvPr id="3" name="Title 2"/>
          <p:cNvSpPr>
            <a:spLocks noGrp="1"/>
          </p:cNvSpPr>
          <p:nvPr>
            <p:ph type="title"/>
          </p:nvPr>
        </p:nvSpPr>
        <p:spPr>
          <a:xfrm>
            <a:off x="5960788" y="13"/>
            <a:ext cx="2167127" cy="3126747"/>
          </a:xfrm>
        </p:spPr>
        <p:txBody>
          <a:bodyPr/>
          <a:lstStyle/>
          <a:p>
            <a:r>
              <a:rPr lang="en-US" dirty="0" smtClean="0"/>
              <a:t>Q &amp; A</a:t>
            </a:r>
            <a:endParaRPr lang="en-US" dirty="0"/>
          </a:p>
        </p:txBody>
      </p:sp>
    </p:spTree>
    <p:extLst>
      <p:ext uri="{BB962C8B-B14F-4D97-AF65-F5344CB8AC3E}">
        <p14:creationId xmlns:p14="http://schemas.microsoft.com/office/powerpoint/2010/main" val="334030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402476686"/>
              </p:ext>
            </p:extLst>
          </p:nvPr>
        </p:nvGraphicFramePr>
        <p:xfrm>
          <a:off x="497461" y="364608"/>
          <a:ext cx="8224309" cy="3801167"/>
        </p:xfrm>
        <a:graphic>
          <a:graphicData uri="http://schemas.openxmlformats.org/drawingml/2006/table">
            <a:tbl>
              <a:tblPr firstRow="1" bandRow="1">
                <a:tableStyleId>{5C22544A-7EE6-4342-B048-85BDC9FD1C3A}</a:tableStyleId>
              </a:tblPr>
              <a:tblGrid>
                <a:gridCol w="1340910"/>
                <a:gridCol w="3330141"/>
                <a:gridCol w="3553258"/>
              </a:tblGrid>
              <a:tr h="965079">
                <a:tc rowSpan="2">
                  <a:txBody>
                    <a:bodyPr/>
                    <a:lstStyle/>
                    <a:p>
                      <a:pPr algn="ctr"/>
                      <a:r>
                        <a:rPr lang="en-US" sz="1200" dirty="0" smtClean="0"/>
                        <a:t>Improve Sales Execution</a:t>
                      </a:r>
                      <a:endParaRPr lang="en-US" sz="1200" dirty="0"/>
                    </a:p>
                  </a:txBody>
                  <a:tcPr marL="91355" marR="91355" marT="45678" marB="45678"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2475C"/>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dirty="0" smtClean="0"/>
                        <a:t>Objectives:</a:t>
                      </a:r>
                    </a:p>
                    <a:p>
                      <a:pPr algn="ctr"/>
                      <a:r>
                        <a:rPr lang="en-US" sz="1100" b="0" i="1" baseline="0" dirty="0" smtClean="0"/>
                        <a:t>Increase size of sales pipeline</a:t>
                      </a:r>
                    </a:p>
                    <a:p>
                      <a:pPr algn="ctr"/>
                      <a:r>
                        <a:rPr lang="en-US" sz="1100" b="0" i="1" baseline="0" dirty="0" smtClean="0"/>
                        <a:t>Improve velocity of early stage opportunities</a:t>
                      </a:r>
                    </a:p>
                    <a:p>
                      <a:pPr algn="ctr"/>
                      <a:r>
                        <a:rPr lang="en-US" sz="1100" b="0" i="1" baseline="0" dirty="0" smtClean="0"/>
                        <a:t>Reinforce how not to be single-threaded in a sales cycle</a:t>
                      </a:r>
                    </a:p>
                    <a:p>
                      <a:pPr algn="ctr"/>
                      <a:r>
                        <a:rPr lang="en-US" sz="1100" b="0" i="1" baseline="0" dirty="0" smtClean="0"/>
                        <a:t>Reinforce challenger sales behaviors to provoke action</a:t>
                      </a:r>
                    </a:p>
                  </a:txBody>
                  <a:tcPr marL="91355" marR="91355" marT="45678" marB="45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475C"/>
                    </a:solidFill>
                  </a:tcPr>
                </a:tc>
                <a:tc hMerge="1">
                  <a:txBody>
                    <a:bodyPr/>
                    <a:lstStyle/>
                    <a:p>
                      <a:endParaRPr lang="en-US" dirty="0"/>
                    </a:p>
                  </a:txBody>
                  <a:tcPr/>
                </a:tc>
              </a:tr>
              <a:tr h="274066">
                <a:tc vMerge="1">
                  <a:txBody>
                    <a:bodyPr/>
                    <a:lstStyle/>
                    <a:p>
                      <a:endParaRPr lang="en-US" dirty="0"/>
                    </a:p>
                  </a:txBody>
                  <a:tcPr/>
                </a:tc>
                <a:tc>
                  <a:txBody>
                    <a:bodyPr/>
                    <a:lstStyle/>
                    <a:p>
                      <a:pPr algn="ctr"/>
                      <a:r>
                        <a:rPr lang="en-US" sz="1200" b="1" dirty="0" smtClean="0">
                          <a:solidFill>
                            <a:schemeClr val="bg2"/>
                          </a:solidFill>
                        </a:rPr>
                        <a:t>May </a:t>
                      </a:r>
                      <a:endParaRPr lang="en-US" sz="1200" b="1" dirty="0">
                        <a:solidFill>
                          <a:schemeClr val="bg2"/>
                        </a:solidFill>
                      </a:endParaRPr>
                    </a:p>
                  </a:txBody>
                  <a:tcPr marL="91355" marR="91355" marT="45678" marB="456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solidFill>
                            <a:schemeClr val="bg2"/>
                          </a:solidFill>
                        </a:rPr>
                        <a:t>June</a:t>
                      </a:r>
                      <a:endParaRPr lang="en-US" sz="1200" b="1" dirty="0">
                        <a:solidFill>
                          <a:schemeClr val="bg2"/>
                        </a:solidFill>
                      </a:endParaRPr>
                    </a:p>
                  </a:txBody>
                  <a:tcPr marL="91355" marR="91355" marT="45678" marB="456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690673">
                <a:tc>
                  <a:txBody>
                    <a:bodyPr/>
                    <a:lstStyle/>
                    <a:p>
                      <a:pPr algn="ctr"/>
                      <a:endParaRPr lang="en-US" sz="900" b="1" dirty="0" smtClean="0">
                        <a:solidFill>
                          <a:schemeClr val="bg2"/>
                        </a:solidFill>
                      </a:endParaRPr>
                    </a:p>
                    <a:p>
                      <a:pPr algn="ctr"/>
                      <a:endParaRPr lang="en-US" sz="900" b="1" dirty="0" smtClean="0">
                        <a:solidFill>
                          <a:schemeClr val="bg2"/>
                        </a:solidFill>
                      </a:endParaRPr>
                    </a:p>
                    <a:p>
                      <a:pPr algn="ctr"/>
                      <a:endParaRPr lang="en-US" sz="900" b="1" dirty="0" smtClean="0">
                        <a:solidFill>
                          <a:schemeClr val="bg2"/>
                        </a:solidFill>
                      </a:endParaRPr>
                    </a:p>
                    <a:p>
                      <a:pPr algn="ctr"/>
                      <a:endParaRPr lang="en-US" sz="900" b="1" dirty="0" smtClean="0">
                        <a:solidFill>
                          <a:schemeClr val="bg2"/>
                        </a:solidFill>
                      </a:endParaRPr>
                    </a:p>
                    <a:p>
                      <a:pPr algn="ctr"/>
                      <a:r>
                        <a:rPr lang="en-US" sz="900" b="1" dirty="0" smtClean="0">
                          <a:solidFill>
                            <a:schemeClr val="bg2"/>
                          </a:solidFill>
                        </a:rPr>
                        <a:t>Tribal</a:t>
                      </a:r>
                      <a:r>
                        <a:rPr lang="en-US" sz="900" b="1" baseline="0" dirty="0" smtClean="0">
                          <a:solidFill>
                            <a:schemeClr val="bg2"/>
                          </a:solidFill>
                        </a:rPr>
                        <a:t> Drums </a:t>
                      </a:r>
                    </a:p>
                    <a:p>
                      <a:pPr algn="ctr"/>
                      <a:r>
                        <a:rPr lang="en-US" sz="900" b="1" baseline="0" dirty="0" smtClean="0">
                          <a:solidFill>
                            <a:schemeClr val="bg2"/>
                          </a:solidFill>
                        </a:rPr>
                        <a:t>(Sales/Pre-Sales)</a:t>
                      </a:r>
                      <a:endParaRPr lang="en-US" sz="900" b="1" dirty="0">
                        <a:solidFill>
                          <a:schemeClr val="bg2"/>
                        </a:solidFill>
                      </a:endParaRPr>
                    </a:p>
                  </a:txBody>
                  <a:tcPr marL="91355" marR="91355" marT="45678" marB="456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457200" rtl="0" eaLnBrk="1" latinLnBrk="0" hangingPunct="1">
                        <a:buFont typeface="Arial" panose="020B0604020202020204" pitchFamily="34" charset="0"/>
                        <a:buChar char="•"/>
                      </a:pPr>
                      <a:r>
                        <a:rPr lang="en-US" sz="900" b="1" i="0" kern="1200" baseline="0" dirty="0" smtClean="0">
                          <a:solidFill>
                            <a:schemeClr val="bg2"/>
                          </a:solidFill>
                          <a:latin typeface="+mn-lt"/>
                          <a:ea typeface="+mn-ea"/>
                          <a:cs typeface="+mn-cs"/>
                        </a:rPr>
                        <a:t>Conversation Series - </a:t>
                      </a:r>
                      <a:r>
                        <a:rPr lang="en-US" sz="900" b="1" i="1" kern="1200" baseline="0" dirty="0" smtClean="0">
                          <a:solidFill>
                            <a:schemeClr val="bg2"/>
                          </a:solidFill>
                          <a:latin typeface="+mn-lt"/>
                          <a:ea typeface="+mn-ea"/>
                          <a:cs typeface="+mn-cs"/>
                        </a:rPr>
                        <a:t>Social Selling</a:t>
                      </a:r>
                      <a:r>
                        <a:rPr lang="en-US" sz="900" i="1" kern="1200" baseline="0" dirty="0" smtClean="0">
                          <a:solidFill>
                            <a:schemeClr val="bg2"/>
                          </a:solidFill>
                          <a:latin typeface="+mn-lt"/>
                          <a:ea typeface="+mn-ea"/>
                          <a:cs typeface="+mn-cs"/>
                        </a:rPr>
                        <a:t> </a:t>
                      </a:r>
                      <a:r>
                        <a:rPr lang="en-US" sz="900" i="0" kern="1200" baseline="0" dirty="0" smtClean="0">
                          <a:solidFill>
                            <a:schemeClr val="bg2"/>
                          </a:solidFill>
                          <a:latin typeface="+mn-lt"/>
                          <a:ea typeface="+mn-ea"/>
                          <a:cs typeface="+mn-cs"/>
                        </a:rPr>
                        <a:t>– Research and Creating a Platform for Change Using Social Selling - May 11 – (Don Perry)</a:t>
                      </a:r>
                    </a:p>
                    <a:p>
                      <a:pPr marL="171450" indent="-171450" algn="l" defTabSz="457200" rtl="0" eaLnBrk="1" latinLnBrk="0" hangingPunct="1">
                        <a:buFont typeface="Arial" panose="020B0604020202020204" pitchFamily="34" charset="0"/>
                        <a:buChar char="•"/>
                      </a:pPr>
                      <a:endParaRPr lang="en-US" sz="900" i="0" kern="1200" baseline="0" dirty="0" smtClean="0">
                        <a:solidFill>
                          <a:schemeClr val="bg2"/>
                        </a:solidFill>
                        <a:latin typeface="+mn-lt"/>
                        <a:ea typeface="+mn-ea"/>
                        <a:cs typeface="+mn-cs"/>
                      </a:endParaRPr>
                    </a:p>
                    <a:p>
                      <a:pPr marL="171450" indent="-171450" algn="l" defTabSz="457200" rtl="0" eaLnBrk="1" latinLnBrk="0" hangingPunct="1">
                        <a:buFont typeface="Arial" panose="020B0604020202020204" pitchFamily="34" charset="0"/>
                        <a:buChar char="•"/>
                      </a:pPr>
                      <a:r>
                        <a:rPr lang="en-US" sz="900" b="1" i="0" kern="1200" baseline="0" dirty="0" smtClean="0">
                          <a:solidFill>
                            <a:schemeClr val="bg2"/>
                          </a:solidFill>
                          <a:latin typeface="+mn-lt"/>
                          <a:ea typeface="+mn-ea"/>
                          <a:cs typeface="+mn-cs"/>
                        </a:rPr>
                        <a:t>Conversation Series - </a:t>
                      </a:r>
                      <a:r>
                        <a:rPr lang="en-US" sz="900" b="1" i="1" kern="1200" baseline="0" dirty="0" smtClean="0">
                          <a:solidFill>
                            <a:schemeClr val="bg2"/>
                          </a:solidFill>
                          <a:latin typeface="+mn-lt"/>
                          <a:ea typeface="+mn-ea"/>
                          <a:cs typeface="+mn-cs"/>
                        </a:rPr>
                        <a:t>Story-Telling, Creating Interest and Qualification</a:t>
                      </a:r>
                      <a:r>
                        <a:rPr lang="en-US" sz="900" i="0" kern="1200" baseline="0" dirty="0" smtClean="0">
                          <a:solidFill>
                            <a:schemeClr val="bg2"/>
                          </a:solidFill>
                          <a:latin typeface="+mn-lt"/>
                          <a:ea typeface="+mn-ea"/>
                          <a:cs typeface="+mn-cs"/>
                        </a:rPr>
                        <a:t> - May 18 - (Mark Verstockt and Benny Van de Sompele)</a:t>
                      </a:r>
                    </a:p>
                    <a:p>
                      <a:pPr marL="171450" indent="-171450" algn="l" defTabSz="457200" rtl="0" eaLnBrk="1" latinLnBrk="0" hangingPunct="1">
                        <a:buFont typeface="Arial" panose="020B0604020202020204" pitchFamily="34" charset="0"/>
                        <a:buChar char="•"/>
                      </a:pPr>
                      <a:endParaRPr lang="en-US" sz="900" i="0" kern="1200" baseline="0" dirty="0">
                        <a:solidFill>
                          <a:schemeClr val="bg2"/>
                        </a:solidFill>
                        <a:latin typeface="+mn-lt"/>
                        <a:ea typeface="+mn-ea"/>
                        <a:cs typeface="+mn-cs"/>
                      </a:endParaRPr>
                    </a:p>
                  </a:txBody>
                  <a:tcPr marL="91355" marR="91355" marT="45678" marB="456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457200" rtl="0" eaLnBrk="1" latinLnBrk="0" hangingPunct="1">
                        <a:buFont typeface="Arial" panose="020B0604020202020204" pitchFamily="34" charset="0"/>
                        <a:buChar char="•"/>
                      </a:pPr>
                      <a:r>
                        <a:rPr lang="en-US" sz="900" b="1" i="0" kern="1200" baseline="0" dirty="0" smtClean="0">
                          <a:solidFill>
                            <a:schemeClr val="bg2"/>
                          </a:solidFill>
                          <a:latin typeface="+mn-lt"/>
                          <a:ea typeface="+mn-ea"/>
                          <a:cs typeface="+mn-cs"/>
                        </a:rPr>
                        <a:t>Conversation Series - </a:t>
                      </a:r>
                      <a:r>
                        <a:rPr lang="en-US" sz="900" b="1" i="1" kern="1200" baseline="0" dirty="0" smtClean="0">
                          <a:solidFill>
                            <a:schemeClr val="bg2"/>
                          </a:solidFill>
                          <a:latin typeface="+mn-lt"/>
                          <a:ea typeface="+mn-ea"/>
                          <a:cs typeface="+mn-cs"/>
                        </a:rPr>
                        <a:t>Setting Visions, Competitive Traps and Finding a Mobilizer</a:t>
                      </a:r>
                      <a:r>
                        <a:rPr lang="en-US" sz="900" i="0" kern="1200" baseline="0" dirty="0" smtClean="0">
                          <a:solidFill>
                            <a:schemeClr val="bg2"/>
                          </a:solidFill>
                          <a:latin typeface="+mn-lt"/>
                          <a:ea typeface="+mn-ea"/>
                          <a:cs typeface="+mn-cs"/>
                        </a:rPr>
                        <a:t> - June 1 -  (Andrew Plunkett, David Stokey)</a:t>
                      </a:r>
                    </a:p>
                    <a:p>
                      <a:pPr marL="171450" indent="-171450" algn="l" defTabSz="457200" rtl="0" eaLnBrk="1" latinLnBrk="0" hangingPunct="1">
                        <a:buFont typeface="Arial" panose="020B0604020202020204" pitchFamily="34" charset="0"/>
                        <a:buChar char="•"/>
                      </a:pPr>
                      <a:endParaRPr lang="en-US" sz="900" i="0" kern="1200" baseline="0" dirty="0" smtClean="0">
                        <a:solidFill>
                          <a:schemeClr val="bg2"/>
                        </a:solidFill>
                        <a:latin typeface="+mn-lt"/>
                        <a:ea typeface="+mn-ea"/>
                        <a:cs typeface="+mn-cs"/>
                      </a:endParaRPr>
                    </a:p>
                    <a:p>
                      <a:pPr marL="171450" indent="-171450" algn="l" defTabSz="457200" rtl="0" eaLnBrk="1" latinLnBrk="0" hangingPunct="1">
                        <a:buFont typeface="Arial" panose="020B0604020202020204" pitchFamily="34" charset="0"/>
                        <a:buChar char="•"/>
                      </a:pPr>
                      <a:r>
                        <a:rPr lang="en-US" sz="900" b="1" i="0" kern="1200" baseline="0" dirty="0" smtClean="0">
                          <a:solidFill>
                            <a:schemeClr val="bg2"/>
                          </a:solidFill>
                          <a:latin typeface="+mn-lt"/>
                          <a:ea typeface="+mn-ea"/>
                          <a:cs typeface="+mn-cs"/>
                        </a:rPr>
                        <a:t>Conversation Series - </a:t>
                      </a:r>
                      <a:r>
                        <a:rPr lang="en-US" sz="900" b="1" i="1" kern="1200" baseline="0" dirty="0" smtClean="0">
                          <a:solidFill>
                            <a:schemeClr val="bg2"/>
                          </a:solidFill>
                          <a:latin typeface="+mn-lt"/>
                          <a:ea typeface="+mn-ea"/>
                          <a:cs typeface="+mn-cs"/>
                        </a:rPr>
                        <a:t>Setting up For Proof and Implementation</a:t>
                      </a:r>
                      <a:r>
                        <a:rPr lang="en-US" sz="900" b="1" i="0" kern="1200" baseline="0" dirty="0" smtClean="0">
                          <a:solidFill>
                            <a:schemeClr val="bg2"/>
                          </a:solidFill>
                          <a:latin typeface="+mn-lt"/>
                          <a:ea typeface="+mn-ea"/>
                          <a:cs typeface="+mn-cs"/>
                        </a:rPr>
                        <a:t> </a:t>
                      </a:r>
                      <a:r>
                        <a:rPr lang="en-US" sz="900" i="0" kern="1200" baseline="0" dirty="0" smtClean="0">
                          <a:solidFill>
                            <a:schemeClr val="bg2"/>
                          </a:solidFill>
                          <a:latin typeface="+mn-lt"/>
                          <a:ea typeface="+mn-ea"/>
                          <a:cs typeface="+mn-cs"/>
                        </a:rPr>
                        <a:t>- June 8 - (Matt Cooke) </a:t>
                      </a:r>
                    </a:p>
                    <a:p>
                      <a:pPr marL="171450" indent="-171450" algn="l" defTabSz="457200" rtl="0" eaLnBrk="1" latinLnBrk="0" hangingPunct="1">
                        <a:buFont typeface="Arial" panose="020B0604020202020204" pitchFamily="34" charset="0"/>
                        <a:buChar char="•"/>
                      </a:pPr>
                      <a:endParaRPr lang="en-US" sz="900" i="0" kern="1200" baseline="0" dirty="0" smtClean="0">
                        <a:solidFill>
                          <a:schemeClr val="bg2"/>
                        </a:solidFill>
                        <a:latin typeface="+mn-lt"/>
                        <a:ea typeface="+mn-ea"/>
                        <a:cs typeface="+mn-cs"/>
                      </a:endParaRPr>
                    </a:p>
                    <a:p>
                      <a:pPr marL="171450" indent="-171450" algn="l" defTabSz="457200" rtl="0" eaLnBrk="1" latinLnBrk="0" hangingPunct="1">
                        <a:buFont typeface="Arial" panose="020B0604020202020204" pitchFamily="34" charset="0"/>
                        <a:buChar char="•"/>
                      </a:pPr>
                      <a:r>
                        <a:rPr lang="en-US" sz="900" b="1" i="0" kern="1200" baseline="0" dirty="0" smtClean="0">
                          <a:solidFill>
                            <a:schemeClr val="bg2"/>
                          </a:solidFill>
                          <a:latin typeface="+mn-lt"/>
                          <a:ea typeface="+mn-ea"/>
                          <a:cs typeface="+mn-cs"/>
                        </a:rPr>
                        <a:t>Conversation Series - </a:t>
                      </a:r>
                      <a:r>
                        <a:rPr lang="en-US" sz="900" b="1" i="1" kern="1200" baseline="0" dirty="0" smtClean="0">
                          <a:solidFill>
                            <a:schemeClr val="bg2"/>
                          </a:solidFill>
                          <a:latin typeface="+mn-lt"/>
                          <a:ea typeface="+mn-ea"/>
                          <a:cs typeface="+mn-cs"/>
                        </a:rPr>
                        <a:t>How Partnering Drives A Different Conversation</a:t>
                      </a:r>
                      <a:r>
                        <a:rPr lang="en-US" sz="900" i="1" kern="1200" baseline="0" dirty="0" smtClean="0">
                          <a:solidFill>
                            <a:schemeClr val="bg2"/>
                          </a:solidFill>
                          <a:latin typeface="+mn-lt"/>
                          <a:ea typeface="+mn-ea"/>
                          <a:cs typeface="+mn-cs"/>
                        </a:rPr>
                        <a:t> </a:t>
                      </a:r>
                      <a:r>
                        <a:rPr lang="en-US" sz="900" i="0" kern="1200" baseline="0" dirty="0" smtClean="0">
                          <a:solidFill>
                            <a:schemeClr val="bg2"/>
                          </a:solidFill>
                          <a:latin typeface="+mn-lt"/>
                          <a:ea typeface="+mn-ea"/>
                          <a:cs typeface="+mn-cs"/>
                        </a:rPr>
                        <a:t>- June 15 - (Gracie Golonka)</a:t>
                      </a:r>
                    </a:p>
                    <a:p>
                      <a:pPr marL="171450" indent="-171450" algn="l" defTabSz="457200" rtl="0" eaLnBrk="1" latinLnBrk="0" hangingPunct="1">
                        <a:buFont typeface="Arial" panose="020B0604020202020204" pitchFamily="34" charset="0"/>
                        <a:buChar char="•"/>
                      </a:pPr>
                      <a:endParaRPr lang="en-US" sz="900" i="0" kern="1200" baseline="0" dirty="0" smtClean="0">
                        <a:solidFill>
                          <a:schemeClr val="bg2"/>
                        </a:solidFill>
                        <a:latin typeface="+mn-lt"/>
                        <a:ea typeface="+mn-ea"/>
                        <a:cs typeface="+mn-cs"/>
                      </a:endParaRPr>
                    </a:p>
                    <a:p>
                      <a:pPr marL="171450" indent="-171450" algn="l" defTabSz="457200" rtl="0" eaLnBrk="1" latinLnBrk="0" hangingPunct="1">
                        <a:buFont typeface="Arial" panose="020B0604020202020204" pitchFamily="34" charset="0"/>
                        <a:buChar char="•"/>
                      </a:pPr>
                      <a:r>
                        <a:rPr lang="en-US" sz="900" b="1" i="0" kern="1200" baseline="0" dirty="0" smtClean="0">
                          <a:solidFill>
                            <a:schemeClr val="bg2"/>
                          </a:solidFill>
                          <a:latin typeface="+mn-lt"/>
                          <a:ea typeface="+mn-ea"/>
                          <a:cs typeface="+mn-cs"/>
                        </a:rPr>
                        <a:t>Conversation Series  - </a:t>
                      </a:r>
                      <a:r>
                        <a:rPr lang="en-US" sz="900" b="1" i="1" kern="1200" baseline="0" dirty="0" smtClean="0">
                          <a:solidFill>
                            <a:schemeClr val="bg2"/>
                          </a:solidFill>
                          <a:latin typeface="+mn-lt"/>
                          <a:ea typeface="+mn-ea"/>
                          <a:cs typeface="+mn-cs"/>
                        </a:rPr>
                        <a:t>Proposals and Negotiation Best Practices</a:t>
                      </a:r>
                      <a:r>
                        <a:rPr lang="en-US" sz="900" b="1" i="0" kern="1200" baseline="0" dirty="0" smtClean="0">
                          <a:solidFill>
                            <a:schemeClr val="bg2"/>
                          </a:solidFill>
                          <a:latin typeface="+mn-lt"/>
                          <a:ea typeface="+mn-ea"/>
                          <a:cs typeface="+mn-cs"/>
                        </a:rPr>
                        <a:t> - </a:t>
                      </a:r>
                      <a:r>
                        <a:rPr lang="en-US" sz="900" i="0" kern="1200" baseline="0" dirty="0" smtClean="0">
                          <a:solidFill>
                            <a:schemeClr val="bg2"/>
                          </a:solidFill>
                          <a:latin typeface="+mn-lt"/>
                          <a:ea typeface="+mn-ea"/>
                          <a:cs typeface="+mn-cs"/>
                        </a:rPr>
                        <a:t>June 22 - (Jim Lucas, Don Perry)</a:t>
                      </a:r>
                    </a:p>
                  </a:txBody>
                  <a:tcPr marL="91355" marR="91355" marT="45678" marB="456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871179">
                <a:tc>
                  <a:txBody>
                    <a:bodyPr/>
                    <a:lstStyle/>
                    <a:p>
                      <a:pPr algn="ctr"/>
                      <a:endParaRPr lang="en-US" sz="1000" b="1" dirty="0" smtClean="0">
                        <a:solidFill>
                          <a:schemeClr val="bg2"/>
                        </a:solidFill>
                      </a:endParaRPr>
                    </a:p>
                    <a:p>
                      <a:pPr algn="ctr"/>
                      <a:endParaRPr lang="en-US" sz="1000" b="1" dirty="0" smtClean="0">
                        <a:solidFill>
                          <a:schemeClr val="bg2"/>
                        </a:solidFill>
                      </a:endParaRPr>
                    </a:p>
                    <a:p>
                      <a:pPr marL="0" algn="ctr" defTabSz="457200" rtl="0" eaLnBrk="1" latinLnBrk="0" hangingPunct="1"/>
                      <a:r>
                        <a:rPr lang="en-US" sz="900" b="1" kern="1200" dirty="0" smtClean="0">
                          <a:solidFill>
                            <a:schemeClr val="bg2"/>
                          </a:solidFill>
                          <a:latin typeface="+mn-lt"/>
                          <a:ea typeface="+mn-ea"/>
                          <a:cs typeface="+mn-cs"/>
                        </a:rPr>
                        <a:t>Content on SWB</a:t>
                      </a:r>
                    </a:p>
                    <a:p>
                      <a:pPr algn="ctr"/>
                      <a:endParaRPr lang="en-US" sz="1000" b="1" dirty="0">
                        <a:solidFill>
                          <a:schemeClr val="bg2"/>
                        </a:solidFill>
                      </a:endParaRPr>
                    </a:p>
                  </a:txBody>
                  <a:tcPr marL="91355" marR="91355" marT="45678" marB="456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457200" rtl="0" eaLnBrk="1" latinLnBrk="0" hangingPunct="1">
                        <a:buFontTx/>
                        <a:buNone/>
                      </a:pPr>
                      <a:r>
                        <a:rPr lang="en-US" sz="900" i="0" kern="1200" baseline="0" dirty="0" smtClean="0">
                          <a:solidFill>
                            <a:schemeClr val="bg2"/>
                          </a:solidFill>
                          <a:latin typeface="+mn-lt"/>
                          <a:ea typeface="+mn-ea"/>
                          <a:cs typeface="+mn-cs"/>
                        </a:rPr>
                        <a:t>Interest Creation Tools</a:t>
                      </a:r>
                    </a:p>
                    <a:p>
                      <a:pPr marL="0" indent="0" algn="ctr" defTabSz="457200" rtl="0" eaLnBrk="1" latinLnBrk="0" hangingPunct="1">
                        <a:buFontTx/>
                        <a:buNone/>
                      </a:pPr>
                      <a:r>
                        <a:rPr lang="en-US" sz="900" i="0" kern="1200" baseline="0" dirty="0" smtClean="0">
                          <a:solidFill>
                            <a:schemeClr val="bg2"/>
                          </a:solidFill>
                          <a:latin typeface="+mn-lt"/>
                          <a:ea typeface="+mn-ea"/>
                          <a:cs typeface="+mn-cs"/>
                        </a:rPr>
                        <a:t>Challenger Discovery Guide</a:t>
                      </a:r>
                    </a:p>
                    <a:p>
                      <a:pPr marL="0" indent="0" algn="ctr" defTabSz="457200" rtl="0" eaLnBrk="1" latinLnBrk="0" hangingPunct="1">
                        <a:buFontTx/>
                        <a:buNone/>
                      </a:pPr>
                      <a:r>
                        <a:rPr lang="en-US" sz="900" i="0" kern="1200" baseline="0" dirty="0" smtClean="0">
                          <a:solidFill>
                            <a:schemeClr val="bg2"/>
                          </a:solidFill>
                          <a:latin typeface="+mn-lt"/>
                          <a:ea typeface="+mn-ea"/>
                          <a:cs typeface="+mn-cs"/>
                        </a:rPr>
                        <a:t>Application Delivery Story Sets</a:t>
                      </a:r>
                    </a:p>
                    <a:p>
                      <a:pPr marL="0" indent="0" algn="ctr" defTabSz="457200" rtl="0" eaLnBrk="1" latinLnBrk="0" hangingPunct="1">
                        <a:buFontTx/>
                        <a:buNone/>
                      </a:pPr>
                      <a:r>
                        <a:rPr lang="en-US" sz="900" i="0" kern="1200" baseline="0" dirty="0" smtClean="0">
                          <a:solidFill>
                            <a:schemeClr val="bg2"/>
                          </a:solidFill>
                          <a:latin typeface="+mn-lt"/>
                          <a:ea typeface="+mn-ea"/>
                          <a:cs typeface="+mn-cs"/>
                        </a:rPr>
                        <a:t>Qualification Slides</a:t>
                      </a:r>
                      <a:endParaRPr lang="en-US" sz="900" i="0" kern="1200" baseline="0" dirty="0">
                        <a:solidFill>
                          <a:schemeClr val="bg2"/>
                        </a:solidFill>
                        <a:latin typeface="+mn-lt"/>
                        <a:ea typeface="+mn-ea"/>
                        <a:cs typeface="+mn-cs"/>
                      </a:endParaRPr>
                    </a:p>
                  </a:txBody>
                  <a:tcPr marL="91355" marR="91355" marT="45678" marB="456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457200" rtl="0" eaLnBrk="1" latinLnBrk="0" hangingPunct="1">
                        <a:buFontTx/>
                        <a:buNone/>
                      </a:pPr>
                      <a:r>
                        <a:rPr lang="en-US" sz="900" i="0" kern="1200" baseline="0" dirty="0" smtClean="0">
                          <a:solidFill>
                            <a:schemeClr val="bg2"/>
                          </a:solidFill>
                          <a:latin typeface="+mn-lt"/>
                          <a:ea typeface="+mn-ea"/>
                          <a:cs typeface="+mn-cs"/>
                        </a:rPr>
                        <a:t>Example Mutual Activity Plans</a:t>
                      </a:r>
                    </a:p>
                    <a:p>
                      <a:pPr marL="0" indent="0" algn="ctr" defTabSz="457200" rtl="0" eaLnBrk="1" latinLnBrk="0" hangingPunct="1">
                        <a:buFontTx/>
                        <a:buNone/>
                      </a:pPr>
                      <a:r>
                        <a:rPr lang="en-US" sz="900" i="0" kern="1200" baseline="0" dirty="0" smtClean="0">
                          <a:solidFill>
                            <a:schemeClr val="bg2"/>
                          </a:solidFill>
                          <a:latin typeface="+mn-lt"/>
                          <a:ea typeface="+mn-ea"/>
                          <a:cs typeface="+mn-cs"/>
                        </a:rPr>
                        <a:t>ROI Calculator</a:t>
                      </a:r>
                    </a:p>
                    <a:p>
                      <a:pPr marL="0" indent="0" algn="ctr" defTabSz="457200" rtl="0" eaLnBrk="1" latinLnBrk="0" hangingPunct="1">
                        <a:buFontTx/>
                        <a:buNone/>
                      </a:pPr>
                      <a:r>
                        <a:rPr lang="en-US" sz="900" i="0" kern="1200" baseline="0" dirty="0" smtClean="0">
                          <a:solidFill>
                            <a:schemeClr val="bg2"/>
                          </a:solidFill>
                          <a:latin typeface="+mn-lt"/>
                          <a:ea typeface="+mn-ea"/>
                          <a:cs typeface="+mn-cs"/>
                        </a:rPr>
                        <a:t>Get Give Lists</a:t>
                      </a:r>
                    </a:p>
                    <a:p>
                      <a:pPr marL="0" indent="0" algn="ctr" defTabSz="457200" rtl="0" eaLnBrk="1" latinLnBrk="0" hangingPunct="1">
                        <a:buFontTx/>
                        <a:buNone/>
                      </a:pPr>
                      <a:r>
                        <a:rPr lang="en-US" sz="900" i="0" kern="1200" baseline="0" dirty="0" smtClean="0">
                          <a:solidFill>
                            <a:schemeClr val="bg2"/>
                          </a:solidFill>
                          <a:latin typeface="+mn-lt"/>
                          <a:ea typeface="+mn-ea"/>
                          <a:cs typeface="+mn-cs"/>
                        </a:rPr>
                        <a:t>Key Partner Summary </a:t>
                      </a:r>
                      <a:endParaRPr lang="en-US" sz="900" i="0" kern="1200" baseline="0" dirty="0">
                        <a:solidFill>
                          <a:schemeClr val="bg2"/>
                        </a:solidFill>
                        <a:latin typeface="+mn-lt"/>
                        <a:ea typeface="+mn-ea"/>
                        <a:cs typeface="+mn-cs"/>
                      </a:endParaRPr>
                    </a:p>
                  </a:txBody>
                  <a:tcPr marL="91355" marR="91355" marT="45678" marB="456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Rectangle 1"/>
          <p:cNvSpPr/>
          <p:nvPr/>
        </p:nvSpPr>
        <p:spPr>
          <a:xfrm>
            <a:off x="1899138" y="1617785"/>
            <a:ext cx="3348111" cy="365760"/>
          </a:xfrm>
          <a:prstGeom prst="rect">
            <a:avLst/>
          </a:prstGeom>
          <a:noFill/>
          <a:ln w="38100" cap="flat" cmpd="sng" algn="ctr">
            <a:solidFill>
              <a:srgbClr val="FF0000"/>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cs typeface="Arial Unicode MS" pitchFamily="34" charset="-128"/>
            </a:endParaRPr>
          </a:p>
        </p:txBody>
      </p:sp>
    </p:spTree>
    <p:extLst>
      <p:ext uri="{BB962C8B-B14F-4D97-AF65-F5344CB8AC3E}">
        <p14:creationId xmlns:p14="http://schemas.microsoft.com/office/powerpoint/2010/main" val="3876150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7569738" y="4235570"/>
            <a:ext cx="1552292" cy="865230"/>
          </a:xfrm>
          <a:prstGeom prst="roundRect">
            <a:avLst>
              <a:gd name="adj" fmla="val 7431"/>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 name="AutoShape 22"/>
          <p:cNvSpPr>
            <a:spLocks noChangeAspect="1" noChangeArrowheads="1"/>
          </p:cNvSpPr>
          <p:nvPr/>
        </p:nvSpPr>
        <p:spPr bwMode="auto">
          <a:xfrm>
            <a:off x="63500" y="-136525"/>
            <a:ext cx="14201775" cy="9467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4"/>
          <p:cNvSpPr>
            <a:spLocks noChangeAspect="1" noChangeArrowheads="1"/>
          </p:cNvSpPr>
          <p:nvPr/>
        </p:nvSpPr>
        <p:spPr bwMode="auto">
          <a:xfrm>
            <a:off x="215900" y="15875"/>
            <a:ext cx="14201775" cy="9467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1"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209550"/>
            <a:ext cx="905351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637" t="19831" r="316" b="32662"/>
          <a:stretch/>
        </p:blipFill>
        <p:spPr>
          <a:xfrm>
            <a:off x="2469356" y="1888356"/>
            <a:ext cx="4208465" cy="1345687"/>
          </a:xfrm>
          <a:prstGeom prst="roundRect">
            <a:avLst>
              <a:gd name="adj" fmla="val 11875"/>
            </a:avLst>
          </a:prstGeom>
        </p:spPr>
      </p:pic>
      <p:sp>
        <p:nvSpPr>
          <p:cNvPr id="26" name="Rounded Rectangle 25"/>
          <p:cNvSpPr/>
          <p:nvPr/>
        </p:nvSpPr>
        <p:spPr>
          <a:xfrm>
            <a:off x="2463146" y="1883593"/>
            <a:ext cx="4219121" cy="1355212"/>
          </a:xfrm>
          <a:prstGeom prst="roundRect">
            <a:avLst>
              <a:gd name="adj" fmla="val 12333"/>
            </a:avLst>
          </a:prstGeom>
          <a:solidFill>
            <a:srgbClr val="22343A">
              <a:alpha val="80000"/>
            </a:srgbClr>
          </a:solidFill>
          <a:ln w="38100" cap="flat" cmpd="sng" algn="ctr">
            <a:noFill/>
            <a:prstDash val="solid"/>
          </a:ln>
          <a:effectLst/>
        </p:spPr>
        <p:txBody>
          <a:bodyPr vert="horz" wrap="none" lIns="18288" tIns="91440" rIns="18288"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900" b="1" i="0" u="none" strike="noStrike" kern="0" cap="none" spc="0" normalizeH="0" baseline="0" noProof="0" dirty="0" smtClean="0">
              <a:ln>
                <a:noFill/>
              </a:ln>
              <a:solidFill>
                <a:srgbClr val="FFFFFF"/>
              </a:solidFill>
              <a:effectLst/>
              <a:uLnTx/>
              <a:uFillTx/>
              <a:latin typeface="Calibri"/>
              <a:cs typeface="Arial Unicode MS" pitchFamily="34" charset="-128"/>
            </a:endParaRPr>
          </a:p>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400" b="1" i="0" u="none" strike="noStrike" kern="0" cap="none" spc="0" normalizeH="0" baseline="0" noProof="0" dirty="0" smtClean="0">
              <a:ln>
                <a:noFill/>
              </a:ln>
              <a:solidFill>
                <a:srgbClr val="FFFFFF"/>
              </a:solidFill>
              <a:effectLst/>
              <a:uLnTx/>
              <a:uFillTx/>
              <a:latin typeface="Calibri"/>
              <a:cs typeface="Arial Unicode MS" pitchFamily="34" charset="-128"/>
            </a:endParaRPr>
          </a:p>
        </p:txBody>
      </p:sp>
      <p:sp>
        <p:nvSpPr>
          <p:cNvPr id="27" name="Title 3"/>
          <p:cNvSpPr txBox="1">
            <a:spLocks/>
          </p:cNvSpPr>
          <p:nvPr/>
        </p:nvSpPr>
        <p:spPr>
          <a:xfrm>
            <a:off x="3068421" y="2020350"/>
            <a:ext cx="3532403" cy="1040285"/>
          </a:xfrm>
          <a:prstGeom prst="rect">
            <a:avLst/>
          </a:prstGeom>
          <a:noFill/>
          <a:ln>
            <a:noFill/>
          </a:ln>
        </p:spPr>
        <p:txBody>
          <a:bodyPr vert="horz" wrap="square" lIns="91440" tIns="45720" rIns="91440" bIns="45720" rtlCol="0" anchor="ctr">
            <a:spAutoFit/>
            <a:scene3d>
              <a:camera prst="orthographicFront"/>
              <a:lightRig rig="soft" dir="t">
                <a:rot lat="0" lon="0" rev="17220000"/>
              </a:lightRig>
            </a:scene3d>
            <a:sp3d prstMaterial="softEdge"/>
          </a:bodyPr>
          <a:lstStyle/>
          <a:p>
            <a:pPr marL="517525" defTabSz="456473">
              <a:lnSpc>
                <a:spcPct val="70000"/>
              </a:lnSpc>
              <a:spcBef>
                <a:spcPct val="0"/>
              </a:spcBef>
              <a:defRPr/>
            </a:pPr>
            <a:r>
              <a:rPr lang="en-US" sz="4400" b="1" dirty="0" smtClean="0">
                <a:solidFill>
                  <a:schemeClr val="bg1"/>
                </a:solidFill>
                <a:cs typeface="Arial" pitchFamily="34" charset="0"/>
              </a:rPr>
              <a:t> </a:t>
            </a:r>
            <a:r>
              <a:rPr lang="en-US" sz="4400" b="1" dirty="0">
                <a:solidFill>
                  <a:schemeClr val="bg1"/>
                </a:solidFill>
                <a:cs typeface="Arial" pitchFamily="34" charset="0"/>
              </a:rPr>
              <a:t>Application </a:t>
            </a:r>
            <a:r>
              <a:rPr lang="en-US" sz="4400" b="1" dirty="0" smtClean="0">
                <a:solidFill>
                  <a:schemeClr val="bg1"/>
                </a:solidFill>
                <a:cs typeface="Arial" pitchFamily="34" charset="0"/>
              </a:rPr>
              <a:t>Economy</a:t>
            </a:r>
            <a:endParaRPr lang="en-US" sz="4400" b="1" dirty="0">
              <a:solidFill>
                <a:schemeClr val="bg1"/>
              </a:solidFill>
              <a:cs typeface="Arial" pitchFamily="34" charset="0"/>
            </a:endParaRPr>
          </a:p>
        </p:txBody>
      </p:sp>
      <p:sp>
        <p:nvSpPr>
          <p:cNvPr id="28" name="Title 3"/>
          <p:cNvSpPr txBox="1">
            <a:spLocks/>
          </p:cNvSpPr>
          <p:nvPr/>
        </p:nvSpPr>
        <p:spPr>
          <a:xfrm>
            <a:off x="2463146" y="1952640"/>
            <a:ext cx="1228725" cy="590931"/>
          </a:xfrm>
          <a:prstGeom prst="rect">
            <a:avLst/>
          </a:prstGeom>
          <a:noFill/>
          <a:ln>
            <a:noFill/>
          </a:ln>
        </p:spPr>
        <p:txBody>
          <a:bodyPr vert="horz" wrap="square" lIns="91440" tIns="45720" rIns="91440" bIns="45720" rtlCol="0" anchor="ctr">
            <a:spAutoFit/>
            <a:scene3d>
              <a:camera prst="orthographicFront"/>
              <a:lightRig rig="soft" dir="t">
                <a:rot lat="0" lon="0" rev="17220000"/>
              </a:lightRig>
            </a:scene3d>
            <a:sp3d prstMaterial="softEdge"/>
          </a:bodyPr>
          <a:lstStyle/>
          <a:p>
            <a:pPr algn="r" defTabSz="456473">
              <a:lnSpc>
                <a:spcPct val="80000"/>
              </a:lnSpc>
              <a:spcBef>
                <a:spcPct val="0"/>
              </a:spcBef>
              <a:defRPr/>
            </a:pPr>
            <a:r>
              <a:rPr lang="en-US" sz="2000" dirty="0">
                <a:solidFill>
                  <a:schemeClr val="bg1"/>
                </a:solidFill>
                <a:cs typeface="Arial" pitchFamily="34" charset="0"/>
              </a:rPr>
              <a:t>welcome </a:t>
            </a:r>
            <a:endParaRPr lang="en-US" sz="2000" dirty="0" smtClean="0">
              <a:solidFill>
                <a:schemeClr val="bg1"/>
              </a:solidFill>
              <a:cs typeface="Arial" pitchFamily="34" charset="0"/>
            </a:endParaRPr>
          </a:p>
          <a:p>
            <a:pPr algn="r" defTabSz="456473">
              <a:lnSpc>
                <a:spcPct val="80000"/>
              </a:lnSpc>
              <a:spcBef>
                <a:spcPct val="0"/>
              </a:spcBef>
              <a:defRPr/>
            </a:pPr>
            <a:r>
              <a:rPr lang="en-US" sz="2000" dirty="0" smtClean="0">
                <a:solidFill>
                  <a:schemeClr val="bg1"/>
                </a:solidFill>
                <a:cs typeface="Arial" pitchFamily="34" charset="0"/>
              </a:rPr>
              <a:t>to the</a:t>
            </a:r>
            <a:endParaRPr lang="en-US" sz="4400" b="1" dirty="0">
              <a:solidFill>
                <a:schemeClr val="bg1"/>
              </a:solidFill>
              <a:cs typeface="Arial" pitchFamily="34" charset="0"/>
            </a:endParaRPr>
          </a:p>
        </p:txBody>
      </p:sp>
      <p:grpSp>
        <p:nvGrpSpPr>
          <p:cNvPr id="6" name="Group 5"/>
          <p:cNvGrpSpPr/>
          <p:nvPr/>
        </p:nvGrpSpPr>
        <p:grpSpPr>
          <a:xfrm>
            <a:off x="6881472" y="400584"/>
            <a:ext cx="2011068" cy="1335865"/>
            <a:chOff x="6881472" y="400584"/>
            <a:chExt cx="2011068" cy="1335865"/>
          </a:xfrm>
        </p:grpSpPr>
        <p:sp>
          <p:nvSpPr>
            <p:cNvPr id="32" name="Rounded Rectangle 31"/>
            <p:cNvSpPr/>
            <p:nvPr/>
          </p:nvSpPr>
          <p:spPr>
            <a:xfrm>
              <a:off x="6881472" y="400584"/>
              <a:ext cx="2011068" cy="1335865"/>
            </a:xfrm>
            <a:prstGeom prst="roundRect">
              <a:avLst>
                <a:gd name="adj" fmla="val 9865"/>
              </a:avLst>
            </a:prstGeom>
            <a:solidFill>
              <a:srgbClr val="22343A">
                <a:alpha val="80000"/>
              </a:srgbClr>
            </a:solidFill>
            <a:ln w="38100" cap="flat" cmpd="sng" algn="ctr">
              <a:noFill/>
              <a:prstDash val="solid"/>
            </a:ln>
            <a:effectLst/>
          </p:spPr>
          <p:txBody>
            <a:bodyPr vert="horz" wrap="none" lIns="18288" tIns="91440" rIns="18288" bIns="91440" rtlCol="0" anchor="ctr"/>
            <a:lstStyle/>
            <a:p>
              <a:pPr algn="ctr" defTabSz="914400">
                <a:lnSpc>
                  <a:spcPts val="1720"/>
                </a:lnSpc>
                <a:buClr>
                  <a:srgbClr val="FFFFFF"/>
                </a:buClr>
              </a:pPr>
              <a:endParaRPr lang="en-US" sz="900" b="1" kern="0" dirty="0">
                <a:solidFill>
                  <a:srgbClr val="FFFFFF"/>
                </a:solidFill>
                <a:latin typeface="Calibri"/>
                <a:cs typeface="Arial Unicode MS" pitchFamily="34" charset="-128"/>
              </a:endParaRPr>
            </a:p>
          </p:txBody>
        </p:sp>
        <p:sp>
          <p:nvSpPr>
            <p:cNvPr id="36" name="TextBox 35"/>
            <p:cNvSpPr txBox="1"/>
            <p:nvPr/>
          </p:nvSpPr>
          <p:spPr>
            <a:xfrm>
              <a:off x="6884738" y="400584"/>
              <a:ext cx="1987800" cy="769441"/>
            </a:xfrm>
            <a:prstGeom prst="rect">
              <a:avLst/>
            </a:prstGeom>
            <a:noFill/>
          </p:spPr>
          <p:txBody>
            <a:bodyPr wrap="square" rtlCol="0">
              <a:spAutoFit/>
            </a:bodyPr>
            <a:lstStyle/>
            <a:p>
              <a:pPr marL="0" marR="0" lvl="0" indent="0" algn="ctr" defTabSz="684715"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smtClean="0">
                  <a:ln>
                    <a:noFill/>
                  </a:ln>
                  <a:solidFill>
                    <a:schemeClr val="accent1"/>
                  </a:solidFill>
                  <a:effectLst/>
                  <a:uLnTx/>
                  <a:uFillTx/>
                  <a:cs typeface="Avenir Heavy"/>
                </a:rPr>
                <a:t>$177B</a:t>
              </a:r>
            </a:p>
          </p:txBody>
        </p:sp>
        <p:sp>
          <p:nvSpPr>
            <p:cNvPr id="37" name="TextBox 36"/>
            <p:cNvSpPr txBox="1"/>
            <p:nvPr/>
          </p:nvSpPr>
          <p:spPr>
            <a:xfrm>
              <a:off x="6884737" y="1067203"/>
              <a:ext cx="1987801" cy="600164"/>
            </a:xfrm>
            <a:prstGeom prst="rect">
              <a:avLst/>
            </a:prstGeom>
            <a:noFill/>
          </p:spPr>
          <p:txBody>
            <a:bodyPr wrap="square" rtlCol="0">
              <a:spAutoFit/>
            </a:bodyPr>
            <a:lstStyle/>
            <a:p>
              <a:pPr algn="ctr" defTabSz="684715">
                <a:defRPr/>
              </a:pPr>
              <a:r>
                <a:rPr lang="en-US" sz="1100" i="1" kern="0" dirty="0">
                  <a:solidFill>
                    <a:srgbClr val="FFFFFF"/>
                  </a:solidFill>
                  <a:cs typeface="Arial"/>
                </a:rPr>
                <a:t>Public cloud services market </a:t>
              </a:r>
              <a:r>
                <a:rPr lang="en-US" sz="1100" i="1" kern="0" dirty="0" smtClean="0">
                  <a:solidFill>
                    <a:srgbClr val="FFFFFF"/>
                  </a:solidFill>
                  <a:cs typeface="Arial"/>
                </a:rPr>
                <a:t>expected to </a:t>
              </a:r>
              <a:r>
                <a:rPr lang="en-US" sz="1100" i="1" kern="0" dirty="0">
                  <a:solidFill>
                    <a:srgbClr val="FFFFFF"/>
                  </a:solidFill>
                  <a:cs typeface="Arial"/>
                </a:rPr>
                <a:t>grow </a:t>
              </a:r>
              <a:r>
                <a:rPr lang="en-US" sz="1100" i="1" kern="0" dirty="0" smtClean="0">
                  <a:solidFill>
                    <a:srgbClr val="FFFFFF"/>
                  </a:solidFill>
                  <a:cs typeface="Arial"/>
                </a:rPr>
                <a:t>16% </a:t>
              </a:r>
              <a:r>
                <a:rPr lang="en-US" sz="1100" i="1" kern="0" dirty="0">
                  <a:solidFill>
                    <a:srgbClr val="FFFFFF"/>
                  </a:solidFill>
                  <a:cs typeface="Arial"/>
                </a:rPr>
                <a:t>in </a:t>
              </a:r>
              <a:r>
                <a:rPr lang="en-US" sz="1100" i="1" kern="0" dirty="0" smtClean="0">
                  <a:solidFill>
                    <a:srgbClr val="FFFFFF"/>
                  </a:solidFill>
                  <a:cs typeface="Arial"/>
                </a:rPr>
                <a:t>2015 </a:t>
              </a:r>
              <a:r>
                <a:rPr lang="en-US" sz="1100" i="1" kern="0" dirty="0">
                  <a:solidFill>
                    <a:srgbClr val="FFFFFF"/>
                  </a:solidFill>
                  <a:cs typeface="Arial"/>
                </a:rPr>
                <a:t>to $</a:t>
              </a:r>
              <a:r>
                <a:rPr lang="en-US" sz="1100" i="1" kern="0" dirty="0" smtClean="0">
                  <a:solidFill>
                    <a:srgbClr val="FFFFFF"/>
                  </a:solidFill>
                  <a:cs typeface="Arial"/>
                </a:rPr>
                <a:t>177 </a:t>
              </a:r>
              <a:r>
                <a:rPr lang="en-US" sz="1100" i="1" kern="0" dirty="0">
                  <a:solidFill>
                    <a:srgbClr val="FFFFFF"/>
                  </a:solidFill>
                  <a:cs typeface="Arial"/>
                </a:rPr>
                <a:t>billion</a:t>
              </a:r>
              <a:r>
                <a:rPr lang="en-US" sz="1100" i="1" kern="0" baseline="30000" dirty="0">
                  <a:solidFill>
                    <a:srgbClr val="FFFFFF"/>
                  </a:solidFill>
                  <a:cs typeface="Arial"/>
                </a:rPr>
                <a:t>1</a:t>
              </a:r>
            </a:p>
          </p:txBody>
        </p:sp>
      </p:grpSp>
      <p:grpSp>
        <p:nvGrpSpPr>
          <p:cNvPr id="8" name="Group 7"/>
          <p:cNvGrpSpPr/>
          <p:nvPr/>
        </p:nvGrpSpPr>
        <p:grpSpPr>
          <a:xfrm>
            <a:off x="6884737" y="3399647"/>
            <a:ext cx="2007803" cy="1340627"/>
            <a:chOff x="6884737" y="3399647"/>
            <a:chExt cx="2007803" cy="1340627"/>
          </a:xfrm>
        </p:grpSpPr>
        <p:sp>
          <p:nvSpPr>
            <p:cNvPr id="33" name="Rounded Rectangle 32"/>
            <p:cNvSpPr/>
            <p:nvPr/>
          </p:nvSpPr>
          <p:spPr>
            <a:xfrm>
              <a:off x="6884737" y="3399647"/>
              <a:ext cx="2007803" cy="1340627"/>
            </a:xfrm>
            <a:prstGeom prst="roundRect">
              <a:avLst>
                <a:gd name="adj" fmla="val 9865"/>
              </a:avLst>
            </a:prstGeom>
            <a:solidFill>
              <a:srgbClr val="22343A">
                <a:alpha val="80000"/>
              </a:srgbClr>
            </a:solidFill>
            <a:ln w="38100" cap="flat" cmpd="sng" algn="ctr">
              <a:noFill/>
              <a:prstDash val="solid"/>
            </a:ln>
            <a:effectLst/>
          </p:spPr>
          <p:txBody>
            <a:bodyPr vert="horz" wrap="none" lIns="18288" tIns="91440" rIns="18288" bIns="91440" rtlCol="0" anchor="ctr"/>
            <a:lstStyle/>
            <a:p>
              <a:pPr algn="ctr" defTabSz="914400">
                <a:lnSpc>
                  <a:spcPts val="1720"/>
                </a:lnSpc>
                <a:buClr>
                  <a:srgbClr val="FFFFFF"/>
                </a:buClr>
              </a:pPr>
              <a:endParaRPr lang="en-US" sz="900" b="1" kern="0" dirty="0">
                <a:solidFill>
                  <a:srgbClr val="FFFFFF"/>
                </a:solidFill>
                <a:latin typeface="Calibri"/>
                <a:cs typeface="Arial Unicode MS" pitchFamily="34" charset="-128"/>
              </a:endParaRPr>
            </a:p>
          </p:txBody>
        </p:sp>
        <p:sp>
          <p:nvSpPr>
            <p:cNvPr id="41" name="TextBox 40"/>
            <p:cNvSpPr txBox="1"/>
            <p:nvPr/>
          </p:nvSpPr>
          <p:spPr>
            <a:xfrm>
              <a:off x="6884738" y="3408228"/>
              <a:ext cx="1987801" cy="769441"/>
            </a:xfrm>
            <a:prstGeom prst="rect">
              <a:avLst/>
            </a:prstGeom>
            <a:noFill/>
          </p:spPr>
          <p:txBody>
            <a:bodyPr wrap="square" rtlCol="0">
              <a:spAutoFit/>
            </a:bodyPr>
            <a:lstStyle/>
            <a:p>
              <a:pPr marL="0" marR="0" lvl="0" indent="0" algn="ctr" defTabSz="684715" eaLnBrk="1" fontAlgn="auto" latinLnBrk="0" hangingPunct="1">
                <a:lnSpc>
                  <a:spcPct val="100000"/>
                </a:lnSpc>
                <a:spcBef>
                  <a:spcPts val="0"/>
                </a:spcBef>
                <a:spcAft>
                  <a:spcPts val="0"/>
                </a:spcAft>
                <a:buClrTx/>
                <a:buSzTx/>
                <a:buFontTx/>
                <a:buNone/>
                <a:tabLst/>
                <a:defRPr/>
              </a:pPr>
              <a:r>
                <a:rPr kumimoji="0" lang="en-AU" sz="4400" b="1" i="0" u="none" strike="noStrike" kern="0" cap="none" spc="0" normalizeH="0" baseline="0" noProof="0" dirty="0" smtClean="0">
                  <a:ln>
                    <a:noFill/>
                  </a:ln>
                  <a:solidFill>
                    <a:srgbClr val="FFC91C"/>
                  </a:solidFill>
                  <a:effectLst/>
                  <a:uLnTx/>
                  <a:uFillTx/>
                  <a:cs typeface="Avenir Heavy"/>
                </a:rPr>
                <a:t>50%</a:t>
              </a:r>
              <a:endParaRPr kumimoji="0" lang="en-US" sz="4400" b="1" i="0" u="none" strike="noStrike" kern="0" cap="none" spc="0" normalizeH="0" baseline="0" noProof="0" dirty="0" smtClean="0">
                <a:ln>
                  <a:noFill/>
                </a:ln>
                <a:solidFill>
                  <a:srgbClr val="FFC91C"/>
                </a:solidFill>
                <a:effectLst/>
                <a:uLnTx/>
                <a:uFillTx/>
                <a:cs typeface="Avenir Heavy"/>
              </a:endParaRPr>
            </a:p>
          </p:txBody>
        </p:sp>
        <p:sp>
          <p:nvSpPr>
            <p:cNvPr id="42" name="TextBox 41"/>
            <p:cNvSpPr txBox="1"/>
            <p:nvPr/>
          </p:nvSpPr>
          <p:spPr>
            <a:xfrm>
              <a:off x="6904739" y="4029987"/>
              <a:ext cx="1987801" cy="600164"/>
            </a:xfrm>
            <a:prstGeom prst="rect">
              <a:avLst/>
            </a:prstGeom>
            <a:noFill/>
          </p:spPr>
          <p:txBody>
            <a:bodyPr wrap="square" rtlCol="0">
              <a:spAutoFit/>
            </a:bodyPr>
            <a:lstStyle/>
            <a:p>
              <a:pPr algn="ctr" defTabSz="684715">
                <a:defRPr/>
              </a:pPr>
              <a:r>
                <a:rPr lang="en-US" sz="1100" i="1" kern="0" dirty="0">
                  <a:solidFill>
                    <a:srgbClr val="FFFFFF"/>
                  </a:solidFill>
                  <a:cs typeface="Arial"/>
                </a:rPr>
                <a:t>By 2018, more than 50% of B2B collaboration will take place through Web </a:t>
              </a:r>
              <a:r>
                <a:rPr lang="en-US" sz="1100" i="1" kern="0" dirty="0" smtClean="0">
                  <a:solidFill>
                    <a:srgbClr val="FFFFFF"/>
                  </a:solidFill>
                  <a:cs typeface="Arial"/>
                </a:rPr>
                <a:t>APIs</a:t>
              </a:r>
              <a:r>
                <a:rPr lang="en-AU" sz="1100" i="1" kern="0" baseline="30000" dirty="0">
                  <a:solidFill>
                    <a:srgbClr val="FFFFFF"/>
                  </a:solidFill>
                  <a:cs typeface="Arial"/>
                </a:rPr>
                <a:t>3</a:t>
              </a:r>
              <a:endParaRPr lang="en-US" sz="1100" i="1" kern="0" baseline="30000" dirty="0">
                <a:solidFill>
                  <a:srgbClr val="FFFFFF"/>
                </a:solidFill>
                <a:cs typeface="Arial"/>
              </a:endParaRPr>
            </a:p>
          </p:txBody>
        </p:sp>
      </p:grpSp>
      <p:grpSp>
        <p:nvGrpSpPr>
          <p:cNvPr id="7" name="Group 6"/>
          <p:cNvGrpSpPr/>
          <p:nvPr/>
        </p:nvGrpSpPr>
        <p:grpSpPr>
          <a:xfrm>
            <a:off x="6873301" y="1884466"/>
            <a:ext cx="2015973" cy="1340627"/>
            <a:chOff x="6873301" y="1879704"/>
            <a:chExt cx="2015973" cy="1340627"/>
          </a:xfrm>
        </p:grpSpPr>
        <p:sp>
          <p:nvSpPr>
            <p:cNvPr id="30" name="Rounded Rectangle 29"/>
            <p:cNvSpPr/>
            <p:nvPr/>
          </p:nvSpPr>
          <p:spPr>
            <a:xfrm>
              <a:off x="6881472" y="1879704"/>
              <a:ext cx="2007802" cy="1340627"/>
            </a:xfrm>
            <a:prstGeom prst="roundRect">
              <a:avLst>
                <a:gd name="adj" fmla="val 9865"/>
              </a:avLst>
            </a:prstGeom>
            <a:solidFill>
              <a:srgbClr val="22343A">
                <a:alpha val="80000"/>
              </a:srgbClr>
            </a:solidFill>
            <a:ln w="38100" cap="flat" cmpd="sng" algn="ctr">
              <a:noFill/>
              <a:prstDash val="solid"/>
            </a:ln>
            <a:effectLst/>
          </p:spPr>
          <p:txBody>
            <a:bodyPr vert="horz" wrap="none" lIns="18288" tIns="91440" rIns="18288" bIns="91440" rtlCol="0" anchor="ctr"/>
            <a:lstStyle/>
            <a:p>
              <a:pPr algn="ctr" defTabSz="914400">
                <a:lnSpc>
                  <a:spcPts val="1720"/>
                </a:lnSpc>
                <a:buClr>
                  <a:srgbClr val="FFFFFF"/>
                </a:buClr>
              </a:pPr>
              <a:endParaRPr lang="en-US" sz="900" b="1" kern="0" dirty="0">
                <a:solidFill>
                  <a:srgbClr val="FFFFFF"/>
                </a:solidFill>
                <a:latin typeface="Calibri"/>
                <a:cs typeface="Arial Unicode MS" pitchFamily="34" charset="-128"/>
              </a:endParaRPr>
            </a:p>
          </p:txBody>
        </p:sp>
        <p:sp>
          <p:nvSpPr>
            <p:cNvPr id="46" name="TextBox 31"/>
            <p:cNvSpPr txBox="1"/>
            <p:nvPr/>
          </p:nvSpPr>
          <p:spPr>
            <a:xfrm>
              <a:off x="6873301" y="1922721"/>
              <a:ext cx="1987800" cy="769441"/>
            </a:xfrm>
            <a:prstGeom prst="rect">
              <a:avLst/>
            </a:prstGeom>
            <a:noFill/>
          </p:spPr>
          <p:txBody>
            <a:bodyPr wrap="square" rtlCol="0">
              <a:spAutoFit/>
            </a:bodyP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marL="0" marR="0" lvl="0" indent="0" algn="ctr" defTabSz="684715"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smtClean="0">
                  <a:ln>
                    <a:noFill/>
                  </a:ln>
                  <a:solidFill>
                    <a:schemeClr val="accent3"/>
                  </a:solidFill>
                  <a:effectLst/>
                  <a:uLnTx/>
                  <a:uFillTx/>
                  <a:latin typeface="Calibri"/>
                  <a:ea typeface="+mn-ea"/>
                  <a:cs typeface="Avenir Heavy"/>
                </a:rPr>
                <a:t>268B</a:t>
              </a:r>
              <a:endParaRPr kumimoji="0" lang="en-US" sz="4400" b="1" i="0" u="none" strike="noStrike" kern="1200" cap="none" spc="0" normalizeH="0" baseline="0" noProof="0" dirty="0">
                <a:ln>
                  <a:noFill/>
                </a:ln>
                <a:solidFill>
                  <a:schemeClr val="accent3"/>
                </a:solidFill>
                <a:effectLst/>
                <a:uLnTx/>
                <a:uFillTx/>
                <a:latin typeface="Calibri"/>
                <a:ea typeface="+mn-ea"/>
                <a:cs typeface="Avenir Heavy"/>
              </a:endParaRPr>
            </a:p>
          </p:txBody>
        </p:sp>
        <p:sp>
          <p:nvSpPr>
            <p:cNvPr id="47" name="TextBox 32"/>
            <p:cNvSpPr txBox="1"/>
            <p:nvPr/>
          </p:nvSpPr>
          <p:spPr>
            <a:xfrm>
              <a:off x="6891473" y="2540779"/>
              <a:ext cx="1987799" cy="600164"/>
            </a:xfrm>
            <a:prstGeom prst="rect">
              <a:avLst/>
            </a:prstGeom>
            <a:noFill/>
          </p:spPr>
          <p:txBody>
            <a:bodyPr wrap="square" rtlCol="0">
              <a:spAutoFit/>
            </a:bodyP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684715">
                <a:defRPr/>
              </a:pPr>
              <a:r>
                <a:rPr lang="en-US" sz="1100" i="1" dirty="0">
                  <a:solidFill>
                    <a:srgbClr val="FFFFFF"/>
                  </a:solidFill>
                  <a:cs typeface="Arial"/>
                </a:rPr>
                <a:t>By 2017, mobile apps will be downloaded more than 268 billion </a:t>
              </a:r>
              <a:r>
                <a:rPr lang="en-US" sz="1100" i="1" dirty="0" smtClean="0">
                  <a:solidFill>
                    <a:srgbClr val="FFFFFF"/>
                  </a:solidFill>
                  <a:cs typeface="Arial"/>
                </a:rPr>
                <a:t>times</a:t>
              </a:r>
              <a:r>
                <a:rPr lang="en-US" sz="1100" i="1" baseline="30000" dirty="0">
                  <a:solidFill>
                    <a:srgbClr val="FFFFFF"/>
                  </a:solidFill>
                  <a:cs typeface="Arial"/>
                </a:rPr>
                <a:t>2</a:t>
              </a:r>
              <a:endParaRPr lang="en-US" sz="1100" i="1" dirty="0">
                <a:solidFill>
                  <a:srgbClr val="FFFFFF"/>
                </a:solidFill>
                <a:cs typeface="Arial"/>
              </a:endParaRPr>
            </a:p>
          </p:txBody>
        </p:sp>
      </p:grpSp>
      <p:grpSp>
        <p:nvGrpSpPr>
          <p:cNvPr id="9" name="Group 8"/>
          <p:cNvGrpSpPr/>
          <p:nvPr/>
        </p:nvGrpSpPr>
        <p:grpSpPr>
          <a:xfrm>
            <a:off x="240672" y="400584"/>
            <a:ext cx="2032413" cy="1340627"/>
            <a:chOff x="240672" y="400584"/>
            <a:chExt cx="2032413" cy="1340627"/>
          </a:xfrm>
        </p:grpSpPr>
        <p:sp>
          <p:nvSpPr>
            <p:cNvPr id="29" name="Rounded Rectangle 28"/>
            <p:cNvSpPr/>
            <p:nvPr/>
          </p:nvSpPr>
          <p:spPr>
            <a:xfrm>
              <a:off x="240672" y="400584"/>
              <a:ext cx="2032413" cy="1340627"/>
            </a:xfrm>
            <a:prstGeom prst="roundRect">
              <a:avLst>
                <a:gd name="adj" fmla="val 10576"/>
              </a:avLst>
            </a:prstGeom>
            <a:solidFill>
              <a:srgbClr val="22343A">
                <a:alpha val="80000"/>
              </a:srgbClr>
            </a:solidFill>
            <a:ln w="38100" cap="flat" cmpd="sng" algn="ctr">
              <a:noFill/>
              <a:prstDash val="solid"/>
            </a:ln>
            <a:effectLst/>
          </p:spPr>
          <p:txBody>
            <a:bodyPr vert="horz" wrap="none" lIns="18288" tIns="91440" rIns="18288" bIns="91440" rtlCol="0" anchor="ctr"/>
            <a:lstStyle/>
            <a:p>
              <a:pPr algn="ctr" defTabSz="914400">
                <a:lnSpc>
                  <a:spcPts val="1720"/>
                </a:lnSpc>
                <a:buClr>
                  <a:srgbClr val="FFFFFF"/>
                </a:buClr>
              </a:pPr>
              <a:endParaRPr lang="en-US" sz="900" b="1" kern="0" dirty="0">
                <a:solidFill>
                  <a:srgbClr val="FFFFFF"/>
                </a:solidFill>
                <a:latin typeface="Calibri"/>
                <a:cs typeface="Arial Unicode MS" pitchFamily="34" charset="-128"/>
              </a:endParaRPr>
            </a:p>
          </p:txBody>
        </p:sp>
        <p:grpSp>
          <p:nvGrpSpPr>
            <p:cNvPr id="49" name="Group 48"/>
            <p:cNvGrpSpPr/>
            <p:nvPr/>
          </p:nvGrpSpPr>
          <p:grpSpPr>
            <a:xfrm>
              <a:off x="350937" y="492133"/>
              <a:ext cx="1782663" cy="701301"/>
              <a:chOff x="718470" y="1156788"/>
              <a:chExt cx="3405451" cy="701950"/>
            </a:xfrm>
          </p:grpSpPr>
          <p:sp>
            <p:nvSpPr>
              <p:cNvPr id="50" name="Rectangle 49"/>
              <p:cNvSpPr/>
              <p:nvPr/>
            </p:nvSpPr>
            <p:spPr>
              <a:xfrm>
                <a:off x="718470" y="1173449"/>
                <a:ext cx="3405451" cy="685289"/>
              </a:xfrm>
              <a:prstGeom prst="rect">
                <a:avLst/>
              </a:prstGeom>
              <a:gradFill>
                <a:gsLst>
                  <a:gs pos="0">
                    <a:schemeClr val="accent2">
                      <a:lumMod val="10000"/>
                      <a:alpha val="68000"/>
                    </a:schemeClr>
                  </a:gs>
                  <a:gs pos="100000">
                    <a:srgbClr val="FFFFFF">
                      <a:alpha val="0"/>
                    </a:srgbClr>
                  </a:gs>
                </a:gsLst>
                <a:lin ang="5400000" scaled="0"/>
              </a:gradFill>
              <a:ln w="25400" cap="flat" cmpd="sng" algn="ctr">
                <a:noFill/>
                <a:prstDash val="solid"/>
              </a:ln>
              <a:effectLst/>
            </p:spPr>
            <p:txBody>
              <a:bodyPr lIns="0" tIns="93600" rIns="0" bIns="0" rtlCol="0" anchor="t" anchorCtr="0"/>
              <a:lstStyle/>
              <a:p>
                <a:pPr algn="ctr" defTabSz="684715">
                  <a:buClr>
                    <a:srgbClr val="37BEEB"/>
                  </a:buClr>
                </a:pPr>
                <a:r>
                  <a:rPr lang="en-GB" dirty="0">
                    <a:solidFill>
                      <a:schemeClr val="bg1"/>
                    </a:solidFill>
                    <a:latin typeface="Calibri"/>
                  </a:rPr>
                  <a:t> “Software is eating the world”</a:t>
                </a:r>
                <a:endParaRPr lang="en-US" dirty="0">
                  <a:solidFill>
                    <a:schemeClr val="bg1"/>
                  </a:solidFill>
                  <a:latin typeface="Calibri"/>
                </a:endParaRPr>
              </a:p>
            </p:txBody>
          </p:sp>
          <p:cxnSp>
            <p:nvCxnSpPr>
              <p:cNvPr id="51" name="Straight Connector 50"/>
              <p:cNvCxnSpPr/>
              <p:nvPr/>
            </p:nvCxnSpPr>
            <p:spPr>
              <a:xfrm>
                <a:off x="718470" y="1156788"/>
                <a:ext cx="3405451" cy="0"/>
              </a:xfrm>
              <a:prstGeom prst="line">
                <a:avLst/>
              </a:prstGeom>
              <a:noFill/>
              <a:ln w="12700" cap="flat" cmpd="sng" algn="ctr">
                <a:solidFill>
                  <a:srgbClr val="FFFFFF"/>
                </a:solidFill>
                <a:prstDash val="solid"/>
              </a:ln>
              <a:effectLst/>
            </p:spPr>
          </p:cxnSp>
          <p:cxnSp>
            <p:nvCxnSpPr>
              <p:cNvPr id="52" name="Straight Connector 51"/>
              <p:cNvCxnSpPr/>
              <p:nvPr/>
            </p:nvCxnSpPr>
            <p:spPr>
              <a:xfrm>
                <a:off x="718470" y="1858738"/>
                <a:ext cx="3405451" cy="0"/>
              </a:xfrm>
              <a:prstGeom prst="line">
                <a:avLst/>
              </a:prstGeom>
              <a:noFill/>
              <a:ln w="12700" cap="flat" cmpd="sng" algn="ctr">
                <a:solidFill>
                  <a:srgbClr val="FFFFFF"/>
                </a:solidFill>
                <a:prstDash val="solid"/>
              </a:ln>
              <a:effectLst/>
            </p:spPr>
          </p:cxnSp>
        </p:grpSp>
        <p:sp>
          <p:nvSpPr>
            <p:cNvPr id="53" name="Rectangle 52"/>
            <p:cNvSpPr/>
            <p:nvPr/>
          </p:nvSpPr>
          <p:spPr>
            <a:xfrm>
              <a:off x="848285" y="1195371"/>
              <a:ext cx="1292341" cy="276999"/>
            </a:xfrm>
            <a:prstGeom prst="rect">
              <a:avLst/>
            </a:prstGeom>
          </p:spPr>
          <p:txBody>
            <a:bodyPr wrap="none">
              <a:spAutoFit/>
            </a:bodyPr>
            <a:lstStyle/>
            <a:p>
              <a:pPr algn="ctr" defTabSz="1071074">
                <a:spcAft>
                  <a:spcPts val="587"/>
                </a:spcAft>
                <a:buClr>
                  <a:srgbClr val="53BBD4"/>
                </a:buClr>
                <a:buSzPct val="125000"/>
                <a:tabLst>
                  <a:tab pos="321260" algn="l"/>
                  <a:tab pos="964019" algn="l"/>
                  <a:tab pos="1413902" algn="l"/>
                  <a:tab pos="1713825" algn="l"/>
                </a:tabLst>
                <a:defRPr/>
              </a:pPr>
              <a:r>
                <a:rPr lang="en-GB" sz="1200" i="1" kern="0" dirty="0">
                  <a:solidFill>
                    <a:srgbClr val="FFFFFF"/>
                  </a:solidFill>
                  <a:cs typeface="Arial" pitchFamily="34" charset="0"/>
                </a:rPr>
                <a:t>- Marc Andreeson</a:t>
              </a:r>
              <a:endParaRPr lang="en-US" sz="1200" i="1" kern="0" dirty="0">
                <a:solidFill>
                  <a:srgbClr val="FFFFFF"/>
                </a:solidFill>
                <a:cs typeface="Arial" pitchFamily="34" charset="0"/>
              </a:endParaRPr>
            </a:p>
          </p:txBody>
        </p:sp>
        <p:sp>
          <p:nvSpPr>
            <p:cNvPr id="54" name="TextBox 53"/>
            <p:cNvSpPr txBox="1"/>
            <p:nvPr/>
          </p:nvSpPr>
          <p:spPr>
            <a:xfrm>
              <a:off x="350937" y="1529520"/>
              <a:ext cx="1789689" cy="188117"/>
            </a:xfrm>
            <a:prstGeom prst="rect">
              <a:avLst/>
            </a:prstGeom>
            <a:noFill/>
          </p:spPr>
          <p:txBody>
            <a:bodyPr wrap="square" lIns="0" tIns="0" rIns="0" bIns="0" rtlCol="0" anchor="ctr" anchorCtr="0">
              <a:noAutofit/>
            </a:bodyPr>
            <a:lstStyle/>
            <a:p>
              <a:pPr defTabSz="456473">
                <a:defRPr/>
              </a:pPr>
              <a:r>
                <a:rPr lang="en-US" sz="600" kern="0" dirty="0" smtClean="0">
                  <a:solidFill>
                    <a:srgbClr val="D0D8D8"/>
                  </a:solidFill>
                  <a:cs typeface="Arial"/>
                </a:rPr>
                <a:t>Wall Street Journal, </a:t>
              </a:r>
              <a:r>
                <a:rPr lang="en-US" sz="600" kern="0" dirty="0" smtClean="0">
                  <a:solidFill>
                    <a:srgbClr val="D0D8D8"/>
                  </a:solidFill>
                  <a:cs typeface="Arial"/>
                  <a:hlinkClick r:id="rId5"/>
                </a:rPr>
                <a:t>Why Software is Eating the World</a:t>
              </a:r>
              <a:r>
                <a:rPr lang="en-US" sz="600" kern="0" dirty="0" smtClean="0">
                  <a:solidFill>
                    <a:srgbClr val="D0D8D8"/>
                  </a:solidFill>
                  <a:cs typeface="Arial"/>
                </a:rPr>
                <a:t>,</a:t>
              </a:r>
              <a:r>
                <a:rPr lang="en-US" sz="600" dirty="0" smtClean="0">
                  <a:solidFill>
                    <a:schemeClr val="bg1"/>
                  </a:solidFill>
                </a:rPr>
                <a:t> </a:t>
              </a:r>
              <a:r>
                <a:rPr lang="en-US" sz="600" kern="0" dirty="0">
                  <a:solidFill>
                    <a:srgbClr val="D0D8D8"/>
                  </a:solidFill>
                  <a:cs typeface="Arial"/>
                </a:rPr>
                <a:t>August 2011</a:t>
              </a:r>
            </a:p>
            <a:p>
              <a:pPr defTabSz="456473">
                <a:defRPr/>
              </a:pPr>
              <a:endParaRPr lang="en-US" sz="600" kern="0" dirty="0" smtClean="0">
                <a:solidFill>
                  <a:srgbClr val="D0D8D8"/>
                </a:solidFill>
              </a:endParaRPr>
            </a:p>
          </p:txBody>
        </p:sp>
      </p:grpSp>
      <p:sp>
        <p:nvSpPr>
          <p:cNvPr id="34" name="TextBox 33"/>
          <p:cNvSpPr txBox="1"/>
          <p:nvPr/>
        </p:nvSpPr>
        <p:spPr>
          <a:xfrm>
            <a:off x="202297" y="5798116"/>
            <a:ext cx="6984535" cy="505578"/>
          </a:xfrm>
          <a:prstGeom prst="rect">
            <a:avLst/>
          </a:prstGeom>
        </p:spPr>
        <p:txBody>
          <a:bodyPr wrap="square" lIns="0" tIns="0" rIns="0" bIns="0" rtlCol="0" anchor="ctr" anchorCtr="0">
            <a:noAutofit/>
          </a:bodyPr>
          <a:lstStyle/>
          <a:p>
            <a:pPr marL="57150" indent="-57150">
              <a:defRPr/>
            </a:pPr>
            <a:r>
              <a:rPr lang="en-US" sz="400" kern="0" dirty="0" smtClean="0">
                <a:solidFill>
                  <a:srgbClr val="D0D8D8"/>
                </a:solidFill>
              </a:rPr>
              <a:t> </a:t>
            </a:r>
          </a:p>
          <a:p>
            <a:pPr marL="57150" indent="-57150">
              <a:defRPr/>
            </a:pPr>
            <a:r>
              <a:rPr lang="en-US" sz="400" i="1" kern="0" baseline="30000" dirty="0">
                <a:solidFill>
                  <a:srgbClr val="D0D8D8"/>
                </a:solidFill>
                <a:cs typeface="Arial"/>
              </a:rPr>
              <a:t>1</a:t>
            </a:r>
            <a:r>
              <a:rPr lang="en-US" sz="400" kern="0" dirty="0" smtClean="0">
                <a:solidFill>
                  <a:srgbClr val="D0D8D8"/>
                </a:solidFill>
              </a:rPr>
              <a:t> </a:t>
            </a:r>
            <a:r>
              <a:rPr lang="en-US" sz="400" kern="0" dirty="0">
                <a:solidFill>
                  <a:srgbClr val="D0D8D8"/>
                </a:solidFill>
              </a:rPr>
              <a:t>Gartner Forecast: Public Cloud Services, Worldwide, 2012-2018, 3Q14 Update, Ed Anderson, et al, 29 September 2014</a:t>
            </a:r>
            <a:endParaRPr lang="en-US" sz="400" kern="0" dirty="0" smtClean="0">
              <a:solidFill>
                <a:srgbClr val="D0D8D8"/>
              </a:solidFill>
            </a:endParaRPr>
          </a:p>
          <a:p>
            <a:pPr defTabSz="456473">
              <a:defRPr/>
            </a:pPr>
            <a:r>
              <a:rPr lang="en-US" sz="400" i="1" kern="0" baseline="30000" dirty="0" smtClean="0">
                <a:solidFill>
                  <a:srgbClr val="D0D8D8"/>
                </a:solidFill>
                <a:cs typeface="Arial"/>
              </a:rPr>
              <a:t>2 </a:t>
            </a:r>
            <a:r>
              <a:rPr lang="en-US" sz="400" kern="0" dirty="0" smtClean="0">
                <a:solidFill>
                  <a:srgbClr val="D0D8D8"/>
                </a:solidFill>
              </a:rPr>
              <a:t>Gartner </a:t>
            </a:r>
            <a:r>
              <a:rPr lang="en-US" sz="400" kern="0" dirty="0">
                <a:solidFill>
                  <a:srgbClr val="D0D8D8"/>
                </a:solidFill>
              </a:rPr>
              <a:t>Hype Cycle for Application Development, 2014, Thomas E. Murphy, et al, 29 July 2014</a:t>
            </a:r>
            <a:endParaRPr lang="en-US" sz="400" kern="0" dirty="0" smtClean="0">
              <a:solidFill>
                <a:srgbClr val="D0D8D8"/>
              </a:solidFill>
            </a:endParaRPr>
          </a:p>
          <a:p>
            <a:pPr marL="57150" indent="-57150" defTabSz="456473">
              <a:defRPr/>
            </a:pPr>
            <a:r>
              <a:rPr lang="en-US" sz="400" kern="0" baseline="30000" dirty="0" smtClean="0">
                <a:solidFill>
                  <a:srgbClr val="D0D8D8"/>
                </a:solidFill>
                <a:cs typeface="Arial"/>
              </a:rPr>
              <a:t>3 </a:t>
            </a:r>
            <a:r>
              <a:rPr lang="en-US" sz="400" kern="0" dirty="0" smtClean="0">
                <a:solidFill>
                  <a:srgbClr val="D0D8D8"/>
                </a:solidFill>
              </a:rPr>
              <a:t>Gartner </a:t>
            </a:r>
            <a:r>
              <a:rPr lang="en-US" sz="400" kern="0" dirty="0">
                <a:solidFill>
                  <a:srgbClr val="D0D8D8"/>
                </a:solidFill>
              </a:rPr>
              <a:t>Press Release, “Gartner Says by 2017, Mobile Users Will Provide Personalized Data Streams to More Than 100 Apps and Services Every </a:t>
            </a:r>
            <a:r>
              <a:rPr lang="en-US" sz="400" kern="0" dirty="0" smtClean="0">
                <a:solidFill>
                  <a:srgbClr val="D0D8D8"/>
                </a:solidFill>
              </a:rPr>
              <a:t>Day” January </a:t>
            </a:r>
            <a:r>
              <a:rPr lang="en-US" sz="400" kern="0" dirty="0">
                <a:solidFill>
                  <a:srgbClr val="D0D8D8"/>
                </a:solidFill>
              </a:rPr>
              <a:t>22, </a:t>
            </a:r>
            <a:r>
              <a:rPr lang="en-US" sz="400" kern="0" dirty="0" smtClean="0">
                <a:solidFill>
                  <a:srgbClr val="D0D8D8"/>
                </a:solidFill>
              </a:rPr>
              <a:t>2014 </a:t>
            </a:r>
            <a:r>
              <a:rPr lang="en-US" sz="400" u="sng" kern="0" dirty="0">
                <a:solidFill>
                  <a:srgbClr val="D0D8D8"/>
                </a:solidFill>
              </a:rPr>
              <a:t>http://www.gartner.com/newsroom/id/2654115  </a:t>
            </a:r>
            <a:endParaRPr lang="en-US" sz="400" u="sng" kern="0" dirty="0" smtClean="0">
              <a:solidFill>
                <a:srgbClr val="D0D8D8"/>
              </a:solidFill>
            </a:endParaRPr>
          </a:p>
        </p:txBody>
      </p:sp>
      <p:sp>
        <p:nvSpPr>
          <p:cNvPr id="35" name="TextBox 34"/>
          <p:cNvSpPr txBox="1"/>
          <p:nvPr/>
        </p:nvSpPr>
        <p:spPr>
          <a:xfrm>
            <a:off x="977900" y="4893733"/>
            <a:ext cx="4625593" cy="180870"/>
          </a:xfrm>
          <a:prstGeom prst="rect">
            <a:avLst/>
          </a:prstGeom>
          <a:solidFill>
            <a:schemeClr val="bg2"/>
          </a:solidFill>
        </p:spPr>
        <p:txBody>
          <a:bodyPr wrap="square" lIns="0" tIns="0" rIns="0" bIns="0" rtlCol="0" anchor="ctr" anchorCtr="0">
            <a:noAutofit/>
          </a:bodyPr>
          <a:lstStyle/>
          <a:p>
            <a:pPr marL="57150" indent="-57150">
              <a:defRPr/>
            </a:pPr>
            <a:r>
              <a:rPr lang="en-US" sz="400" i="1" kern="0" baseline="30000" dirty="0" smtClean="0">
                <a:solidFill>
                  <a:srgbClr val="D0D8D8"/>
                </a:solidFill>
                <a:cs typeface="Arial"/>
              </a:rPr>
              <a:t>1</a:t>
            </a:r>
            <a:r>
              <a:rPr lang="en-US" sz="400" kern="0" dirty="0" smtClean="0">
                <a:solidFill>
                  <a:srgbClr val="D0D8D8"/>
                </a:solidFill>
              </a:rPr>
              <a:t> </a:t>
            </a:r>
            <a:r>
              <a:rPr lang="en-US" sz="400" kern="0" dirty="0">
                <a:solidFill>
                  <a:srgbClr val="D0D8D8"/>
                </a:solidFill>
              </a:rPr>
              <a:t>Gartner Forecast: Public Cloud Services, Worldwide, 2012-2018, </a:t>
            </a:r>
            <a:r>
              <a:rPr lang="en-US" sz="400" kern="0" dirty="0" smtClean="0">
                <a:solidFill>
                  <a:srgbClr val="D0D8D8"/>
                </a:solidFill>
              </a:rPr>
              <a:t>4Q14 </a:t>
            </a:r>
            <a:r>
              <a:rPr lang="en-US" sz="400" kern="0" dirty="0">
                <a:solidFill>
                  <a:srgbClr val="D0D8D8"/>
                </a:solidFill>
              </a:rPr>
              <a:t>Update, Ed Anderson, et al, </a:t>
            </a:r>
            <a:r>
              <a:rPr lang="en-US" sz="400" kern="0" dirty="0" smtClean="0">
                <a:solidFill>
                  <a:srgbClr val="D0D8D8"/>
                </a:solidFill>
              </a:rPr>
              <a:t>10 April 2015</a:t>
            </a:r>
          </a:p>
          <a:p>
            <a:pPr defTabSz="456473">
              <a:defRPr/>
            </a:pPr>
            <a:r>
              <a:rPr lang="en-US" sz="400" i="1" kern="0" baseline="30000" dirty="0" smtClean="0">
                <a:solidFill>
                  <a:srgbClr val="D0D8D8"/>
                </a:solidFill>
                <a:cs typeface="Arial"/>
              </a:rPr>
              <a:t>2 </a:t>
            </a:r>
            <a:r>
              <a:rPr lang="en-US" sz="400" kern="0" dirty="0" smtClean="0">
                <a:solidFill>
                  <a:srgbClr val="D0D8D8"/>
                </a:solidFill>
              </a:rPr>
              <a:t>Gartner </a:t>
            </a:r>
            <a:r>
              <a:rPr lang="en-US" sz="400" kern="0" dirty="0">
                <a:solidFill>
                  <a:srgbClr val="D0D8D8"/>
                </a:solidFill>
              </a:rPr>
              <a:t>Hype Cycle for Application Development, 2014, Thomas E. Murphy, et al, 29 July 2014</a:t>
            </a:r>
            <a:endParaRPr lang="en-US" sz="400" kern="0" dirty="0" smtClean="0">
              <a:solidFill>
                <a:srgbClr val="D0D8D8"/>
              </a:solidFill>
            </a:endParaRPr>
          </a:p>
          <a:p>
            <a:pPr marL="57150" indent="-57150" defTabSz="456473">
              <a:defRPr/>
            </a:pPr>
            <a:r>
              <a:rPr lang="en-US" sz="400" kern="0" baseline="30000" dirty="0" smtClean="0">
                <a:solidFill>
                  <a:srgbClr val="D0D8D8"/>
                </a:solidFill>
                <a:cs typeface="Arial"/>
              </a:rPr>
              <a:t>3 </a:t>
            </a:r>
            <a:r>
              <a:rPr lang="en-US" sz="400" kern="0" dirty="0" smtClean="0">
                <a:solidFill>
                  <a:srgbClr val="D0D8D8"/>
                </a:solidFill>
              </a:rPr>
              <a:t>Gartner </a:t>
            </a:r>
            <a:r>
              <a:rPr lang="en-US" sz="400" kern="0" dirty="0">
                <a:solidFill>
                  <a:srgbClr val="D0D8D8"/>
                </a:solidFill>
              </a:rPr>
              <a:t>Press Release, “Gartner Says by 2017, Mobile Users Will Provide Personalized Data Streams to More Than 100 Apps and Services Every </a:t>
            </a:r>
            <a:r>
              <a:rPr lang="en-US" sz="400" kern="0" dirty="0" smtClean="0">
                <a:solidFill>
                  <a:srgbClr val="D0D8D8"/>
                </a:solidFill>
              </a:rPr>
              <a:t>Day” January </a:t>
            </a:r>
            <a:r>
              <a:rPr lang="en-US" sz="400" kern="0" dirty="0">
                <a:solidFill>
                  <a:srgbClr val="D0D8D8"/>
                </a:solidFill>
              </a:rPr>
              <a:t>22, </a:t>
            </a:r>
            <a:r>
              <a:rPr lang="en-US" sz="400" kern="0" dirty="0" smtClean="0">
                <a:solidFill>
                  <a:srgbClr val="D0D8D8"/>
                </a:solidFill>
              </a:rPr>
              <a:t>2014 </a:t>
            </a:r>
            <a:r>
              <a:rPr lang="en-US" sz="400" u="sng" kern="0" dirty="0">
                <a:solidFill>
                  <a:srgbClr val="D0D8D8"/>
                </a:solidFill>
              </a:rPr>
              <a:t>http://www.gartner.com/newsroom/id/2654115  </a:t>
            </a:r>
            <a:endParaRPr lang="en-US" sz="400" u="sng" kern="0" dirty="0" smtClean="0">
              <a:solidFill>
                <a:srgbClr val="D0D8D8"/>
              </a:solidFill>
            </a:endParaRPr>
          </a:p>
        </p:txBody>
      </p:sp>
    </p:spTree>
    <p:extLst>
      <p:ext uri="{BB962C8B-B14F-4D97-AF65-F5344CB8AC3E}">
        <p14:creationId xmlns:p14="http://schemas.microsoft.com/office/powerpoint/2010/main" val="162952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Vertical)">
                                      <p:cBhvr>
                                        <p:cTn id="7" dur="500"/>
                                        <p:tgtEl>
                                          <p:spTgt spid="2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right)">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1224897"/>
              </p:ext>
            </p:extLst>
          </p:nvPr>
        </p:nvGraphicFramePr>
        <p:xfrm>
          <a:off x="483685" y="372938"/>
          <a:ext cx="8331708" cy="4039798"/>
        </p:xfrm>
        <a:graphic>
          <a:graphicData uri="http://schemas.openxmlformats.org/drawingml/2006/table">
            <a:tbl>
              <a:tblPr firstRow="1" bandRow="1">
                <a:tableStyleId>{5C22544A-7EE6-4342-B048-85BDC9FD1C3A}</a:tableStyleId>
              </a:tblPr>
              <a:tblGrid>
                <a:gridCol w="1520174"/>
                <a:gridCol w="2163885"/>
                <a:gridCol w="2273300"/>
                <a:gridCol w="2374349"/>
              </a:tblGrid>
              <a:tr h="837425">
                <a:tc rowSpan="2">
                  <a:txBody>
                    <a:bodyPr/>
                    <a:lstStyle/>
                    <a:p>
                      <a:pPr marL="0" algn="ctr" defTabSz="457200" rtl="0" eaLnBrk="1" latinLnBrk="0" hangingPunct="1"/>
                      <a:r>
                        <a:rPr lang="en-US" sz="1100" b="1" kern="1200" dirty="0" smtClean="0">
                          <a:solidFill>
                            <a:schemeClr val="lt1"/>
                          </a:solidFill>
                          <a:latin typeface="+mn-lt"/>
                          <a:ea typeface="+mn-ea"/>
                          <a:cs typeface="+mn-cs"/>
                        </a:rPr>
                        <a:t>Ensure Core Product Understanding</a:t>
                      </a:r>
                      <a:endParaRPr lang="en-US" sz="1100" b="1" kern="1200" dirty="0">
                        <a:solidFill>
                          <a:schemeClr val="lt1"/>
                        </a:solidFill>
                        <a:latin typeface="+mn-lt"/>
                        <a:ea typeface="+mn-ea"/>
                        <a:cs typeface="+mn-cs"/>
                      </a:endParaRPr>
                    </a:p>
                  </a:txBody>
                  <a:tcPr marL="91355" marR="91355" marT="45678" marB="456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2475C"/>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lt1"/>
                          </a:solidFill>
                          <a:latin typeface="+mn-lt"/>
                          <a:ea typeface="+mn-ea"/>
                          <a:cs typeface="+mn-cs"/>
                        </a:rPr>
                        <a:t>Objectives:</a:t>
                      </a:r>
                    </a:p>
                    <a:p>
                      <a:pPr marL="0" algn="ctr" defTabSz="457200" rtl="0" eaLnBrk="1" latinLnBrk="0" hangingPunct="1"/>
                      <a:r>
                        <a:rPr lang="en-US" sz="1100" b="1" kern="1200" dirty="0" smtClean="0">
                          <a:solidFill>
                            <a:schemeClr val="lt1"/>
                          </a:solidFill>
                          <a:latin typeface="+mn-lt"/>
                          <a:ea typeface="+mn-ea"/>
                          <a:cs typeface="+mn-cs"/>
                        </a:rPr>
                        <a:t>Stay abreast of latest releases, features, differentiation points and supporting assets</a:t>
                      </a:r>
                    </a:p>
                    <a:p>
                      <a:pPr marL="0" algn="ctr" defTabSz="457200" rtl="0" eaLnBrk="1" latinLnBrk="0" hangingPunct="1"/>
                      <a:r>
                        <a:rPr lang="en-US" sz="1100" b="1" kern="1200" dirty="0" smtClean="0">
                          <a:solidFill>
                            <a:schemeClr val="lt1"/>
                          </a:solidFill>
                          <a:latin typeface="+mn-lt"/>
                          <a:ea typeface="+mn-ea"/>
                          <a:cs typeface="+mn-cs"/>
                        </a:rPr>
                        <a:t>Prepare and understand new product launches and how to position with customers and partners early</a:t>
                      </a:r>
                    </a:p>
                    <a:p>
                      <a:pPr marL="0" algn="ctr" defTabSz="457200" rtl="0" eaLnBrk="1" latinLnBrk="0" hangingPunct="1"/>
                      <a:r>
                        <a:rPr lang="en-US" sz="1100" b="1" kern="1200" dirty="0" smtClean="0">
                          <a:solidFill>
                            <a:schemeClr val="lt1"/>
                          </a:solidFill>
                          <a:latin typeface="+mn-lt"/>
                          <a:ea typeface="+mn-ea"/>
                          <a:cs typeface="+mn-cs"/>
                        </a:rPr>
                        <a:t>Understand how services converts products into solutions</a:t>
                      </a:r>
                    </a:p>
                  </a:txBody>
                  <a:tcPr marL="91355" marR="91355" marT="45678" marB="4567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2475C"/>
                    </a:solidFill>
                  </a:tcPr>
                </a:tc>
                <a:tc hMerge="1">
                  <a:txBody>
                    <a:bodyPr/>
                    <a:lstStyle/>
                    <a:p>
                      <a:endParaRPr lang="en-US" dirty="0"/>
                    </a:p>
                  </a:txBody>
                  <a:tcPr/>
                </a:tc>
                <a:tc hMerge="1">
                  <a:txBody>
                    <a:bodyPr/>
                    <a:lstStyle/>
                    <a:p>
                      <a:endParaRPr lang="en-US" dirty="0"/>
                    </a:p>
                  </a:txBody>
                  <a:tcPr/>
                </a:tc>
              </a:tr>
              <a:tr h="276461">
                <a:tc vMerge="1">
                  <a:txBody>
                    <a:bodyPr/>
                    <a:lstStyle/>
                    <a:p>
                      <a:endParaRPr lang="en-US" dirty="0"/>
                    </a:p>
                  </a:txBody>
                  <a:tcPr/>
                </a:tc>
                <a:tc>
                  <a:txBody>
                    <a:bodyPr/>
                    <a:lstStyle/>
                    <a:p>
                      <a:pPr marL="0" algn="ctr" defTabSz="457200" rtl="0" eaLnBrk="1" latinLnBrk="0" hangingPunct="1"/>
                      <a:r>
                        <a:rPr lang="en-US" sz="1100" b="1" kern="1200" dirty="0" smtClean="0">
                          <a:solidFill>
                            <a:schemeClr val="bg2"/>
                          </a:solidFill>
                          <a:latin typeface="+mn-lt"/>
                          <a:ea typeface="+mn-ea"/>
                          <a:cs typeface="+mn-cs"/>
                        </a:rPr>
                        <a:t>April</a:t>
                      </a:r>
                      <a:endParaRPr lang="en-US" sz="1100" b="1" kern="1200" dirty="0">
                        <a:solidFill>
                          <a:schemeClr val="bg2"/>
                        </a:solidFill>
                        <a:latin typeface="+mn-lt"/>
                        <a:ea typeface="+mn-ea"/>
                        <a:cs typeface="+mn-cs"/>
                      </a:endParaRPr>
                    </a:p>
                  </a:txBody>
                  <a:tcPr marL="91355" marR="91355" marT="45678" marB="4567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457200" rtl="0" eaLnBrk="1" latinLnBrk="0" hangingPunct="1"/>
                      <a:r>
                        <a:rPr lang="en-US" sz="1100" b="1" kern="1200" dirty="0" smtClean="0">
                          <a:solidFill>
                            <a:schemeClr val="bg2"/>
                          </a:solidFill>
                          <a:latin typeface="+mn-lt"/>
                          <a:ea typeface="+mn-ea"/>
                          <a:cs typeface="+mn-cs"/>
                        </a:rPr>
                        <a:t>May </a:t>
                      </a:r>
                      <a:endParaRPr lang="en-US" sz="1100" b="1" kern="1200" dirty="0">
                        <a:solidFill>
                          <a:schemeClr val="bg2"/>
                        </a:solidFill>
                        <a:latin typeface="+mn-lt"/>
                        <a:ea typeface="+mn-ea"/>
                        <a:cs typeface="+mn-cs"/>
                      </a:endParaRPr>
                    </a:p>
                  </a:txBody>
                  <a:tcPr marL="91355" marR="91355" marT="45678" marB="4567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ctr" defTabSz="457200" rtl="0" eaLnBrk="1" latinLnBrk="0" hangingPunct="1"/>
                      <a:r>
                        <a:rPr lang="en-US" sz="1100" b="1" kern="1200" dirty="0" smtClean="0">
                          <a:solidFill>
                            <a:schemeClr val="bg2"/>
                          </a:solidFill>
                          <a:latin typeface="+mn-lt"/>
                          <a:ea typeface="+mn-ea"/>
                          <a:cs typeface="+mn-cs"/>
                        </a:rPr>
                        <a:t>June</a:t>
                      </a:r>
                      <a:endParaRPr lang="en-US" sz="1100" b="1" kern="1200" dirty="0">
                        <a:solidFill>
                          <a:schemeClr val="bg2"/>
                        </a:solidFill>
                        <a:latin typeface="+mn-lt"/>
                        <a:ea typeface="+mn-ea"/>
                        <a:cs typeface="+mn-cs"/>
                      </a:endParaRPr>
                    </a:p>
                  </a:txBody>
                  <a:tcPr marL="91355" marR="91355" marT="45678" marB="4567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420918">
                <a:tc>
                  <a:txBody>
                    <a:bodyPr/>
                    <a:lstStyle/>
                    <a:p>
                      <a:pPr marL="0" algn="ctr" defTabSz="457200" rtl="0" eaLnBrk="1" latinLnBrk="0" hangingPunct="1"/>
                      <a:r>
                        <a:rPr lang="en-US" sz="1000" b="1" kern="1200" dirty="0" smtClean="0">
                          <a:solidFill>
                            <a:schemeClr val="bg2"/>
                          </a:solidFill>
                          <a:latin typeface="+mn-lt"/>
                          <a:ea typeface="+mn-ea"/>
                          <a:cs typeface="+mn-cs"/>
                        </a:rPr>
                        <a:t>Tribal Tech</a:t>
                      </a:r>
                    </a:p>
                    <a:p>
                      <a:pPr marL="0" algn="ctr" defTabSz="457200" rtl="0" eaLnBrk="1" latinLnBrk="0" hangingPunct="1"/>
                      <a:r>
                        <a:rPr lang="en-US" sz="1000" b="1" kern="1200" dirty="0" smtClean="0">
                          <a:solidFill>
                            <a:schemeClr val="bg2"/>
                          </a:solidFill>
                          <a:latin typeface="+mn-lt"/>
                          <a:ea typeface="+mn-ea"/>
                          <a:cs typeface="+mn-cs"/>
                        </a:rPr>
                        <a:t>(Pre-Sales)</a:t>
                      </a:r>
                      <a:endParaRPr lang="en-US" sz="1000" b="1" kern="1200" dirty="0">
                        <a:solidFill>
                          <a:schemeClr val="bg2"/>
                        </a:solidFill>
                        <a:latin typeface="+mn-lt"/>
                        <a:ea typeface="+mn-ea"/>
                        <a:cs typeface="+mn-cs"/>
                      </a:endParaRPr>
                    </a:p>
                  </a:txBody>
                  <a:tcPr marL="91355" marR="91355" marT="45678" marB="4567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i="0" kern="1200" baseline="0" dirty="0" smtClean="0">
                        <a:solidFill>
                          <a:schemeClr val="bg2"/>
                        </a:solidFill>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i="0" kern="1200" baseline="0" dirty="0" smtClean="0">
                        <a:solidFill>
                          <a:schemeClr val="bg2"/>
                        </a:solidFill>
                        <a:latin typeface="+mn-lt"/>
                        <a:ea typeface="+mn-ea"/>
                        <a:cs typeface="+mn-cs"/>
                      </a:endParaRPr>
                    </a:p>
                  </a:txBody>
                  <a:tcPr marL="91355" marR="91355" marT="45678" marB="4567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kern="1200" baseline="0" dirty="0" smtClean="0">
                          <a:solidFill>
                            <a:schemeClr val="bg2"/>
                          </a:solidFill>
                          <a:latin typeface="+mn-lt"/>
                          <a:ea typeface="+mn-ea"/>
                          <a:cs typeface="+mn-cs"/>
                        </a:rPr>
                        <a:t>Solution Sweep Series - </a:t>
                      </a:r>
                      <a:r>
                        <a:rPr lang="en-US" sz="900" b="1" i="1" kern="1200" baseline="0" dirty="0" smtClean="0">
                          <a:solidFill>
                            <a:schemeClr val="bg2"/>
                          </a:solidFill>
                          <a:latin typeface="+mn-lt"/>
                          <a:ea typeface="+mn-ea"/>
                          <a:cs typeface="+mn-cs"/>
                        </a:rPr>
                        <a:t>Our Detailed, Technical Product Differentiators and Action Packs</a:t>
                      </a:r>
                      <a:r>
                        <a:rPr lang="en-US" sz="900" b="0" i="0" kern="1200" baseline="0" dirty="0" smtClean="0">
                          <a:solidFill>
                            <a:schemeClr val="bg2"/>
                          </a:solidFill>
                          <a:latin typeface="+mn-lt"/>
                          <a:ea typeface="+mn-ea"/>
                          <a:cs typeface="+mn-cs"/>
                        </a:rPr>
                        <a:t> - </a:t>
                      </a:r>
                      <a:r>
                        <a:rPr lang="en-US" sz="900" i="0" kern="1200" baseline="0" dirty="0" smtClean="0">
                          <a:solidFill>
                            <a:schemeClr val="bg2"/>
                          </a:solidFill>
                          <a:latin typeface="+mn-lt"/>
                          <a:ea typeface="+mn-ea"/>
                          <a:cs typeface="+mn-cs"/>
                        </a:rPr>
                        <a:t>May 11 - (Don Perry, Allison Cramer, Uri Scheiner)</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i="0" kern="1200" baseline="0" dirty="0" smtClean="0">
                        <a:solidFill>
                          <a:schemeClr val="bg2"/>
                        </a:solidFill>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kern="1200" baseline="0" dirty="0" smtClean="0">
                          <a:solidFill>
                            <a:schemeClr val="bg2"/>
                          </a:solidFill>
                          <a:latin typeface="+mn-lt"/>
                          <a:ea typeface="+mn-ea"/>
                          <a:cs typeface="+mn-cs"/>
                        </a:rPr>
                        <a:t>Solution Sweep Series - </a:t>
                      </a:r>
                      <a:r>
                        <a:rPr lang="en-US" sz="900" b="1" i="1" kern="1200" baseline="0" dirty="0" smtClean="0">
                          <a:solidFill>
                            <a:schemeClr val="bg2"/>
                          </a:solidFill>
                          <a:latin typeface="+mn-lt"/>
                          <a:ea typeface="+mn-ea"/>
                          <a:cs typeface="+mn-cs"/>
                        </a:rPr>
                        <a:t>Driving Fast Implementations and Expansion Through Services Engagement Pre-Proof</a:t>
                      </a:r>
                      <a:r>
                        <a:rPr lang="en-US" sz="900" i="0" kern="1200" baseline="0" dirty="0" smtClean="0">
                          <a:solidFill>
                            <a:schemeClr val="bg2"/>
                          </a:solidFill>
                          <a:latin typeface="+mn-lt"/>
                          <a:ea typeface="+mn-ea"/>
                          <a:cs typeface="+mn-cs"/>
                        </a:rPr>
                        <a:t> - May 18 -  (Matt Cooke)</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i="0" kern="1200" baseline="0" dirty="0" smtClean="0">
                        <a:solidFill>
                          <a:schemeClr val="bg2"/>
                        </a:solidFill>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kern="1200" baseline="0" dirty="0" smtClean="0">
                          <a:solidFill>
                            <a:schemeClr val="bg2"/>
                          </a:solidFill>
                          <a:latin typeface="+mn-lt"/>
                          <a:ea typeface="+mn-ea"/>
                          <a:cs typeface="+mn-cs"/>
                        </a:rPr>
                        <a:t>Solution Sweep Series - </a:t>
                      </a:r>
                      <a:r>
                        <a:rPr lang="en-US" sz="900" b="1" i="1" kern="1200" baseline="0" dirty="0" smtClean="0">
                          <a:solidFill>
                            <a:schemeClr val="bg2"/>
                          </a:solidFill>
                          <a:latin typeface="+mn-lt"/>
                          <a:ea typeface="+mn-ea"/>
                          <a:cs typeface="+mn-cs"/>
                        </a:rPr>
                        <a:t>Third Party / Open Source  – Who Are the Players and What You Must Know</a:t>
                      </a:r>
                      <a:r>
                        <a:rPr lang="en-US" sz="900" b="1" i="0" kern="1200" baseline="0" dirty="0" smtClean="0">
                          <a:solidFill>
                            <a:schemeClr val="bg2"/>
                          </a:solidFill>
                          <a:latin typeface="+mn-lt"/>
                          <a:ea typeface="+mn-ea"/>
                          <a:cs typeface="+mn-cs"/>
                        </a:rPr>
                        <a:t> </a:t>
                      </a:r>
                      <a:r>
                        <a:rPr lang="en-US" sz="900" b="0" i="0" kern="1200" baseline="0" dirty="0" smtClean="0">
                          <a:solidFill>
                            <a:schemeClr val="bg2"/>
                          </a:solidFill>
                          <a:latin typeface="+mn-lt"/>
                          <a:ea typeface="+mn-ea"/>
                          <a:cs typeface="+mn-cs"/>
                        </a:rPr>
                        <a:t>- May 26 - (Mark Sigler)</a:t>
                      </a:r>
                      <a:endParaRPr lang="en-US" sz="900" b="0" i="0" kern="1200" baseline="0" dirty="0">
                        <a:solidFill>
                          <a:schemeClr val="bg2"/>
                        </a:solidFill>
                        <a:latin typeface="+mn-lt"/>
                        <a:ea typeface="+mn-ea"/>
                        <a:cs typeface="+mn-cs"/>
                      </a:endParaRPr>
                    </a:p>
                  </a:txBody>
                  <a:tcPr marL="91355" marR="91355" marT="45678" marB="4567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kern="1200" baseline="0" dirty="0" smtClean="0">
                          <a:solidFill>
                            <a:schemeClr val="bg2"/>
                          </a:solidFill>
                          <a:latin typeface="+mn-lt"/>
                          <a:ea typeface="+mn-ea"/>
                          <a:cs typeface="+mn-cs"/>
                        </a:rPr>
                        <a:t>Solution Sweep Series - </a:t>
                      </a:r>
                      <a:r>
                        <a:rPr lang="en-US" sz="900" b="1" i="1" kern="1200" baseline="0" dirty="0" smtClean="0">
                          <a:solidFill>
                            <a:schemeClr val="bg2"/>
                          </a:solidFill>
                          <a:latin typeface="+mn-lt"/>
                          <a:ea typeface="+mn-ea"/>
                          <a:cs typeface="+mn-cs"/>
                        </a:rPr>
                        <a:t>Third Party / Open Source Session #2 – Who Are the Players and What You Must Know </a:t>
                      </a:r>
                      <a:r>
                        <a:rPr lang="en-US" sz="900" i="0" kern="1200" baseline="0" dirty="0" smtClean="0">
                          <a:solidFill>
                            <a:schemeClr val="bg2"/>
                          </a:solidFill>
                          <a:latin typeface="+mn-lt"/>
                          <a:ea typeface="+mn-ea"/>
                          <a:cs typeface="+mn-cs"/>
                        </a:rPr>
                        <a:t>- June 1 - (David Cramer)</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kern="1200" baseline="0" dirty="0" smtClean="0">
                          <a:solidFill>
                            <a:schemeClr val="bg2"/>
                          </a:solidFill>
                          <a:latin typeface="+mn-lt"/>
                          <a:ea typeface="+mn-ea"/>
                          <a:cs typeface="+mn-cs"/>
                        </a:rPr>
                        <a:t>Solution Sweep Series - </a:t>
                      </a:r>
                      <a:r>
                        <a:rPr lang="en-US" sz="900" b="1" i="1" kern="1200" baseline="0" dirty="0" smtClean="0">
                          <a:solidFill>
                            <a:schemeClr val="bg2"/>
                          </a:solidFill>
                          <a:latin typeface="+mn-lt"/>
                          <a:ea typeface="+mn-ea"/>
                          <a:cs typeface="+mn-cs"/>
                        </a:rPr>
                        <a:t>CAI Momentum Update</a:t>
                      </a:r>
                      <a:r>
                        <a:rPr lang="en-US" sz="900" i="0" kern="1200" baseline="0" dirty="0" smtClean="0">
                          <a:solidFill>
                            <a:schemeClr val="bg2"/>
                          </a:solidFill>
                          <a:latin typeface="+mn-lt"/>
                          <a:ea typeface="+mn-ea"/>
                          <a:cs typeface="+mn-cs"/>
                        </a:rPr>
                        <a:t> - June 8 -(Chris Kraus)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kern="1200" baseline="0" dirty="0" smtClean="0">
                          <a:solidFill>
                            <a:schemeClr val="bg2"/>
                          </a:solidFill>
                          <a:latin typeface="+mn-lt"/>
                          <a:ea typeface="+mn-ea"/>
                          <a:cs typeface="+mn-cs"/>
                        </a:rPr>
                        <a:t>Solution Sweep Series - </a:t>
                      </a:r>
                      <a:r>
                        <a:rPr lang="en-US" sz="900" b="1" i="1" kern="1200" baseline="0" dirty="0" smtClean="0">
                          <a:solidFill>
                            <a:schemeClr val="bg2"/>
                          </a:solidFill>
                          <a:latin typeface="+mn-lt"/>
                          <a:ea typeface="+mn-ea"/>
                          <a:cs typeface="+mn-cs"/>
                        </a:rPr>
                        <a:t>CA Release Automation &amp; Total Economic Impact Study</a:t>
                      </a:r>
                      <a:r>
                        <a:rPr lang="en-US" sz="900" b="1" i="0" kern="1200" baseline="0" dirty="0" smtClean="0">
                          <a:solidFill>
                            <a:schemeClr val="bg2"/>
                          </a:solidFill>
                          <a:latin typeface="+mn-lt"/>
                          <a:ea typeface="+mn-ea"/>
                          <a:cs typeface="+mn-cs"/>
                        </a:rPr>
                        <a:t> </a:t>
                      </a:r>
                      <a:r>
                        <a:rPr lang="en-US" sz="900" i="0" kern="1200" baseline="0" dirty="0" smtClean="0">
                          <a:solidFill>
                            <a:schemeClr val="bg2"/>
                          </a:solidFill>
                          <a:latin typeface="+mn-lt"/>
                          <a:ea typeface="+mn-ea"/>
                          <a:cs typeface="+mn-cs"/>
                        </a:rPr>
                        <a:t> - June 15 -  (Uri Scheiner, Allison Cramer)</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kern="1200" baseline="0" dirty="0" smtClean="0">
                          <a:solidFill>
                            <a:schemeClr val="bg2"/>
                          </a:solidFill>
                          <a:latin typeface="+mn-lt"/>
                          <a:ea typeface="+mn-ea"/>
                          <a:cs typeface="+mn-cs"/>
                        </a:rPr>
                        <a:t>Solution Sweep Series - </a:t>
                      </a:r>
                      <a:r>
                        <a:rPr lang="en-US" sz="900" b="1" i="1" kern="1200" baseline="0" dirty="0" smtClean="0">
                          <a:solidFill>
                            <a:schemeClr val="bg2"/>
                          </a:solidFill>
                          <a:latin typeface="+mn-lt"/>
                          <a:ea typeface="+mn-ea"/>
                          <a:cs typeface="+mn-cs"/>
                        </a:rPr>
                        <a:t>CA Service Virtualization 8.5</a:t>
                      </a:r>
                      <a:r>
                        <a:rPr lang="en-US" sz="900" i="1" kern="1200" baseline="0" dirty="0" smtClean="0">
                          <a:solidFill>
                            <a:schemeClr val="bg2"/>
                          </a:solidFill>
                          <a:latin typeface="+mn-lt"/>
                          <a:ea typeface="+mn-ea"/>
                          <a:cs typeface="+mn-cs"/>
                        </a:rPr>
                        <a:t> </a:t>
                      </a:r>
                      <a:r>
                        <a:rPr lang="en-US" sz="900" i="0" kern="1200" baseline="0" dirty="0" smtClean="0">
                          <a:solidFill>
                            <a:schemeClr val="bg2"/>
                          </a:solidFill>
                          <a:latin typeface="+mn-lt"/>
                          <a:ea typeface="+mn-ea"/>
                          <a:cs typeface="+mn-cs"/>
                        </a:rPr>
                        <a:t>- June 22 -  (</a:t>
                      </a:r>
                      <a:r>
                        <a:rPr lang="en-US" sz="900" i="0" kern="1200" baseline="0" dirty="0" err="1" smtClean="0">
                          <a:solidFill>
                            <a:schemeClr val="bg2"/>
                          </a:solidFill>
                          <a:latin typeface="+mn-lt"/>
                          <a:ea typeface="+mn-ea"/>
                          <a:cs typeface="+mn-cs"/>
                        </a:rPr>
                        <a:t>Stefana</a:t>
                      </a:r>
                      <a:r>
                        <a:rPr lang="en-US" sz="900" i="0" kern="1200" baseline="0" dirty="0" smtClean="0">
                          <a:solidFill>
                            <a:schemeClr val="bg2"/>
                          </a:solidFill>
                          <a:latin typeface="+mn-lt"/>
                          <a:ea typeface="+mn-ea"/>
                          <a:cs typeface="+mn-cs"/>
                        </a:rPr>
                        <a:t> Muller)</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kern="1200" baseline="0" dirty="0" smtClean="0">
                          <a:solidFill>
                            <a:schemeClr val="bg2"/>
                          </a:solidFill>
                          <a:latin typeface="+mn-lt"/>
                          <a:ea typeface="+mn-ea"/>
                          <a:cs typeface="+mn-cs"/>
                        </a:rPr>
                        <a:t>Solution Sweep Series -</a:t>
                      </a:r>
                      <a:r>
                        <a:rPr lang="en-US" sz="900" b="1" i="1" kern="1200" baseline="0" dirty="0" smtClean="0">
                          <a:solidFill>
                            <a:schemeClr val="bg2"/>
                          </a:solidFill>
                          <a:latin typeface="+mn-lt"/>
                          <a:ea typeface="+mn-ea"/>
                          <a:cs typeface="+mn-cs"/>
                        </a:rPr>
                        <a:t> Communicating Technical Advantages and Positioning with PWC</a:t>
                      </a:r>
                      <a:r>
                        <a:rPr lang="en-US" sz="900" b="1" i="0" kern="1200" baseline="0" dirty="0" smtClean="0">
                          <a:solidFill>
                            <a:schemeClr val="bg2"/>
                          </a:solidFill>
                          <a:latin typeface="+mn-lt"/>
                          <a:ea typeface="+mn-ea"/>
                          <a:cs typeface="+mn-cs"/>
                        </a:rPr>
                        <a:t> </a:t>
                      </a:r>
                      <a:r>
                        <a:rPr lang="en-US" sz="900" i="0" kern="1200" baseline="0" dirty="0" smtClean="0">
                          <a:solidFill>
                            <a:schemeClr val="bg2"/>
                          </a:solidFill>
                          <a:latin typeface="+mn-lt"/>
                          <a:ea typeface="+mn-ea"/>
                          <a:cs typeface="+mn-cs"/>
                        </a:rPr>
                        <a:t>- June 29 - (Aruna Ravichandran)</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i="0" kern="1200" baseline="0" dirty="0" smtClean="0">
                        <a:solidFill>
                          <a:schemeClr val="bg2"/>
                        </a:solidFill>
                        <a:latin typeface="+mn-lt"/>
                        <a:ea typeface="+mn-ea"/>
                        <a:cs typeface="+mn-cs"/>
                      </a:endParaRPr>
                    </a:p>
                  </a:txBody>
                  <a:tcPr marL="91355" marR="91355" marT="45678" marB="4567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502455">
                <a:tc>
                  <a:txBody>
                    <a:bodyPr/>
                    <a:lstStyle/>
                    <a:p>
                      <a:pPr marL="0" algn="ctr" defTabSz="457200" rtl="0" eaLnBrk="1" latinLnBrk="0" hangingPunct="1"/>
                      <a:r>
                        <a:rPr lang="en-US" sz="1000" b="1" kern="1200" dirty="0" smtClean="0">
                          <a:solidFill>
                            <a:schemeClr val="bg2"/>
                          </a:solidFill>
                          <a:latin typeface="+mn-lt"/>
                          <a:ea typeface="+mn-ea"/>
                          <a:cs typeface="+mn-cs"/>
                        </a:rPr>
                        <a:t>Content on SWB</a:t>
                      </a:r>
                    </a:p>
                    <a:p>
                      <a:pPr marL="0" algn="ctr" defTabSz="457200" rtl="0" eaLnBrk="1" latinLnBrk="0" hangingPunct="1"/>
                      <a:endParaRPr lang="en-US" sz="1000" b="1" kern="1200" dirty="0">
                        <a:solidFill>
                          <a:schemeClr val="bg2"/>
                        </a:solidFill>
                        <a:latin typeface="+mn-lt"/>
                        <a:ea typeface="+mn-ea"/>
                        <a:cs typeface="+mn-cs"/>
                      </a:endParaRPr>
                    </a:p>
                  </a:txBody>
                  <a:tcPr marL="91355" marR="91355" marT="45678" marB="4567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100" i="1" kern="1200" dirty="0" smtClean="0">
                        <a:solidFill>
                          <a:schemeClr val="bg2"/>
                        </a:solidFill>
                        <a:latin typeface="+mn-lt"/>
                        <a:ea typeface="+mn-ea"/>
                        <a:cs typeface="+mn-cs"/>
                      </a:endParaRPr>
                    </a:p>
                  </a:txBody>
                  <a:tcPr marL="91355" marR="91355" marT="45678" marB="4567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lgn="ctr" defTabSz="457200" rtl="0" eaLnBrk="1" latinLnBrk="0" hangingPunct="1">
                        <a:buFontTx/>
                        <a:buNone/>
                      </a:pPr>
                      <a:r>
                        <a:rPr lang="en-US" sz="900" i="0" kern="1200" baseline="0" dirty="0" smtClean="0">
                          <a:solidFill>
                            <a:schemeClr val="bg2"/>
                          </a:solidFill>
                          <a:latin typeface="+mn-lt"/>
                          <a:ea typeface="+mn-ea"/>
                          <a:cs typeface="+mn-cs"/>
                        </a:rPr>
                        <a:t>Competitive Differentiators</a:t>
                      </a:r>
                    </a:p>
                    <a:p>
                      <a:pPr marL="0" indent="0" algn="ctr" defTabSz="457200" rtl="0" eaLnBrk="1" latinLnBrk="0" hangingPunct="1">
                        <a:buFontTx/>
                        <a:buNone/>
                      </a:pPr>
                      <a:r>
                        <a:rPr lang="en-US" sz="900" i="0" kern="1200" baseline="0" dirty="0" smtClean="0">
                          <a:solidFill>
                            <a:schemeClr val="bg2"/>
                          </a:solidFill>
                          <a:latin typeface="+mn-lt"/>
                          <a:ea typeface="+mn-ea"/>
                          <a:cs typeface="+mn-cs"/>
                        </a:rPr>
                        <a:t>Services Summary</a:t>
                      </a:r>
                      <a:endParaRPr lang="en-US" sz="900" i="0" kern="1200" baseline="0" dirty="0">
                        <a:solidFill>
                          <a:schemeClr val="bg2"/>
                        </a:solidFill>
                        <a:latin typeface="+mn-lt"/>
                        <a:ea typeface="+mn-ea"/>
                        <a:cs typeface="+mn-cs"/>
                      </a:endParaRPr>
                    </a:p>
                  </a:txBody>
                  <a:tcPr marL="91355" marR="91355" marT="45678" marB="4567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lgn="ctr">
                        <a:buFontTx/>
                        <a:buNone/>
                      </a:pPr>
                      <a:r>
                        <a:rPr lang="en-US" sz="900" i="0" kern="1200" baseline="0" dirty="0" smtClean="0">
                          <a:solidFill>
                            <a:schemeClr val="bg2"/>
                          </a:solidFill>
                          <a:latin typeface="+mn-lt"/>
                          <a:ea typeface="+mn-ea"/>
                          <a:cs typeface="+mn-cs"/>
                        </a:rPr>
                        <a:t>Updated Level 1 Decks</a:t>
                      </a:r>
                    </a:p>
                    <a:p>
                      <a:pPr marL="0" indent="0" algn="ctr">
                        <a:buFontTx/>
                        <a:buNone/>
                      </a:pPr>
                      <a:r>
                        <a:rPr lang="en-US" sz="900" i="0" kern="1200" baseline="0" dirty="0" smtClean="0">
                          <a:solidFill>
                            <a:schemeClr val="bg2"/>
                          </a:solidFill>
                          <a:latin typeface="+mn-lt"/>
                          <a:ea typeface="+mn-ea"/>
                          <a:cs typeface="+mn-cs"/>
                        </a:rPr>
                        <a:t>YouTube Demos</a:t>
                      </a:r>
                    </a:p>
                    <a:p>
                      <a:pPr marL="0" indent="0" algn="ctr">
                        <a:buFontTx/>
                        <a:buNone/>
                      </a:pPr>
                      <a:endParaRPr lang="en-US" sz="900" i="0" kern="1200" baseline="0" dirty="0">
                        <a:solidFill>
                          <a:schemeClr val="bg2"/>
                        </a:solidFill>
                        <a:latin typeface="+mn-lt"/>
                        <a:ea typeface="+mn-ea"/>
                        <a:cs typeface="+mn-cs"/>
                      </a:endParaRPr>
                    </a:p>
                  </a:txBody>
                  <a:tcPr marL="91355" marR="91355" marT="45678" marB="4567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2" name="Rectangle 1"/>
          <p:cNvSpPr/>
          <p:nvPr/>
        </p:nvSpPr>
        <p:spPr>
          <a:xfrm>
            <a:off x="4178105" y="1491175"/>
            <a:ext cx="2264898" cy="618979"/>
          </a:xfrm>
          <a:prstGeom prst="rect">
            <a:avLst/>
          </a:prstGeom>
          <a:noFill/>
          <a:ln w="38100" cap="flat" cmpd="sng" algn="ctr">
            <a:solidFill>
              <a:srgbClr val="FF0000"/>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cs typeface="Arial Unicode MS" pitchFamily="34" charset="-128"/>
            </a:endParaRPr>
          </a:p>
        </p:txBody>
      </p:sp>
    </p:spTree>
    <p:extLst>
      <p:ext uri="{BB962C8B-B14F-4D97-AF65-F5344CB8AC3E}">
        <p14:creationId xmlns:p14="http://schemas.microsoft.com/office/powerpoint/2010/main" val="1617620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5875" y="714375"/>
            <a:ext cx="9144000" cy="3869348"/>
          </a:xfrm>
          <a:prstGeom prst="rect">
            <a:avLst/>
          </a:prstGeom>
          <a:solidFill>
            <a:schemeClr val="bg2">
              <a:lumMod val="90000"/>
              <a:lumOff val="10000"/>
            </a:schemeClr>
          </a:solidFill>
          <a:ln w="38100" cap="flat" cmpd="sng" algn="ctr">
            <a:noFill/>
            <a:prstDash val="solid"/>
          </a:ln>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eaLnBrk="1" hangingPunct="1">
              <a:lnSpc>
                <a:spcPts val="1725"/>
              </a:lnSpc>
              <a:buClr>
                <a:srgbClr val="FFFFFF"/>
              </a:buClr>
              <a:defRPr/>
            </a:pPr>
            <a:endParaRPr lang="en-US" altLang="en-US" sz="1200" smtClean="0">
              <a:solidFill>
                <a:srgbClr val="22475C"/>
              </a:solidFill>
              <a:ea typeface="Arial Unicode MS" panose="020B0604020202020204" pitchFamily="34" charset="-128"/>
              <a:cs typeface="Arial Unicode MS" panose="020B0604020202020204" pitchFamily="34" charset="-128"/>
            </a:endParaRPr>
          </a:p>
        </p:txBody>
      </p:sp>
      <p:sp>
        <p:nvSpPr>
          <p:cNvPr id="28675" name="Title 1"/>
          <p:cNvSpPr>
            <a:spLocks noGrp="1"/>
          </p:cNvSpPr>
          <p:nvPr>
            <p:ph type="title"/>
          </p:nvPr>
        </p:nvSpPr>
        <p:spPr>
          <a:xfrm>
            <a:off x="457200" y="157163"/>
            <a:ext cx="8229600" cy="819150"/>
          </a:xfrm>
        </p:spPr>
        <p:txBody>
          <a:bodyPr/>
          <a:lstStyle/>
          <a:p>
            <a:pPr eaLnBrk="1" hangingPunct="1"/>
            <a:r>
              <a:rPr altLang="en-US" dirty="0" smtClean="0"/>
              <a:t>Applications Are Changing the World of Business</a:t>
            </a:r>
          </a:p>
        </p:txBody>
      </p:sp>
      <p:sp>
        <p:nvSpPr>
          <p:cNvPr id="3" name="Rectangle 2"/>
          <p:cNvSpPr/>
          <p:nvPr/>
        </p:nvSpPr>
        <p:spPr>
          <a:xfrm>
            <a:off x="298450" y="1052758"/>
            <a:ext cx="2041525" cy="2298700"/>
          </a:xfrm>
          <a:prstGeom prst="rect">
            <a:avLst/>
          </a:prstGeom>
          <a:gradFill flip="none" rotWithShape="1">
            <a:gsLst>
              <a:gs pos="0">
                <a:schemeClr val="bg1">
                  <a:alpha val="0"/>
                </a:schemeClr>
              </a:gs>
              <a:gs pos="5000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ts val="1725"/>
              </a:lnSpc>
              <a:buClr>
                <a:srgbClr val="FFFFFF"/>
              </a:buClr>
              <a:defRPr/>
            </a:pPr>
            <a:endParaRPr lang="en-US" altLang="en-US" smtClean="0">
              <a:solidFill>
                <a:srgbClr val="20343A"/>
              </a:solidFill>
            </a:endParaRPr>
          </a:p>
        </p:txBody>
      </p:sp>
      <p:sp>
        <p:nvSpPr>
          <p:cNvPr id="4" name="Rectangle 3"/>
          <p:cNvSpPr/>
          <p:nvPr/>
        </p:nvSpPr>
        <p:spPr>
          <a:xfrm>
            <a:off x="6826250" y="1052758"/>
            <a:ext cx="2041525" cy="2298700"/>
          </a:xfrm>
          <a:prstGeom prst="rect">
            <a:avLst/>
          </a:prstGeom>
          <a:gradFill flip="none" rotWithShape="1">
            <a:gsLst>
              <a:gs pos="0">
                <a:schemeClr val="bg1">
                  <a:alpha val="0"/>
                </a:schemeClr>
              </a:gs>
              <a:gs pos="5000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ts val="1725"/>
              </a:lnSpc>
              <a:buClr>
                <a:srgbClr val="FFFFFF"/>
              </a:buClr>
              <a:defRPr/>
            </a:pPr>
            <a:endParaRPr lang="en-US" altLang="en-US" smtClean="0">
              <a:solidFill>
                <a:srgbClr val="20343A"/>
              </a:solidFill>
            </a:endParaRPr>
          </a:p>
        </p:txBody>
      </p:sp>
      <p:sp>
        <p:nvSpPr>
          <p:cNvPr id="5" name="Rectangle 4"/>
          <p:cNvSpPr/>
          <p:nvPr/>
        </p:nvSpPr>
        <p:spPr>
          <a:xfrm>
            <a:off x="4649788" y="1052758"/>
            <a:ext cx="2041525" cy="2298700"/>
          </a:xfrm>
          <a:prstGeom prst="rect">
            <a:avLst/>
          </a:prstGeom>
          <a:gradFill flip="none" rotWithShape="1">
            <a:gsLst>
              <a:gs pos="0">
                <a:schemeClr val="bg1">
                  <a:alpha val="0"/>
                </a:schemeClr>
              </a:gs>
              <a:gs pos="5000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ts val="1725"/>
              </a:lnSpc>
              <a:buClr>
                <a:srgbClr val="FFFFFF"/>
              </a:buClr>
              <a:defRPr/>
            </a:pPr>
            <a:endParaRPr lang="en-US" altLang="en-US" smtClean="0">
              <a:solidFill>
                <a:srgbClr val="20343A"/>
              </a:solidFill>
            </a:endParaRPr>
          </a:p>
        </p:txBody>
      </p:sp>
      <p:sp>
        <p:nvSpPr>
          <p:cNvPr id="6" name="Rectangle 5"/>
          <p:cNvSpPr/>
          <p:nvPr/>
        </p:nvSpPr>
        <p:spPr>
          <a:xfrm>
            <a:off x="2474913" y="1052758"/>
            <a:ext cx="2041525" cy="2298700"/>
          </a:xfrm>
          <a:prstGeom prst="rect">
            <a:avLst/>
          </a:prstGeom>
          <a:gradFill flip="none" rotWithShape="1">
            <a:gsLst>
              <a:gs pos="0">
                <a:schemeClr val="bg1">
                  <a:alpha val="0"/>
                </a:schemeClr>
              </a:gs>
              <a:gs pos="5000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ts val="1725"/>
              </a:lnSpc>
              <a:buClr>
                <a:srgbClr val="FFFFFF"/>
              </a:buClr>
              <a:defRPr/>
            </a:pPr>
            <a:endParaRPr lang="en-US" altLang="en-US" smtClean="0">
              <a:solidFill>
                <a:srgbClr val="20343A"/>
              </a:solidFill>
            </a:endParaRPr>
          </a:p>
        </p:txBody>
      </p:sp>
      <p:sp>
        <p:nvSpPr>
          <p:cNvPr id="7" name="Title 1"/>
          <p:cNvSpPr txBox="1">
            <a:spLocks/>
          </p:cNvSpPr>
          <p:nvPr/>
        </p:nvSpPr>
        <p:spPr bwMode="black">
          <a:xfrm>
            <a:off x="309563" y="4051296"/>
            <a:ext cx="8556625" cy="457200"/>
          </a:xfrm>
          <a:prstGeom prst="rect">
            <a:avLst/>
          </a:prstGeom>
          <a:solidFill>
            <a:srgbClr val="53BBD4"/>
          </a:solidFill>
        </p:spPr>
        <p:txBody>
          <a:bodyPr anchor="ctr"/>
          <a:lstStyle>
            <a:lvl1pPr algn="l" defTabSz="457200" rtl="0" eaLnBrk="1" latinLnBrk="0" hangingPunct="1">
              <a:lnSpc>
                <a:spcPct val="90000"/>
              </a:lnSpc>
              <a:spcBef>
                <a:spcPct val="0"/>
              </a:spcBef>
              <a:buNone/>
              <a:defRPr lang="en-US" sz="2800" b="0" kern="1200">
                <a:solidFill>
                  <a:schemeClr val="bg1"/>
                </a:solidFill>
                <a:latin typeface="+mj-lt"/>
                <a:ea typeface="+mj-ea"/>
                <a:cs typeface="+mj-cs"/>
              </a:defRPr>
            </a:lvl1pPr>
          </a:lstStyle>
          <a:p>
            <a:pPr algn="ctr" fontAlgn="auto">
              <a:spcAft>
                <a:spcPts val="0"/>
              </a:spcAft>
              <a:defRPr/>
            </a:pPr>
            <a:r>
              <a:rPr lang="en-AU" sz="3200" dirty="0" smtClean="0">
                <a:effectLst>
                  <a:outerShdw blurRad="38100" dist="38100" dir="2700000" algn="tl">
                    <a:srgbClr val="000000">
                      <a:alpha val="43137"/>
                    </a:srgbClr>
                  </a:outerShdw>
                </a:effectLst>
              </a:rPr>
              <a:t>SO WHAT’S</a:t>
            </a:r>
            <a:r>
              <a:rPr lang="en-AU" sz="3200" dirty="0" smtClean="0"/>
              <a:t> </a:t>
            </a:r>
            <a:r>
              <a:rPr lang="en-AU" sz="3200" b="1" dirty="0" smtClean="0">
                <a:solidFill>
                  <a:schemeClr val="bg2"/>
                </a:solidFill>
              </a:rPr>
              <a:t>THE PROBLEM?</a:t>
            </a:r>
            <a:endParaRPr lang="en-AU" sz="3200" b="1" dirty="0">
              <a:solidFill>
                <a:schemeClr val="bg2"/>
              </a:solidFill>
            </a:endParaRPr>
          </a:p>
        </p:txBody>
      </p:sp>
      <p:grpSp>
        <p:nvGrpSpPr>
          <p:cNvPr id="28681" name="Group 7"/>
          <p:cNvGrpSpPr>
            <a:grpSpLocks/>
          </p:cNvGrpSpPr>
          <p:nvPr/>
        </p:nvGrpSpPr>
        <p:grpSpPr bwMode="auto">
          <a:xfrm>
            <a:off x="195263" y="1581395"/>
            <a:ext cx="2247900" cy="1543050"/>
            <a:chOff x="952501" y="1654140"/>
            <a:chExt cx="1857374" cy="1700777"/>
          </a:xfrm>
        </p:grpSpPr>
        <p:sp>
          <p:nvSpPr>
            <p:cNvPr id="9" name="Oval 8"/>
            <p:cNvSpPr/>
            <p:nvPr/>
          </p:nvSpPr>
          <p:spPr>
            <a:xfrm>
              <a:off x="952501" y="3021541"/>
              <a:ext cx="1857374" cy="333376"/>
            </a:xfrm>
            <a:prstGeom prst="ellipse">
              <a:avLst/>
            </a:prstGeom>
            <a:solidFill>
              <a:schemeClr val="accent2">
                <a:lumMod val="10000"/>
                <a:alpha val="37000"/>
              </a:schemeClr>
            </a:solidFill>
            <a:ln w="38100" cap="flat" cmpd="sng" algn="ctr">
              <a:noFill/>
              <a:prstDash val="solid"/>
            </a:ln>
            <a:effectLst>
              <a:softEdge rad="76200"/>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eaLnBrk="1" hangingPunct="1">
                <a:lnSpc>
                  <a:spcPts val="1725"/>
                </a:lnSpc>
                <a:buClr>
                  <a:srgbClr val="FFFFFF"/>
                </a:buClr>
                <a:defRPr/>
              </a:pPr>
              <a:endParaRPr lang="en-US" altLang="en-US" sz="1200" smtClean="0">
                <a:solidFill>
                  <a:srgbClr val="FFFFFF"/>
                </a:solidFill>
                <a:ea typeface="Arial Unicode MS" panose="020B0604020202020204" pitchFamily="34" charset="-128"/>
                <a:cs typeface="Arial Unicode MS" panose="020B0604020202020204" pitchFamily="34" charset="-128"/>
              </a:endParaRPr>
            </a:p>
          </p:txBody>
        </p:sp>
        <p:pic>
          <p:nvPicPr>
            <p:cNvPr id="28706" name="Picture 2" descr="\\psf\Home\Downloads\469993293.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481" y="1654140"/>
              <a:ext cx="1522144" cy="152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p:cNvCxnSpPr/>
            <p:nvPr/>
          </p:nvCxnSpPr>
          <p:spPr>
            <a:xfrm>
              <a:off x="1120399" y="3169441"/>
              <a:ext cx="1520265"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grpSp>
      <p:grpSp>
        <p:nvGrpSpPr>
          <p:cNvPr id="28682" name="Group 11"/>
          <p:cNvGrpSpPr>
            <a:grpSpLocks/>
          </p:cNvGrpSpPr>
          <p:nvPr/>
        </p:nvGrpSpPr>
        <p:grpSpPr bwMode="auto">
          <a:xfrm>
            <a:off x="2365375" y="1581395"/>
            <a:ext cx="2247900" cy="1543050"/>
            <a:chOff x="2746376" y="1654140"/>
            <a:chExt cx="1857374" cy="1700777"/>
          </a:xfrm>
        </p:grpSpPr>
        <p:sp>
          <p:nvSpPr>
            <p:cNvPr id="13" name="Oval 12"/>
            <p:cNvSpPr/>
            <p:nvPr/>
          </p:nvSpPr>
          <p:spPr>
            <a:xfrm>
              <a:off x="2746376" y="3021541"/>
              <a:ext cx="1857374" cy="333376"/>
            </a:xfrm>
            <a:prstGeom prst="ellipse">
              <a:avLst/>
            </a:prstGeom>
            <a:solidFill>
              <a:schemeClr val="accent2">
                <a:lumMod val="10000"/>
                <a:alpha val="37000"/>
              </a:schemeClr>
            </a:solidFill>
            <a:ln w="38100" cap="flat" cmpd="sng" algn="ctr">
              <a:noFill/>
              <a:prstDash val="solid"/>
            </a:ln>
            <a:effectLst>
              <a:softEdge rad="76200"/>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eaLnBrk="1" hangingPunct="1">
                <a:lnSpc>
                  <a:spcPts val="1725"/>
                </a:lnSpc>
                <a:buClr>
                  <a:srgbClr val="FFFFFF"/>
                </a:buClr>
                <a:defRPr/>
              </a:pPr>
              <a:endParaRPr lang="en-US" altLang="en-US" sz="1200" smtClean="0">
                <a:solidFill>
                  <a:srgbClr val="FFFFFF"/>
                </a:solidFill>
                <a:ea typeface="Arial Unicode MS" panose="020B0604020202020204" pitchFamily="34" charset="-128"/>
                <a:cs typeface="Arial Unicode MS" panose="020B0604020202020204" pitchFamily="34" charset="-128"/>
              </a:endParaRPr>
            </a:p>
          </p:txBody>
        </p:sp>
        <p:pic>
          <p:nvPicPr>
            <p:cNvPr id="28701" name="Picture 8" descr="http://www.freeimages.com/pic/l/i/in/intuitives/2038_2638.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3779" y="1654140"/>
              <a:ext cx="1522144" cy="152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p:nvCxnSpPr>
          <p:spPr>
            <a:xfrm>
              <a:off x="2915586" y="3169441"/>
              <a:ext cx="1518954"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grpSp>
      <p:grpSp>
        <p:nvGrpSpPr>
          <p:cNvPr id="28683" name="Group 15"/>
          <p:cNvGrpSpPr>
            <a:grpSpLocks/>
          </p:cNvGrpSpPr>
          <p:nvPr/>
        </p:nvGrpSpPr>
        <p:grpSpPr bwMode="auto">
          <a:xfrm>
            <a:off x="4546600" y="1581395"/>
            <a:ext cx="2247900" cy="1543050"/>
            <a:chOff x="4548669" y="1654140"/>
            <a:chExt cx="1857374" cy="1700777"/>
          </a:xfrm>
        </p:grpSpPr>
        <p:sp>
          <p:nvSpPr>
            <p:cNvPr id="17" name="Oval 16"/>
            <p:cNvSpPr/>
            <p:nvPr/>
          </p:nvSpPr>
          <p:spPr>
            <a:xfrm>
              <a:off x="4548669" y="3021541"/>
              <a:ext cx="1857374" cy="333376"/>
            </a:xfrm>
            <a:prstGeom prst="ellipse">
              <a:avLst/>
            </a:prstGeom>
            <a:solidFill>
              <a:schemeClr val="accent2">
                <a:lumMod val="10000"/>
                <a:alpha val="37000"/>
              </a:schemeClr>
            </a:solidFill>
            <a:ln w="38100" cap="flat" cmpd="sng" algn="ctr">
              <a:noFill/>
              <a:prstDash val="solid"/>
            </a:ln>
            <a:effectLst>
              <a:softEdge rad="76200"/>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eaLnBrk="1" hangingPunct="1">
                <a:lnSpc>
                  <a:spcPts val="1725"/>
                </a:lnSpc>
                <a:buClr>
                  <a:srgbClr val="FFFFFF"/>
                </a:buClr>
                <a:defRPr/>
              </a:pPr>
              <a:endParaRPr lang="en-US" altLang="en-US" sz="1200" smtClean="0">
                <a:solidFill>
                  <a:srgbClr val="FFFFFF"/>
                </a:solidFill>
                <a:ea typeface="Arial Unicode MS" panose="020B0604020202020204" pitchFamily="34" charset="-128"/>
                <a:cs typeface="Arial Unicode MS" panose="020B0604020202020204" pitchFamily="34" charset="-128"/>
              </a:endParaRPr>
            </a:p>
          </p:txBody>
        </p:sp>
        <p:pic>
          <p:nvPicPr>
            <p:cNvPr id="28696" name="Picture 2" descr="\\psf\Home\Downloads\159019174.jp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077" y="1654140"/>
              <a:ext cx="1522144" cy="152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p:cNvCxnSpPr/>
            <p:nvPr/>
          </p:nvCxnSpPr>
          <p:spPr>
            <a:xfrm>
              <a:off x="4708697" y="3169441"/>
              <a:ext cx="1520266"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grpSp>
      <p:grpSp>
        <p:nvGrpSpPr>
          <p:cNvPr id="28684" name="Group 19"/>
          <p:cNvGrpSpPr>
            <a:grpSpLocks/>
          </p:cNvGrpSpPr>
          <p:nvPr/>
        </p:nvGrpSpPr>
        <p:grpSpPr bwMode="auto">
          <a:xfrm>
            <a:off x="6700838" y="1581395"/>
            <a:ext cx="2247900" cy="1543050"/>
            <a:chOff x="6329497" y="1654140"/>
            <a:chExt cx="1857374" cy="1700777"/>
          </a:xfrm>
        </p:grpSpPr>
        <p:sp>
          <p:nvSpPr>
            <p:cNvPr id="21" name="Oval 20"/>
            <p:cNvSpPr/>
            <p:nvPr/>
          </p:nvSpPr>
          <p:spPr>
            <a:xfrm>
              <a:off x="6329497" y="3021541"/>
              <a:ext cx="1857374" cy="333376"/>
            </a:xfrm>
            <a:prstGeom prst="ellipse">
              <a:avLst/>
            </a:prstGeom>
            <a:solidFill>
              <a:schemeClr val="accent2">
                <a:lumMod val="10000"/>
                <a:alpha val="37000"/>
              </a:schemeClr>
            </a:solidFill>
            <a:ln w="38100" cap="flat" cmpd="sng" algn="ctr">
              <a:noFill/>
              <a:prstDash val="solid"/>
            </a:ln>
            <a:effectLst>
              <a:softEdge rad="76200"/>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eaLnBrk="1" hangingPunct="1">
                <a:lnSpc>
                  <a:spcPts val="1725"/>
                </a:lnSpc>
                <a:buClr>
                  <a:srgbClr val="FFFFFF"/>
                </a:buClr>
                <a:defRPr/>
              </a:pPr>
              <a:endParaRPr lang="en-US" altLang="en-US" sz="1200" smtClean="0">
                <a:solidFill>
                  <a:srgbClr val="FFFFFF"/>
                </a:solidFill>
                <a:ea typeface="Arial Unicode MS" panose="020B0604020202020204" pitchFamily="34" charset="-128"/>
                <a:cs typeface="Arial Unicode MS" panose="020B0604020202020204" pitchFamily="34" charset="-128"/>
              </a:endParaRPr>
            </a:p>
          </p:txBody>
        </p:sp>
        <p:pic>
          <p:nvPicPr>
            <p:cNvPr id="28691" name="Picture 10" descr="http://www.freeimages.com/pic/l/t/th/thoursie/1341162_75498681.jp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0602" y="1654140"/>
              <a:ext cx="1522144" cy="152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6501330" y="3169441"/>
              <a:ext cx="1520266"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p:cNvCxnSpPr/>
          <p:nvPr/>
        </p:nvCxnSpPr>
        <p:spPr>
          <a:xfrm>
            <a:off x="319088" y="1176583"/>
            <a:ext cx="3789362" cy="0"/>
          </a:xfrm>
          <a:prstGeom prst="line">
            <a:avLst/>
          </a:prstGeom>
          <a:ln w="12700" cmpd="sng">
            <a:solidFill>
              <a:schemeClr val="accent1"/>
            </a:solidFill>
            <a:prstDash val="dot"/>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4193786" y="767353"/>
            <a:ext cx="762028" cy="598716"/>
            <a:chOff x="3563938" y="4178300"/>
            <a:chExt cx="2420938" cy="1909763"/>
          </a:xfrm>
          <a:solidFill>
            <a:schemeClr val="accent1"/>
          </a:solidFill>
        </p:grpSpPr>
        <p:sp>
          <p:nvSpPr>
            <p:cNvPr id="26" name="Freeform 87"/>
            <p:cNvSpPr>
              <a:spLocks/>
            </p:cNvSpPr>
            <p:nvPr/>
          </p:nvSpPr>
          <p:spPr bwMode="auto">
            <a:xfrm>
              <a:off x="5573713" y="5627688"/>
              <a:ext cx="92075" cy="93663"/>
            </a:xfrm>
            <a:custGeom>
              <a:avLst/>
              <a:gdLst>
                <a:gd name="T0" fmla="*/ 0 w 58"/>
                <a:gd name="T1" fmla="*/ 30 h 59"/>
                <a:gd name="T2" fmla="*/ 0 w 58"/>
                <a:gd name="T3" fmla="*/ 30 h 59"/>
                <a:gd name="T4" fmla="*/ 0 w 58"/>
                <a:gd name="T5" fmla="*/ 24 h 59"/>
                <a:gd name="T6" fmla="*/ 2 w 58"/>
                <a:gd name="T7" fmla="*/ 18 h 59"/>
                <a:gd name="T8" fmla="*/ 4 w 58"/>
                <a:gd name="T9" fmla="*/ 14 h 59"/>
                <a:gd name="T10" fmla="*/ 9 w 58"/>
                <a:gd name="T11" fmla="*/ 10 h 59"/>
                <a:gd name="T12" fmla="*/ 13 w 58"/>
                <a:gd name="T13" fmla="*/ 6 h 59"/>
                <a:gd name="T14" fmla="*/ 18 w 58"/>
                <a:gd name="T15" fmla="*/ 3 h 59"/>
                <a:gd name="T16" fmla="*/ 22 w 58"/>
                <a:gd name="T17" fmla="*/ 2 h 59"/>
                <a:gd name="T18" fmla="*/ 29 w 58"/>
                <a:gd name="T19" fmla="*/ 0 h 59"/>
                <a:gd name="T20" fmla="*/ 29 w 58"/>
                <a:gd name="T21" fmla="*/ 0 h 59"/>
                <a:gd name="T22" fmla="*/ 34 w 58"/>
                <a:gd name="T23" fmla="*/ 2 h 59"/>
                <a:gd name="T24" fmla="*/ 40 w 58"/>
                <a:gd name="T25" fmla="*/ 3 h 59"/>
                <a:gd name="T26" fmla="*/ 45 w 58"/>
                <a:gd name="T27" fmla="*/ 6 h 59"/>
                <a:gd name="T28" fmla="*/ 49 w 58"/>
                <a:gd name="T29" fmla="*/ 10 h 59"/>
                <a:gd name="T30" fmla="*/ 52 w 58"/>
                <a:gd name="T31" fmla="*/ 14 h 59"/>
                <a:gd name="T32" fmla="*/ 55 w 58"/>
                <a:gd name="T33" fmla="*/ 18 h 59"/>
                <a:gd name="T34" fmla="*/ 56 w 58"/>
                <a:gd name="T35" fmla="*/ 24 h 59"/>
                <a:gd name="T36" fmla="*/ 58 w 58"/>
                <a:gd name="T37" fmla="*/ 30 h 59"/>
                <a:gd name="T38" fmla="*/ 58 w 58"/>
                <a:gd name="T39" fmla="*/ 30 h 59"/>
                <a:gd name="T40" fmla="*/ 56 w 58"/>
                <a:gd name="T41" fmla="*/ 36 h 59"/>
                <a:gd name="T42" fmla="*/ 55 w 58"/>
                <a:gd name="T43" fmla="*/ 41 h 59"/>
                <a:gd name="T44" fmla="*/ 52 w 58"/>
                <a:gd name="T45" fmla="*/ 45 h 59"/>
                <a:gd name="T46" fmla="*/ 49 w 58"/>
                <a:gd name="T47" fmla="*/ 50 h 59"/>
                <a:gd name="T48" fmla="*/ 45 w 58"/>
                <a:gd name="T49" fmla="*/ 54 h 59"/>
                <a:gd name="T50" fmla="*/ 40 w 58"/>
                <a:gd name="T51" fmla="*/ 56 h 59"/>
                <a:gd name="T52" fmla="*/ 34 w 58"/>
                <a:gd name="T53" fmla="*/ 58 h 59"/>
                <a:gd name="T54" fmla="*/ 29 w 58"/>
                <a:gd name="T55" fmla="*/ 59 h 59"/>
                <a:gd name="T56" fmla="*/ 29 w 58"/>
                <a:gd name="T57" fmla="*/ 59 h 59"/>
                <a:gd name="T58" fmla="*/ 22 w 58"/>
                <a:gd name="T59" fmla="*/ 58 h 59"/>
                <a:gd name="T60" fmla="*/ 18 w 58"/>
                <a:gd name="T61" fmla="*/ 56 h 59"/>
                <a:gd name="T62" fmla="*/ 13 w 58"/>
                <a:gd name="T63" fmla="*/ 54 h 59"/>
                <a:gd name="T64" fmla="*/ 9 w 58"/>
                <a:gd name="T65" fmla="*/ 50 h 59"/>
                <a:gd name="T66" fmla="*/ 4 w 58"/>
                <a:gd name="T67" fmla="*/ 45 h 59"/>
                <a:gd name="T68" fmla="*/ 2 w 58"/>
                <a:gd name="T69" fmla="*/ 41 h 59"/>
                <a:gd name="T70" fmla="*/ 0 w 58"/>
                <a:gd name="T71" fmla="*/ 36 h 59"/>
                <a:gd name="T72" fmla="*/ 0 w 58"/>
                <a:gd name="T7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59">
                  <a:moveTo>
                    <a:pt x="0" y="30"/>
                  </a:moveTo>
                  <a:lnTo>
                    <a:pt x="0" y="30"/>
                  </a:lnTo>
                  <a:lnTo>
                    <a:pt x="0" y="24"/>
                  </a:lnTo>
                  <a:lnTo>
                    <a:pt x="2" y="18"/>
                  </a:lnTo>
                  <a:lnTo>
                    <a:pt x="4" y="14"/>
                  </a:lnTo>
                  <a:lnTo>
                    <a:pt x="9" y="10"/>
                  </a:lnTo>
                  <a:lnTo>
                    <a:pt x="13" y="6"/>
                  </a:lnTo>
                  <a:lnTo>
                    <a:pt x="18" y="3"/>
                  </a:lnTo>
                  <a:lnTo>
                    <a:pt x="22" y="2"/>
                  </a:lnTo>
                  <a:lnTo>
                    <a:pt x="29" y="0"/>
                  </a:lnTo>
                  <a:lnTo>
                    <a:pt x="29" y="0"/>
                  </a:lnTo>
                  <a:lnTo>
                    <a:pt x="34" y="2"/>
                  </a:lnTo>
                  <a:lnTo>
                    <a:pt x="40" y="3"/>
                  </a:lnTo>
                  <a:lnTo>
                    <a:pt x="45" y="6"/>
                  </a:lnTo>
                  <a:lnTo>
                    <a:pt x="49" y="10"/>
                  </a:lnTo>
                  <a:lnTo>
                    <a:pt x="52" y="14"/>
                  </a:lnTo>
                  <a:lnTo>
                    <a:pt x="55" y="18"/>
                  </a:lnTo>
                  <a:lnTo>
                    <a:pt x="56" y="24"/>
                  </a:lnTo>
                  <a:lnTo>
                    <a:pt x="58" y="30"/>
                  </a:lnTo>
                  <a:lnTo>
                    <a:pt x="58" y="30"/>
                  </a:lnTo>
                  <a:lnTo>
                    <a:pt x="56" y="36"/>
                  </a:lnTo>
                  <a:lnTo>
                    <a:pt x="55" y="41"/>
                  </a:lnTo>
                  <a:lnTo>
                    <a:pt x="52" y="45"/>
                  </a:lnTo>
                  <a:lnTo>
                    <a:pt x="49" y="50"/>
                  </a:lnTo>
                  <a:lnTo>
                    <a:pt x="45" y="54"/>
                  </a:lnTo>
                  <a:lnTo>
                    <a:pt x="40" y="56"/>
                  </a:lnTo>
                  <a:lnTo>
                    <a:pt x="34" y="58"/>
                  </a:lnTo>
                  <a:lnTo>
                    <a:pt x="29" y="59"/>
                  </a:lnTo>
                  <a:lnTo>
                    <a:pt x="29" y="59"/>
                  </a:lnTo>
                  <a:lnTo>
                    <a:pt x="22" y="58"/>
                  </a:lnTo>
                  <a:lnTo>
                    <a:pt x="18" y="56"/>
                  </a:lnTo>
                  <a:lnTo>
                    <a:pt x="13" y="54"/>
                  </a:lnTo>
                  <a:lnTo>
                    <a:pt x="9" y="50"/>
                  </a:lnTo>
                  <a:lnTo>
                    <a:pt x="4" y="45"/>
                  </a:lnTo>
                  <a:lnTo>
                    <a:pt x="2" y="41"/>
                  </a:lnTo>
                  <a:lnTo>
                    <a:pt x="0" y="36"/>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sp>
          <p:nvSpPr>
            <p:cNvPr id="27" name="Freeform 88"/>
            <p:cNvSpPr>
              <a:spLocks/>
            </p:cNvSpPr>
            <p:nvPr/>
          </p:nvSpPr>
          <p:spPr bwMode="auto">
            <a:xfrm>
              <a:off x="5573713" y="5627688"/>
              <a:ext cx="92075" cy="93663"/>
            </a:xfrm>
            <a:custGeom>
              <a:avLst/>
              <a:gdLst>
                <a:gd name="T0" fmla="*/ 0 w 58"/>
                <a:gd name="T1" fmla="*/ 30 h 59"/>
                <a:gd name="T2" fmla="*/ 0 w 58"/>
                <a:gd name="T3" fmla="*/ 30 h 59"/>
                <a:gd name="T4" fmla="*/ 0 w 58"/>
                <a:gd name="T5" fmla="*/ 24 h 59"/>
                <a:gd name="T6" fmla="*/ 2 w 58"/>
                <a:gd name="T7" fmla="*/ 18 h 59"/>
                <a:gd name="T8" fmla="*/ 4 w 58"/>
                <a:gd name="T9" fmla="*/ 14 h 59"/>
                <a:gd name="T10" fmla="*/ 9 w 58"/>
                <a:gd name="T11" fmla="*/ 10 h 59"/>
                <a:gd name="T12" fmla="*/ 13 w 58"/>
                <a:gd name="T13" fmla="*/ 6 h 59"/>
                <a:gd name="T14" fmla="*/ 18 w 58"/>
                <a:gd name="T15" fmla="*/ 3 h 59"/>
                <a:gd name="T16" fmla="*/ 22 w 58"/>
                <a:gd name="T17" fmla="*/ 2 h 59"/>
                <a:gd name="T18" fmla="*/ 29 w 58"/>
                <a:gd name="T19" fmla="*/ 0 h 59"/>
                <a:gd name="T20" fmla="*/ 29 w 58"/>
                <a:gd name="T21" fmla="*/ 0 h 59"/>
                <a:gd name="T22" fmla="*/ 34 w 58"/>
                <a:gd name="T23" fmla="*/ 2 h 59"/>
                <a:gd name="T24" fmla="*/ 40 w 58"/>
                <a:gd name="T25" fmla="*/ 3 h 59"/>
                <a:gd name="T26" fmla="*/ 45 w 58"/>
                <a:gd name="T27" fmla="*/ 6 h 59"/>
                <a:gd name="T28" fmla="*/ 49 w 58"/>
                <a:gd name="T29" fmla="*/ 10 h 59"/>
                <a:gd name="T30" fmla="*/ 52 w 58"/>
                <a:gd name="T31" fmla="*/ 14 h 59"/>
                <a:gd name="T32" fmla="*/ 55 w 58"/>
                <a:gd name="T33" fmla="*/ 18 h 59"/>
                <a:gd name="T34" fmla="*/ 56 w 58"/>
                <a:gd name="T35" fmla="*/ 24 h 59"/>
                <a:gd name="T36" fmla="*/ 58 w 58"/>
                <a:gd name="T37" fmla="*/ 30 h 59"/>
                <a:gd name="T38" fmla="*/ 58 w 58"/>
                <a:gd name="T39" fmla="*/ 30 h 59"/>
                <a:gd name="T40" fmla="*/ 56 w 58"/>
                <a:gd name="T41" fmla="*/ 36 h 59"/>
                <a:gd name="T42" fmla="*/ 55 w 58"/>
                <a:gd name="T43" fmla="*/ 41 h 59"/>
                <a:gd name="T44" fmla="*/ 52 w 58"/>
                <a:gd name="T45" fmla="*/ 45 h 59"/>
                <a:gd name="T46" fmla="*/ 49 w 58"/>
                <a:gd name="T47" fmla="*/ 50 h 59"/>
                <a:gd name="T48" fmla="*/ 45 w 58"/>
                <a:gd name="T49" fmla="*/ 54 h 59"/>
                <a:gd name="T50" fmla="*/ 40 w 58"/>
                <a:gd name="T51" fmla="*/ 56 h 59"/>
                <a:gd name="T52" fmla="*/ 34 w 58"/>
                <a:gd name="T53" fmla="*/ 58 h 59"/>
                <a:gd name="T54" fmla="*/ 29 w 58"/>
                <a:gd name="T55" fmla="*/ 59 h 59"/>
                <a:gd name="T56" fmla="*/ 29 w 58"/>
                <a:gd name="T57" fmla="*/ 59 h 59"/>
                <a:gd name="T58" fmla="*/ 22 w 58"/>
                <a:gd name="T59" fmla="*/ 58 h 59"/>
                <a:gd name="T60" fmla="*/ 18 w 58"/>
                <a:gd name="T61" fmla="*/ 56 h 59"/>
                <a:gd name="T62" fmla="*/ 13 w 58"/>
                <a:gd name="T63" fmla="*/ 54 h 59"/>
                <a:gd name="T64" fmla="*/ 9 w 58"/>
                <a:gd name="T65" fmla="*/ 50 h 59"/>
                <a:gd name="T66" fmla="*/ 4 w 58"/>
                <a:gd name="T67" fmla="*/ 45 h 59"/>
                <a:gd name="T68" fmla="*/ 2 w 58"/>
                <a:gd name="T69" fmla="*/ 41 h 59"/>
                <a:gd name="T70" fmla="*/ 0 w 58"/>
                <a:gd name="T71" fmla="*/ 36 h 59"/>
                <a:gd name="T72" fmla="*/ 0 w 58"/>
                <a:gd name="T7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59">
                  <a:moveTo>
                    <a:pt x="0" y="30"/>
                  </a:moveTo>
                  <a:lnTo>
                    <a:pt x="0" y="30"/>
                  </a:lnTo>
                  <a:lnTo>
                    <a:pt x="0" y="24"/>
                  </a:lnTo>
                  <a:lnTo>
                    <a:pt x="2" y="18"/>
                  </a:lnTo>
                  <a:lnTo>
                    <a:pt x="4" y="14"/>
                  </a:lnTo>
                  <a:lnTo>
                    <a:pt x="9" y="10"/>
                  </a:lnTo>
                  <a:lnTo>
                    <a:pt x="13" y="6"/>
                  </a:lnTo>
                  <a:lnTo>
                    <a:pt x="18" y="3"/>
                  </a:lnTo>
                  <a:lnTo>
                    <a:pt x="22" y="2"/>
                  </a:lnTo>
                  <a:lnTo>
                    <a:pt x="29" y="0"/>
                  </a:lnTo>
                  <a:lnTo>
                    <a:pt x="29" y="0"/>
                  </a:lnTo>
                  <a:lnTo>
                    <a:pt x="34" y="2"/>
                  </a:lnTo>
                  <a:lnTo>
                    <a:pt x="40" y="3"/>
                  </a:lnTo>
                  <a:lnTo>
                    <a:pt x="45" y="6"/>
                  </a:lnTo>
                  <a:lnTo>
                    <a:pt x="49" y="10"/>
                  </a:lnTo>
                  <a:lnTo>
                    <a:pt x="52" y="14"/>
                  </a:lnTo>
                  <a:lnTo>
                    <a:pt x="55" y="18"/>
                  </a:lnTo>
                  <a:lnTo>
                    <a:pt x="56" y="24"/>
                  </a:lnTo>
                  <a:lnTo>
                    <a:pt x="58" y="30"/>
                  </a:lnTo>
                  <a:lnTo>
                    <a:pt x="58" y="30"/>
                  </a:lnTo>
                  <a:lnTo>
                    <a:pt x="56" y="36"/>
                  </a:lnTo>
                  <a:lnTo>
                    <a:pt x="55" y="41"/>
                  </a:lnTo>
                  <a:lnTo>
                    <a:pt x="52" y="45"/>
                  </a:lnTo>
                  <a:lnTo>
                    <a:pt x="49" y="50"/>
                  </a:lnTo>
                  <a:lnTo>
                    <a:pt x="45" y="54"/>
                  </a:lnTo>
                  <a:lnTo>
                    <a:pt x="40" y="56"/>
                  </a:lnTo>
                  <a:lnTo>
                    <a:pt x="34" y="58"/>
                  </a:lnTo>
                  <a:lnTo>
                    <a:pt x="29" y="59"/>
                  </a:lnTo>
                  <a:lnTo>
                    <a:pt x="29" y="59"/>
                  </a:lnTo>
                  <a:lnTo>
                    <a:pt x="22" y="58"/>
                  </a:lnTo>
                  <a:lnTo>
                    <a:pt x="18" y="56"/>
                  </a:lnTo>
                  <a:lnTo>
                    <a:pt x="13" y="54"/>
                  </a:lnTo>
                  <a:lnTo>
                    <a:pt x="9" y="50"/>
                  </a:lnTo>
                  <a:lnTo>
                    <a:pt x="4" y="45"/>
                  </a:lnTo>
                  <a:lnTo>
                    <a:pt x="2" y="41"/>
                  </a:lnTo>
                  <a:lnTo>
                    <a:pt x="0" y="36"/>
                  </a:lnTo>
                  <a:lnTo>
                    <a:pt x="0" y="3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sp>
          <p:nvSpPr>
            <p:cNvPr id="28" name="Freeform 89"/>
            <p:cNvSpPr>
              <a:spLocks noEditPoints="1"/>
            </p:cNvSpPr>
            <p:nvPr/>
          </p:nvSpPr>
          <p:spPr bwMode="auto">
            <a:xfrm>
              <a:off x="5278438" y="4751388"/>
              <a:ext cx="681038" cy="1058863"/>
            </a:xfrm>
            <a:custGeom>
              <a:avLst/>
              <a:gdLst>
                <a:gd name="T0" fmla="*/ 100 w 429"/>
                <a:gd name="T1" fmla="*/ 667 h 667"/>
                <a:gd name="T2" fmla="*/ 91 w 429"/>
                <a:gd name="T3" fmla="*/ 667 h 667"/>
                <a:gd name="T4" fmla="*/ 70 w 429"/>
                <a:gd name="T5" fmla="*/ 663 h 667"/>
                <a:gd name="T6" fmla="*/ 53 w 429"/>
                <a:gd name="T7" fmla="*/ 656 h 667"/>
                <a:gd name="T8" fmla="*/ 36 w 429"/>
                <a:gd name="T9" fmla="*/ 645 h 667"/>
                <a:gd name="T10" fmla="*/ 23 w 429"/>
                <a:gd name="T11" fmla="*/ 632 h 667"/>
                <a:gd name="T12" fmla="*/ 12 w 429"/>
                <a:gd name="T13" fmla="*/ 615 h 667"/>
                <a:gd name="T14" fmla="*/ 5 w 429"/>
                <a:gd name="T15" fmla="*/ 597 h 667"/>
                <a:gd name="T16" fmla="*/ 1 w 429"/>
                <a:gd name="T17" fmla="*/ 577 h 667"/>
                <a:gd name="T18" fmla="*/ 0 w 429"/>
                <a:gd name="T19" fmla="*/ 101 h 667"/>
                <a:gd name="T20" fmla="*/ 1 w 429"/>
                <a:gd name="T21" fmla="*/ 90 h 667"/>
                <a:gd name="T22" fmla="*/ 5 w 429"/>
                <a:gd name="T23" fmla="*/ 71 h 667"/>
                <a:gd name="T24" fmla="*/ 12 w 429"/>
                <a:gd name="T25" fmla="*/ 53 h 667"/>
                <a:gd name="T26" fmla="*/ 23 w 429"/>
                <a:gd name="T27" fmla="*/ 37 h 667"/>
                <a:gd name="T28" fmla="*/ 36 w 429"/>
                <a:gd name="T29" fmla="*/ 23 h 667"/>
                <a:gd name="T30" fmla="*/ 53 w 429"/>
                <a:gd name="T31" fmla="*/ 12 h 667"/>
                <a:gd name="T32" fmla="*/ 70 w 429"/>
                <a:gd name="T33" fmla="*/ 4 h 667"/>
                <a:gd name="T34" fmla="*/ 91 w 429"/>
                <a:gd name="T35" fmla="*/ 0 h 667"/>
                <a:gd name="T36" fmla="*/ 328 w 429"/>
                <a:gd name="T37" fmla="*/ 0 h 667"/>
                <a:gd name="T38" fmla="*/ 339 w 429"/>
                <a:gd name="T39" fmla="*/ 0 h 667"/>
                <a:gd name="T40" fmla="*/ 358 w 429"/>
                <a:gd name="T41" fmla="*/ 4 h 667"/>
                <a:gd name="T42" fmla="*/ 376 w 429"/>
                <a:gd name="T43" fmla="*/ 12 h 667"/>
                <a:gd name="T44" fmla="*/ 392 w 429"/>
                <a:gd name="T45" fmla="*/ 23 h 667"/>
                <a:gd name="T46" fmla="*/ 406 w 429"/>
                <a:gd name="T47" fmla="*/ 37 h 667"/>
                <a:gd name="T48" fmla="*/ 417 w 429"/>
                <a:gd name="T49" fmla="*/ 53 h 667"/>
                <a:gd name="T50" fmla="*/ 425 w 429"/>
                <a:gd name="T51" fmla="*/ 71 h 667"/>
                <a:gd name="T52" fmla="*/ 429 w 429"/>
                <a:gd name="T53" fmla="*/ 90 h 667"/>
                <a:gd name="T54" fmla="*/ 429 w 429"/>
                <a:gd name="T55" fmla="*/ 567 h 667"/>
                <a:gd name="T56" fmla="*/ 429 w 429"/>
                <a:gd name="T57" fmla="*/ 577 h 667"/>
                <a:gd name="T58" fmla="*/ 425 w 429"/>
                <a:gd name="T59" fmla="*/ 597 h 667"/>
                <a:gd name="T60" fmla="*/ 417 w 429"/>
                <a:gd name="T61" fmla="*/ 615 h 667"/>
                <a:gd name="T62" fmla="*/ 406 w 429"/>
                <a:gd name="T63" fmla="*/ 632 h 667"/>
                <a:gd name="T64" fmla="*/ 392 w 429"/>
                <a:gd name="T65" fmla="*/ 645 h 667"/>
                <a:gd name="T66" fmla="*/ 376 w 429"/>
                <a:gd name="T67" fmla="*/ 656 h 667"/>
                <a:gd name="T68" fmla="*/ 358 w 429"/>
                <a:gd name="T69" fmla="*/ 663 h 667"/>
                <a:gd name="T70" fmla="*/ 339 w 429"/>
                <a:gd name="T71" fmla="*/ 667 h 667"/>
                <a:gd name="T72" fmla="*/ 100 w 429"/>
                <a:gd name="T73" fmla="*/ 38 h 667"/>
                <a:gd name="T74" fmla="*/ 88 w 429"/>
                <a:gd name="T75" fmla="*/ 40 h 667"/>
                <a:gd name="T76" fmla="*/ 66 w 429"/>
                <a:gd name="T77" fmla="*/ 49 h 667"/>
                <a:gd name="T78" fmla="*/ 49 w 429"/>
                <a:gd name="T79" fmla="*/ 66 h 667"/>
                <a:gd name="T80" fmla="*/ 39 w 429"/>
                <a:gd name="T81" fmla="*/ 87 h 667"/>
                <a:gd name="T82" fmla="*/ 38 w 429"/>
                <a:gd name="T83" fmla="*/ 567 h 667"/>
                <a:gd name="T84" fmla="*/ 39 w 429"/>
                <a:gd name="T85" fmla="*/ 580 h 667"/>
                <a:gd name="T86" fmla="*/ 49 w 429"/>
                <a:gd name="T87" fmla="*/ 602 h 667"/>
                <a:gd name="T88" fmla="*/ 66 w 429"/>
                <a:gd name="T89" fmla="*/ 619 h 667"/>
                <a:gd name="T90" fmla="*/ 88 w 429"/>
                <a:gd name="T91" fmla="*/ 629 h 667"/>
                <a:gd name="T92" fmla="*/ 328 w 429"/>
                <a:gd name="T93" fmla="*/ 629 h 667"/>
                <a:gd name="T94" fmla="*/ 342 w 429"/>
                <a:gd name="T95" fmla="*/ 629 h 667"/>
                <a:gd name="T96" fmla="*/ 364 w 429"/>
                <a:gd name="T97" fmla="*/ 619 h 667"/>
                <a:gd name="T98" fmla="*/ 380 w 429"/>
                <a:gd name="T99" fmla="*/ 602 h 667"/>
                <a:gd name="T100" fmla="*/ 390 w 429"/>
                <a:gd name="T101" fmla="*/ 580 h 667"/>
                <a:gd name="T102" fmla="*/ 391 w 429"/>
                <a:gd name="T103" fmla="*/ 101 h 667"/>
                <a:gd name="T104" fmla="*/ 390 w 429"/>
                <a:gd name="T105" fmla="*/ 87 h 667"/>
                <a:gd name="T106" fmla="*/ 380 w 429"/>
                <a:gd name="T107" fmla="*/ 66 h 667"/>
                <a:gd name="T108" fmla="*/ 364 w 429"/>
                <a:gd name="T109" fmla="*/ 49 h 667"/>
                <a:gd name="T110" fmla="*/ 342 w 429"/>
                <a:gd name="T111" fmla="*/ 40 h 667"/>
                <a:gd name="T112" fmla="*/ 100 w 429"/>
                <a:gd name="T113" fmla="*/ 38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9" h="667">
                  <a:moveTo>
                    <a:pt x="328" y="667"/>
                  </a:moveTo>
                  <a:lnTo>
                    <a:pt x="100" y="667"/>
                  </a:lnTo>
                  <a:lnTo>
                    <a:pt x="100" y="667"/>
                  </a:lnTo>
                  <a:lnTo>
                    <a:pt x="91" y="667"/>
                  </a:lnTo>
                  <a:lnTo>
                    <a:pt x="80" y="666"/>
                  </a:lnTo>
                  <a:lnTo>
                    <a:pt x="70" y="663"/>
                  </a:lnTo>
                  <a:lnTo>
                    <a:pt x="62" y="660"/>
                  </a:lnTo>
                  <a:lnTo>
                    <a:pt x="53" y="656"/>
                  </a:lnTo>
                  <a:lnTo>
                    <a:pt x="45" y="651"/>
                  </a:lnTo>
                  <a:lnTo>
                    <a:pt x="36" y="645"/>
                  </a:lnTo>
                  <a:lnTo>
                    <a:pt x="30" y="638"/>
                  </a:lnTo>
                  <a:lnTo>
                    <a:pt x="23" y="632"/>
                  </a:lnTo>
                  <a:lnTo>
                    <a:pt x="17" y="623"/>
                  </a:lnTo>
                  <a:lnTo>
                    <a:pt x="12" y="615"/>
                  </a:lnTo>
                  <a:lnTo>
                    <a:pt x="8" y="606"/>
                  </a:lnTo>
                  <a:lnTo>
                    <a:pt x="5" y="597"/>
                  </a:lnTo>
                  <a:lnTo>
                    <a:pt x="2" y="588"/>
                  </a:lnTo>
                  <a:lnTo>
                    <a:pt x="1" y="577"/>
                  </a:lnTo>
                  <a:lnTo>
                    <a:pt x="0" y="567"/>
                  </a:lnTo>
                  <a:lnTo>
                    <a:pt x="0" y="101"/>
                  </a:lnTo>
                  <a:lnTo>
                    <a:pt x="0" y="101"/>
                  </a:lnTo>
                  <a:lnTo>
                    <a:pt x="1" y="90"/>
                  </a:lnTo>
                  <a:lnTo>
                    <a:pt x="2" y="81"/>
                  </a:lnTo>
                  <a:lnTo>
                    <a:pt x="5" y="71"/>
                  </a:lnTo>
                  <a:lnTo>
                    <a:pt x="8" y="62"/>
                  </a:lnTo>
                  <a:lnTo>
                    <a:pt x="12" y="53"/>
                  </a:lnTo>
                  <a:lnTo>
                    <a:pt x="17" y="44"/>
                  </a:lnTo>
                  <a:lnTo>
                    <a:pt x="23" y="37"/>
                  </a:lnTo>
                  <a:lnTo>
                    <a:pt x="30" y="30"/>
                  </a:lnTo>
                  <a:lnTo>
                    <a:pt x="36" y="23"/>
                  </a:lnTo>
                  <a:lnTo>
                    <a:pt x="45" y="18"/>
                  </a:lnTo>
                  <a:lnTo>
                    <a:pt x="53" y="12"/>
                  </a:lnTo>
                  <a:lnTo>
                    <a:pt x="62" y="8"/>
                  </a:lnTo>
                  <a:lnTo>
                    <a:pt x="70" y="4"/>
                  </a:lnTo>
                  <a:lnTo>
                    <a:pt x="80" y="2"/>
                  </a:lnTo>
                  <a:lnTo>
                    <a:pt x="91" y="0"/>
                  </a:lnTo>
                  <a:lnTo>
                    <a:pt x="100" y="0"/>
                  </a:lnTo>
                  <a:lnTo>
                    <a:pt x="328" y="0"/>
                  </a:lnTo>
                  <a:lnTo>
                    <a:pt x="328" y="0"/>
                  </a:lnTo>
                  <a:lnTo>
                    <a:pt x="339" y="0"/>
                  </a:lnTo>
                  <a:lnTo>
                    <a:pt x="349" y="2"/>
                  </a:lnTo>
                  <a:lnTo>
                    <a:pt x="358" y="4"/>
                  </a:lnTo>
                  <a:lnTo>
                    <a:pt x="368" y="8"/>
                  </a:lnTo>
                  <a:lnTo>
                    <a:pt x="376" y="12"/>
                  </a:lnTo>
                  <a:lnTo>
                    <a:pt x="385" y="18"/>
                  </a:lnTo>
                  <a:lnTo>
                    <a:pt x="392" y="23"/>
                  </a:lnTo>
                  <a:lnTo>
                    <a:pt x="399" y="30"/>
                  </a:lnTo>
                  <a:lnTo>
                    <a:pt x="406" y="37"/>
                  </a:lnTo>
                  <a:lnTo>
                    <a:pt x="411" y="44"/>
                  </a:lnTo>
                  <a:lnTo>
                    <a:pt x="417" y="53"/>
                  </a:lnTo>
                  <a:lnTo>
                    <a:pt x="421" y="62"/>
                  </a:lnTo>
                  <a:lnTo>
                    <a:pt x="425" y="71"/>
                  </a:lnTo>
                  <a:lnTo>
                    <a:pt x="428" y="81"/>
                  </a:lnTo>
                  <a:lnTo>
                    <a:pt x="429" y="90"/>
                  </a:lnTo>
                  <a:lnTo>
                    <a:pt x="429" y="101"/>
                  </a:lnTo>
                  <a:lnTo>
                    <a:pt x="429" y="567"/>
                  </a:lnTo>
                  <a:lnTo>
                    <a:pt x="429" y="567"/>
                  </a:lnTo>
                  <a:lnTo>
                    <a:pt x="429" y="577"/>
                  </a:lnTo>
                  <a:lnTo>
                    <a:pt x="428" y="588"/>
                  </a:lnTo>
                  <a:lnTo>
                    <a:pt x="425" y="597"/>
                  </a:lnTo>
                  <a:lnTo>
                    <a:pt x="421" y="606"/>
                  </a:lnTo>
                  <a:lnTo>
                    <a:pt x="417" y="615"/>
                  </a:lnTo>
                  <a:lnTo>
                    <a:pt x="411" y="623"/>
                  </a:lnTo>
                  <a:lnTo>
                    <a:pt x="406" y="632"/>
                  </a:lnTo>
                  <a:lnTo>
                    <a:pt x="399" y="638"/>
                  </a:lnTo>
                  <a:lnTo>
                    <a:pt x="392" y="645"/>
                  </a:lnTo>
                  <a:lnTo>
                    <a:pt x="385" y="651"/>
                  </a:lnTo>
                  <a:lnTo>
                    <a:pt x="376" y="656"/>
                  </a:lnTo>
                  <a:lnTo>
                    <a:pt x="368" y="660"/>
                  </a:lnTo>
                  <a:lnTo>
                    <a:pt x="358" y="663"/>
                  </a:lnTo>
                  <a:lnTo>
                    <a:pt x="349" y="666"/>
                  </a:lnTo>
                  <a:lnTo>
                    <a:pt x="339" y="667"/>
                  </a:lnTo>
                  <a:lnTo>
                    <a:pt x="328" y="667"/>
                  </a:lnTo>
                  <a:close/>
                  <a:moveTo>
                    <a:pt x="100" y="38"/>
                  </a:moveTo>
                  <a:lnTo>
                    <a:pt x="100" y="38"/>
                  </a:lnTo>
                  <a:lnTo>
                    <a:pt x="88" y="40"/>
                  </a:lnTo>
                  <a:lnTo>
                    <a:pt x="76" y="44"/>
                  </a:lnTo>
                  <a:lnTo>
                    <a:pt x="66" y="49"/>
                  </a:lnTo>
                  <a:lnTo>
                    <a:pt x="57" y="56"/>
                  </a:lnTo>
                  <a:lnTo>
                    <a:pt x="49" y="66"/>
                  </a:lnTo>
                  <a:lnTo>
                    <a:pt x="43" y="77"/>
                  </a:lnTo>
                  <a:lnTo>
                    <a:pt x="39" y="87"/>
                  </a:lnTo>
                  <a:lnTo>
                    <a:pt x="38" y="101"/>
                  </a:lnTo>
                  <a:lnTo>
                    <a:pt x="38" y="567"/>
                  </a:lnTo>
                  <a:lnTo>
                    <a:pt x="38" y="567"/>
                  </a:lnTo>
                  <a:lnTo>
                    <a:pt x="39" y="580"/>
                  </a:lnTo>
                  <a:lnTo>
                    <a:pt x="43" y="591"/>
                  </a:lnTo>
                  <a:lnTo>
                    <a:pt x="49" y="602"/>
                  </a:lnTo>
                  <a:lnTo>
                    <a:pt x="57" y="611"/>
                  </a:lnTo>
                  <a:lnTo>
                    <a:pt x="66" y="619"/>
                  </a:lnTo>
                  <a:lnTo>
                    <a:pt x="76" y="625"/>
                  </a:lnTo>
                  <a:lnTo>
                    <a:pt x="88" y="629"/>
                  </a:lnTo>
                  <a:lnTo>
                    <a:pt x="100" y="629"/>
                  </a:lnTo>
                  <a:lnTo>
                    <a:pt x="328" y="629"/>
                  </a:lnTo>
                  <a:lnTo>
                    <a:pt x="328" y="629"/>
                  </a:lnTo>
                  <a:lnTo>
                    <a:pt x="342" y="629"/>
                  </a:lnTo>
                  <a:lnTo>
                    <a:pt x="353" y="625"/>
                  </a:lnTo>
                  <a:lnTo>
                    <a:pt x="364" y="619"/>
                  </a:lnTo>
                  <a:lnTo>
                    <a:pt x="373" y="611"/>
                  </a:lnTo>
                  <a:lnTo>
                    <a:pt x="380" y="602"/>
                  </a:lnTo>
                  <a:lnTo>
                    <a:pt x="385" y="591"/>
                  </a:lnTo>
                  <a:lnTo>
                    <a:pt x="390" y="580"/>
                  </a:lnTo>
                  <a:lnTo>
                    <a:pt x="391" y="567"/>
                  </a:lnTo>
                  <a:lnTo>
                    <a:pt x="391" y="101"/>
                  </a:lnTo>
                  <a:lnTo>
                    <a:pt x="391" y="101"/>
                  </a:lnTo>
                  <a:lnTo>
                    <a:pt x="390" y="87"/>
                  </a:lnTo>
                  <a:lnTo>
                    <a:pt x="385" y="77"/>
                  </a:lnTo>
                  <a:lnTo>
                    <a:pt x="380" y="66"/>
                  </a:lnTo>
                  <a:lnTo>
                    <a:pt x="373" y="56"/>
                  </a:lnTo>
                  <a:lnTo>
                    <a:pt x="364" y="49"/>
                  </a:lnTo>
                  <a:lnTo>
                    <a:pt x="353" y="44"/>
                  </a:lnTo>
                  <a:lnTo>
                    <a:pt x="342" y="40"/>
                  </a:lnTo>
                  <a:lnTo>
                    <a:pt x="328" y="38"/>
                  </a:lnTo>
                  <a:lnTo>
                    <a:pt x="10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sp>
          <p:nvSpPr>
            <p:cNvPr id="29" name="Freeform 92"/>
            <p:cNvSpPr>
              <a:spLocks noEditPoints="1"/>
            </p:cNvSpPr>
            <p:nvPr/>
          </p:nvSpPr>
          <p:spPr bwMode="auto">
            <a:xfrm>
              <a:off x="5411788" y="4900613"/>
              <a:ext cx="414338" cy="688975"/>
            </a:xfrm>
            <a:custGeom>
              <a:avLst/>
              <a:gdLst>
                <a:gd name="T0" fmla="*/ 74 w 261"/>
                <a:gd name="T1" fmla="*/ 434 h 434"/>
                <a:gd name="T2" fmla="*/ 59 w 261"/>
                <a:gd name="T3" fmla="*/ 433 h 434"/>
                <a:gd name="T4" fmla="*/ 33 w 261"/>
                <a:gd name="T5" fmla="*/ 422 h 434"/>
                <a:gd name="T6" fmla="*/ 12 w 261"/>
                <a:gd name="T7" fmla="*/ 403 h 434"/>
                <a:gd name="T8" fmla="*/ 1 w 261"/>
                <a:gd name="T9" fmla="*/ 375 h 434"/>
                <a:gd name="T10" fmla="*/ 0 w 261"/>
                <a:gd name="T11" fmla="*/ 73 h 434"/>
                <a:gd name="T12" fmla="*/ 1 w 261"/>
                <a:gd name="T13" fmla="*/ 59 h 434"/>
                <a:gd name="T14" fmla="*/ 12 w 261"/>
                <a:gd name="T15" fmla="*/ 32 h 434"/>
                <a:gd name="T16" fmla="*/ 33 w 261"/>
                <a:gd name="T17" fmla="*/ 13 h 434"/>
                <a:gd name="T18" fmla="*/ 59 w 261"/>
                <a:gd name="T19" fmla="*/ 2 h 434"/>
                <a:gd name="T20" fmla="*/ 188 w 261"/>
                <a:gd name="T21" fmla="*/ 0 h 434"/>
                <a:gd name="T22" fmla="*/ 202 w 261"/>
                <a:gd name="T23" fmla="*/ 2 h 434"/>
                <a:gd name="T24" fmla="*/ 229 w 261"/>
                <a:gd name="T25" fmla="*/ 13 h 434"/>
                <a:gd name="T26" fmla="*/ 248 w 261"/>
                <a:gd name="T27" fmla="*/ 32 h 434"/>
                <a:gd name="T28" fmla="*/ 259 w 261"/>
                <a:gd name="T29" fmla="*/ 59 h 434"/>
                <a:gd name="T30" fmla="*/ 261 w 261"/>
                <a:gd name="T31" fmla="*/ 362 h 434"/>
                <a:gd name="T32" fmla="*/ 259 w 261"/>
                <a:gd name="T33" fmla="*/ 375 h 434"/>
                <a:gd name="T34" fmla="*/ 248 w 261"/>
                <a:gd name="T35" fmla="*/ 403 h 434"/>
                <a:gd name="T36" fmla="*/ 229 w 261"/>
                <a:gd name="T37" fmla="*/ 422 h 434"/>
                <a:gd name="T38" fmla="*/ 202 w 261"/>
                <a:gd name="T39" fmla="*/ 433 h 434"/>
                <a:gd name="T40" fmla="*/ 74 w 261"/>
                <a:gd name="T41" fmla="*/ 38 h 434"/>
                <a:gd name="T42" fmla="*/ 67 w 261"/>
                <a:gd name="T43" fmla="*/ 38 h 434"/>
                <a:gd name="T44" fmla="*/ 55 w 261"/>
                <a:gd name="T45" fmla="*/ 44 h 434"/>
                <a:gd name="T46" fmla="*/ 45 w 261"/>
                <a:gd name="T47" fmla="*/ 53 h 434"/>
                <a:gd name="T48" fmla="*/ 40 w 261"/>
                <a:gd name="T49" fmla="*/ 66 h 434"/>
                <a:gd name="T50" fmla="*/ 38 w 261"/>
                <a:gd name="T51" fmla="*/ 362 h 434"/>
                <a:gd name="T52" fmla="*/ 40 w 261"/>
                <a:gd name="T53" fmla="*/ 368 h 434"/>
                <a:gd name="T54" fmla="*/ 45 w 261"/>
                <a:gd name="T55" fmla="*/ 381 h 434"/>
                <a:gd name="T56" fmla="*/ 55 w 261"/>
                <a:gd name="T57" fmla="*/ 390 h 434"/>
                <a:gd name="T58" fmla="*/ 67 w 261"/>
                <a:gd name="T59" fmla="*/ 396 h 434"/>
                <a:gd name="T60" fmla="*/ 188 w 261"/>
                <a:gd name="T61" fmla="*/ 396 h 434"/>
                <a:gd name="T62" fmla="*/ 195 w 261"/>
                <a:gd name="T63" fmla="*/ 396 h 434"/>
                <a:gd name="T64" fmla="*/ 207 w 261"/>
                <a:gd name="T65" fmla="*/ 390 h 434"/>
                <a:gd name="T66" fmla="*/ 217 w 261"/>
                <a:gd name="T67" fmla="*/ 381 h 434"/>
                <a:gd name="T68" fmla="*/ 222 w 261"/>
                <a:gd name="T69" fmla="*/ 368 h 434"/>
                <a:gd name="T70" fmla="*/ 222 w 261"/>
                <a:gd name="T71" fmla="*/ 73 h 434"/>
                <a:gd name="T72" fmla="*/ 222 w 261"/>
                <a:gd name="T73" fmla="*/ 66 h 434"/>
                <a:gd name="T74" fmla="*/ 217 w 261"/>
                <a:gd name="T75" fmla="*/ 53 h 434"/>
                <a:gd name="T76" fmla="*/ 207 w 261"/>
                <a:gd name="T77" fmla="*/ 44 h 434"/>
                <a:gd name="T78" fmla="*/ 195 w 261"/>
                <a:gd name="T79" fmla="*/ 38 h 434"/>
                <a:gd name="T80" fmla="*/ 74 w 261"/>
                <a:gd name="T81" fmla="*/ 3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434">
                  <a:moveTo>
                    <a:pt x="188" y="434"/>
                  </a:moveTo>
                  <a:lnTo>
                    <a:pt x="74" y="434"/>
                  </a:lnTo>
                  <a:lnTo>
                    <a:pt x="74" y="434"/>
                  </a:lnTo>
                  <a:lnTo>
                    <a:pt x="59" y="433"/>
                  </a:lnTo>
                  <a:lnTo>
                    <a:pt x="45" y="428"/>
                  </a:lnTo>
                  <a:lnTo>
                    <a:pt x="33" y="422"/>
                  </a:lnTo>
                  <a:lnTo>
                    <a:pt x="22" y="413"/>
                  </a:lnTo>
                  <a:lnTo>
                    <a:pt x="12" y="403"/>
                  </a:lnTo>
                  <a:lnTo>
                    <a:pt x="6" y="390"/>
                  </a:lnTo>
                  <a:lnTo>
                    <a:pt x="1" y="375"/>
                  </a:lnTo>
                  <a:lnTo>
                    <a:pt x="0" y="362"/>
                  </a:lnTo>
                  <a:lnTo>
                    <a:pt x="0" y="73"/>
                  </a:lnTo>
                  <a:lnTo>
                    <a:pt x="0" y="73"/>
                  </a:lnTo>
                  <a:lnTo>
                    <a:pt x="1" y="59"/>
                  </a:lnTo>
                  <a:lnTo>
                    <a:pt x="6" y="45"/>
                  </a:lnTo>
                  <a:lnTo>
                    <a:pt x="12" y="32"/>
                  </a:lnTo>
                  <a:lnTo>
                    <a:pt x="22" y="21"/>
                  </a:lnTo>
                  <a:lnTo>
                    <a:pt x="33" y="13"/>
                  </a:lnTo>
                  <a:lnTo>
                    <a:pt x="45" y="6"/>
                  </a:lnTo>
                  <a:lnTo>
                    <a:pt x="59" y="2"/>
                  </a:lnTo>
                  <a:lnTo>
                    <a:pt x="74" y="0"/>
                  </a:lnTo>
                  <a:lnTo>
                    <a:pt x="188" y="0"/>
                  </a:lnTo>
                  <a:lnTo>
                    <a:pt x="188" y="0"/>
                  </a:lnTo>
                  <a:lnTo>
                    <a:pt x="202" y="2"/>
                  </a:lnTo>
                  <a:lnTo>
                    <a:pt x="216" y="6"/>
                  </a:lnTo>
                  <a:lnTo>
                    <a:pt x="229" y="13"/>
                  </a:lnTo>
                  <a:lnTo>
                    <a:pt x="240" y="21"/>
                  </a:lnTo>
                  <a:lnTo>
                    <a:pt x="248" y="32"/>
                  </a:lnTo>
                  <a:lnTo>
                    <a:pt x="255" y="45"/>
                  </a:lnTo>
                  <a:lnTo>
                    <a:pt x="259" y="59"/>
                  </a:lnTo>
                  <a:lnTo>
                    <a:pt x="261" y="73"/>
                  </a:lnTo>
                  <a:lnTo>
                    <a:pt x="261" y="362"/>
                  </a:lnTo>
                  <a:lnTo>
                    <a:pt x="261" y="362"/>
                  </a:lnTo>
                  <a:lnTo>
                    <a:pt x="259" y="375"/>
                  </a:lnTo>
                  <a:lnTo>
                    <a:pt x="255" y="390"/>
                  </a:lnTo>
                  <a:lnTo>
                    <a:pt x="248" y="403"/>
                  </a:lnTo>
                  <a:lnTo>
                    <a:pt x="240" y="413"/>
                  </a:lnTo>
                  <a:lnTo>
                    <a:pt x="229" y="422"/>
                  </a:lnTo>
                  <a:lnTo>
                    <a:pt x="216" y="428"/>
                  </a:lnTo>
                  <a:lnTo>
                    <a:pt x="202" y="433"/>
                  </a:lnTo>
                  <a:lnTo>
                    <a:pt x="188" y="434"/>
                  </a:lnTo>
                  <a:close/>
                  <a:moveTo>
                    <a:pt x="74" y="38"/>
                  </a:moveTo>
                  <a:lnTo>
                    <a:pt x="74" y="38"/>
                  </a:lnTo>
                  <a:lnTo>
                    <a:pt x="67" y="38"/>
                  </a:lnTo>
                  <a:lnTo>
                    <a:pt x="60" y="41"/>
                  </a:lnTo>
                  <a:lnTo>
                    <a:pt x="55" y="44"/>
                  </a:lnTo>
                  <a:lnTo>
                    <a:pt x="49" y="48"/>
                  </a:lnTo>
                  <a:lnTo>
                    <a:pt x="45" y="53"/>
                  </a:lnTo>
                  <a:lnTo>
                    <a:pt x="41" y="59"/>
                  </a:lnTo>
                  <a:lnTo>
                    <a:pt x="40" y="66"/>
                  </a:lnTo>
                  <a:lnTo>
                    <a:pt x="38" y="73"/>
                  </a:lnTo>
                  <a:lnTo>
                    <a:pt x="38" y="362"/>
                  </a:lnTo>
                  <a:lnTo>
                    <a:pt x="38" y="362"/>
                  </a:lnTo>
                  <a:lnTo>
                    <a:pt x="40" y="368"/>
                  </a:lnTo>
                  <a:lnTo>
                    <a:pt x="41" y="375"/>
                  </a:lnTo>
                  <a:lnTo>
                    <a:pt x="45" y="381"/>
                  </a:lnTo>
                  <a:lnTo>
                    <a:pt x="49" y="386"/>
                  </a:lnTo>
                  <a:lnTo>
                    <a:pt x="55" y="390"/>
                  </a:lnTo>
                  <a:lnTo>
                    <a:pt x="60" y="393"/>
                  </a:lnTo>
                  <a:lnTo>
                    <a:pt x="67" y="396"/>
                  </a:lnTo>
                  <a:lnTo>
                    <a:pt x="74" y="396"/>
                  </a:lnTo>
                  <a:lnTo>
                    <a:pt x="188" y="396"/>
                  </a:lnTo>
                  <a:lnTo>
                    <a:pt x="188" y="396"/>
                  </a:lnTo>
                  <a:lnTo>
                    <a:pt x="195" y="396"/>
                  </a:lnTo>
                  <a:lnTo>
                    <a:pt x="202" y="393"/>
                  </a:lnTo>
                  <a:lnTo>
                    <a:pt x="207" y="390"/>
                  </a:lnTo>
                  <a:lnTo>
                    <a:pt x="213" y="386"/>
                  </a:lnTo>
                  <a:lnTo>
                    <a:pt x="217" y="381"/>
                  </a:lnTo>
                  <a:lnTo>
                    <a:pt x="220" y="375"/>
                  </a:lnTo>
                  <a:lnTo>
                    <a:pt x="222" y="368"/>
                  </a:lnTo>
                  <a:lnTo>
                    <a:pt x="222" y="362"/>
                  </a:lnTo>
                  <a:lnTo>
                    <a:pt x="222" y="73"/>
                  </a:lnTo>
                  <a:lnTo>
                    <a:pt x="222" y="73"/>
                  </a:lnTo>
                  <a:lnTo>
                    <a:pt x="222" y="66"/>
                  </a:lnTo>
                  <a:lnTo>
                    <a:pt x="220" y="59"/>
                  </a:lnTo>
                  <a:lnTo>
                    <a:pt x="217" y="53"/>
                  </a:lnTo>
                  <a:lnTo>
                    <a:pt x="213" y="48"/>
                  </a:lnTo>
                  <a:lnTo>
                    <a:pt x="207" y="44"/>
                  </a:lnTo>
                  <a:lnTo>
                    <a:pt x="202" y="41"/>
                  </a:lnTo>
                  <a:lnTo>
                    <a:pt x="195" y="38"/>
                  </a:lnTo>
                  <a:lnTo>
                    <a:pt x="188" y="38"/>
                  </a:lnTo>
                  <a:lnTo>
                    <a:pt x="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sp>
          <p:nvSpPr>
            <p:cNvPr id="30" name="Freeform 95"/>
            <p:cNvSpPr>
              <a:spLocks/>
            </p:cNvSpPr>
            <p:nvPr/>
          </p:nvSpPr>
          <p:spPr bwMode="auto">
            <a:xfrm>
              <a:off x="3795713" y="4178300"/>
              <a:ext cx="1947863" cy="1409700"/>
            </a:xfrm>
            <a:custGeom>
              <a:avLst/>
              <a:gdLst>
                <a:gd name="T0" fmla="*/ 19 w 1227"/>
                <a:gd name="T1" fmla="*/ 888 h 888"/>
                <a:gd name="T2" fmla="*/ 5 w 1227"/>
                <a:gd name="T3" fmla="*/ 882 h 888"/>
                <a:gd name="T4" fmla="*/ 0 w 1227"/>
                <a:gd name="T5" fmla="*/ 868 h 888"/>
                <a:gd name="T6" fmla="*/ 0 w 1227"/>
                <a:gd name="T7" fmla="*/ 102 h 888"/>
                <a:gd name="T8" fmla="*/ 2 w 1227"/>
                <a:gd name="T9" fmla="*/ 82 h 888"/>
                <a:gd name="T10" fmla="*/ 8 w 1227"/>
                <a:gd name="T11" fmla="*/ 63 h 888"/>
                <a:gd name="T12" fmla="*/ 17 w 1227"/>
                <a:gd name="T13" fmla="*/ 45 h 888"/>
                <a:gd name="T14" fmla="*/ 30 w 1227"/>
                <a:gd name="T15" fmla="*/ 30 h 888"/>
                <a:gd name="T16" fmla="*/ 45 w 1227"/>
                <a:gd name="T17" fmla="*/ 18 h 888"/>
                <a:gd name="T18" fmla="*/ 62 w 1227"/>
                <a:gd name="T19" fmla="*/ 8 h 888"/>
                <a:gd name="T20" fmla="*/ 81 w 1227"/>
                <a:gd name="T21" fmla="*/ 1 h 888"/>
                <a:gd name="T22" fmla="*/ 102 w 1227"/>
                <a:gd name="T23" fmla="*/ 0 h 888"/>
                <a:gd name="T24" fmla="*/ 1124 w 1227"/>
                <a:gd name="T25" fmla="*/ 0 h 888"/>
                <a:gd name="T26" fmla="*/ 1145 w 1227"/>
                <a:gd name="T27" fmla="*/ 1 h 888"/>
                <a:gd name="T28" fmla="*/ 1165 w 1227"/>
                <a:gd name="T29" fmla="*/ 8 h 888"/>
                <a:gd name="T30" fmla="*/ 1182 w 1227"/>
                <a:gd name="T31" fmla="*/ 18 h 888"/>
                <a:gd name="T32" fmla="*/ 1197 w 1227"/>
                <a:gd name="T33" fmla="*/ 30 h 888"/>
                <a:gd name="T34" fmla="*/ 1210 w 1227"/>
                <a:gd name="T35" fmla="*/ 45 h 888"/>
                <a:gd name="T36" fmla="*/ 1220 w 1227"/>
                <a:gd name="T37" fmla="*/ 63 h 888"/>
                <a:gd name="T38" fmla="*/ 1225 w 1227"/>
                <a:gd name="T39" fmla="*/ 82 h 888"/>
                <a:gd name="T40" fmla="*/ 1227 w 1227"/>
                <a:gd name="T41" fmla="*/ 102 h 888"/>
                <a:gd name="T42" fmla="*/ 1227 w 1227"/>
                <a:gd name="T43" fmla="*/ 297 h 888"/>
                <a:gd name="T44" fmla="*/ 1221 w 1227"/>
                <a:gd name="T45" fmla="*/ 311 h 888"/>
                <a:gd name="T46" fmla="*/ 1208 w 1227"/>
                <a:gd name="T47" fmla="*/ 316 h 888"/>
                <a:gd name="T48" fmla="*/ 1201 w 1227"/>
                <a:gd name="T49" fmla="*/ 315 h 888"/>
                <a:gd name="T50" fmla="*/ 1191 w 1227"/>
                <a:gd name="T51" fmla="*/ 304 h 888"/>
                <a:gd name="T52" fmla="*/ 1189 w 1227"/>
                <a:gd name="T53" fmla="*/ 102 h 888"/>
                <a:gd name="T54" fmla="*/ 1189 w 1227"/>
                <a:gd name="T55" fmla="*/ 88 h 888"/>
                <a:gd name="T56" fmla="*/ 1178 w 1227"/>
                <a:gd name="T57" fmla="*/ 67 h 888"/>
                <a:gd name="T58" fmla="*/ 1161 w 1227"/>
                <a:gd name="T59" fmla="*/ 49 h 888"/>
                <a:gd name="T60" fmla="*/ 1138 w 1227"/>
                <a:gd name="T61" fmla="*/ 39 h 888"/>
                <a:gd name="T62" fmla="*/ 102 w 1227"/>
                <a:gd name="T63" fmla="*/ 38 h 888"/>
                <a:gd name="T64" fmla="*/ 90 w 1227"/>
                <a:gd name="T65" fmla="*/ 39 h 888"/>
                <a:gd name="T66" fmla="*/ 66 w 1227"/>
                <a:gd name="T67" fmla="*/ 49 h 888"/>
                <a:gd name="T68" fmla="*/ 49 w 1227"/>
                <a:gd name="T69" fmla="*/ 67 h 888"/>
                <a:gd name="T70" fmla="*/ 39 w 1227"/>
                <a:gd name="T71" fmla="*/ 88 h 888"/>
                <a:gd name="T72" fmla="*/ 38 w 1227"/>
                <a:gd name="T73" fmla="*/ 868 h 888"/>
                <a:gd name="T74" fmla="*/ 36 w 1227"/>
                <a:gd name="T75" fmla="*/ 875 h 888"/>
                <a:gd name="T76" fmla="*/ 27 w 1227"/>
                <a:gd name="T77" fmla="*/ 88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7" h="888">
                  <a:moveTo>
                    <a:pt x="19" y="888"/>
                  </a:moveTo>
                  <a:lnTo>
                    <a:pt x="19" y="888"/>
                  </a:lnTo>
                  <a:lnTo>
                    <a:pt x="12" y="886"/>
                  </a:lnTo>
                  <a:lnTo>
                    <a:pt x="5" y="882"/>
                  </a:lnTo>
                  <a:lnTo>
                    <a:pt x="1" y="875"/>
                  </a:lnTo>
                  <a:lnTo>
                    <a:pt x="0" y="868"/>
                  </a:lnTo>
                  <a:lnTo>
                    <a:pt x="0" y="102"/>
                  </a:lnTo>
                  <a:lnTo>
                    <a:pt x="0" y="102"/>
                  </a:lnTo>
                  <a:lnTo>
                    <a:pt x="1" y="91"/>
                  </a:lnTo>
                  <a:lnTo>
                    <a:pt x="2" y="82"/>
                  </a:lnTo>
                  <a:lnTo>
                    <a:pt x="5" y="72"/>
                  </a:lnTo>
                  <a:lnTo>
                    <a:pt x="8" y="63"/>
                  </a:lnTo>
                  <a:lnTo>
                    <a:pt x="12" y="53"/>
                  </a:lnTo>
                  <a:lnTo>
                    <a:pt x="17" y="45"/>
                  </a:lnTo>
                  <a:lnTo>
                    <a:pt x="23" y="37"/>
                  </a:lnTo>
                  <a:lnTo>
                    <a:pt x="30" y="30"/>
                  </a:lnTo>
                  <a:lnTo>
                    <a:pt x="38" y="23"/>
                  </a:lnTo>
                  <a:lnTo>
                    <a:pt x="45" y="18"/>
                  </a:lnTo>
                  <a:lnTo>
                    <a:pt x="54" y="12"/>
                  </a:lnTo>
                  <a:lnTo>
                    <a:pt x="62" y="8"/>
                  </a:lnTo>
                  <a:lnTo>
                    <a:pt x="72" y="4"/>
                  </a:lnTo>
                  <a:lnTo>
                    <a:pt x="81" y="1"/>
                  </a:lnTo>
                  <a:lnTo>
                    <a:pt x="92" y="0"/>
                  </a:lnTo>
                  <a:lnTo>
                    <a:pt x="102" y="0"/>
                  </a:lnTo>
                  <a:lnTo>
                    <a:pt x="1124" y="0"/>
                  </a:lnTo>
                  <a:lnTo>
                    <a:pt x="1124" y="0"/>
                  </a:lnTo>
                  <a:lnTo>
                    <a:pt x="1135" y="0"/>
                  </a:lnTo>
                  <a:lnTo>
                    <a:pt x="1145" y="1"/>
                  </a:lnTo>
                  <a:lnTo>
                    <a:pt x="1156" y="4"/>
                  </a:lnTo>
                  <a:lnTo>
                    <a:pt x="1165" y="8"/>
                  </a:lnTo>
                  <a:lnTo>
                    <a:pt x="1174" y="12"/>
                  </a:lnTo>
                  <a:lnTo>
                    <a:pt x="1182" y="18"/>
                  </a:lnTo>
                  <a:lnTo>
                    <a:pt x="1190" y="23"/>
                  </a:lnTo>
                  <a:lnTo>
                    <a:pt x="1197" y="30"/>
                  </a:lnTo>
                  <a:lnTo>
                    <a:pt x="1204" y="37"/>
                  </a:lnTo>
                  <a:lnTo>
                    <a:pt x="1210" y="45"/>
                  </a:lnTo>
                  <a:lnTo>
                    <a:pt x="1214" y="53"/>
                  </a:lnTo>
                  <a:lnTo>
                    <a:pt x="1220" y="63"/>
                  </a:lnTo>
                  <a:lnTo>
                    <a:pt x="1223" y="72"/>
                  </a:lnTo>
                  <a:lnTo>
                    <a:pt x="1225" y="82"/>
                  </a:lnTo>
                  <a:lnTo>
                    <a:pt x="1227" y="91"/>
                  </a:lnTo>
                  <a:lnTo>
                    <a:pt x="1227" y="102"/>
                  </a:lnTo>
                  <a:lnTo>
                    <a:pt x="1227" y="297"/>
                  </a:lnTo>
                  <a:lnTo>
                    <a:pt x="1227" y="297"/>
                  </a:lnTo>
                  <a:lnTo>
                    <a:pt x="1225" y="304"/>
                  </a:lnTo>
                  <a:lnTo>
                    <a:pt x="1221" y="311"/>
                  </a:lnTo>
                  <a:lnTo>
                    <a:pt x="1216" y="315"/>
                  </a:lnTo>
                  <a:lnTo>
                    <a:pt x="1208" y="316"/>
                  </a:lnTo>
                  <a:lnTo>
                    <a:pt x="1208" y="316"/>
                  </a:lnTo>
                  <a:lnTo>
                    <a:pt x="1201" y="315"/>
                  </a:lnTo>
                  <a:lnTo>
                    <a:pt x="1195" y="311"/>
                  </a:lnTo>
                  <a:lnTo>
                    <a:pt x="1191" y="304"/>
                  </a:lnTo>
                  <a:lnTo>
                    <a:pt x="1189" y="297"/>
                  </a:lnTo>
                  <a:lnTo>
                    <a:pt x="1189" y="102"/>
                  </a:lnTo>
                  <a:lnTo>
                    <a:pt x="1189" y="102"/>
                  </a:lnTo>
                  <a:lnTo>
                    <a:pt x="1189" y="88"/>
                  </a:lnTo>
                  <a:lnTo>
                    <a:pt x="1184" y="78"/>
                  </a:lnTo>
                  <a:lnTo>
                    <a:pt x="1178" y="67"/>
                  </a:lnTo>
                  <a:lnTo>
                    <a:pt x="1171" y="57"/>
                  </a:lnTo>
                  <a:lnTo>
                    <a:pt x="1161" y="49"/>
                  </a:lnTo>
                  <a:lnTo>
                    <a:pt x="1150" y="42"/>
                  </a:lnTo>
                  <a:lnTo>
                    <a:pt x="1138" y="39"/>
                  </a:lnTo>
                  <a:lnTo>
                    <a:pt x="1124" y="38"/>
                  </a:lnTo>
                  <a:lnTo>
                    <a:pt x="102" y="38"/>
                  </a:lnTo>
                  <a:lnTo>
                    <a:pt x="102" y="38"/>
                  </a:lnTo>
                  <a:lnTo>
                    <a:pt x="90" y="39"/>
                  </a:lnTo>
                  <a:lnTo>
                    <a:pt x="77" y="42"/>
                  </a:lnTo>
                  <a:lnTo>
                    <a:pt x="66" y="49"/>
                  </a:lnTo>
                  <a:lnTo>
                    <a:pt x="57" y="57"/>
                  </a:lnTo>
                  <a:lnTo>
                    <a:pt x="49" y="67"/>
                  </a:lnTo>
                  <a:lnTo>
                    <a:pt x="43" y="78"/>
                  </a:lnTo>
                  <a:lnTo>
                    <a:pt x="39" y="88"/>
                  </a:lnTo>
                  <a:lnTo>
                    <a:pt x="38" y="102"/>
                  </a:lnTo>
                  <a:lnTo>
                    <a:pt x="38" y="868"/>
                  </a:lnTo>
                  <a:lnTo>
                    <a:pt x="38" y="868"/>
                  </a:lnTo>
                  <a:lnTo>
                    <a:pt x="36" y="875"/>
                  </a:lnTo>
                  <a:lnTo>
                    <a:pt x="32" y="882"/>
                  </a:lnTo>
                  <a:lnTo>
                    <a:pt x="27" y="886"/>
                  </a:lnTo>
                  <a:lnTo>
                    <a:pt x="19"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sp>
          <p:nvSpPr>
            <p:cNvPr id="31" name="Freeform 96"/>
            <p:cNvSpPr>
              <a:spLocks/>
            </p:cNvSpPr>
            <p:nvPr/>
          </p:nvSpPr>
          <p:spPr bwMode="auto">
            <a:xfrm>
              <a:off x="3795713" y="4178300"/>
              <a:ext cx="1947863" cy="1409700"/>
            </a:xfrm>
            <a:custGeom>
              <a:avLst/>
              <a:gdLst>
                <a:gd name="T0" fmla="*/ 19 w 1227"/>
                <a:gd name="T1" fmla="*/ 888 h 888"/>
                <a:gd name="T2" fmla="*/ 5 w 1227"/>
                <a:gd name="T3" fmla="*/ 882 h 888"/>
                <a:gd name="T4" fmla="*/ 0 w 1227"/>
                <a:gd name="T5" fmla="*/ 868 h 888"/>
                <a:gd name="T6" fmla="*/ 0 w 1227"/>
                <a:gd name="T7" fmla="*/ 102 h 888"/>
                <a:gd name="T8" fmla="*/ 2 w 1227"/>
                <a:gd name="T9" fmla="*/ 82 h 888"/>
                <a:gd name="T10" fmla="*/ 8 w 1227"/>
                <a:gd name="T11" fmla="*/ 63 h 888"/>
                <a:gd name="T12" fmla="*/ 17 w 1227"/>
                <a:gd name="T13" fmla="*/ 45 h 888"/>
                <a:gd name="T14" fmla="*/ 30 w 1227"/>
                <a:gd name="T15" fmla="*/ 30 h 888"/>
                <a:gd name="T16" fmla="*/ 45 w 1227"/>
                <a:gd name="T17" fmla="*/ 18 h 888"/>
                <a:gd name="T18" fmla="*/ 62 w 1227"/>
                <a:gd name="T19" fmla="*/ 8 h 888"/>
                <a:gd name="T20" fmla="*/ 81 w 1227"/>
                <a:gd name="T21" fmla="*/ 1 h 888"/>
                <a:gd name="T22" fmla="*/ 102 w 1227"/>
                <a:gd name="T23" fmla="*/ 0 h 888"/>
                <a:gd name="T24" fmla="*/ 1124 w 1227"/>
                <a:gd name="T25" fmla="*/ 0 h 888"/>
                <a:gd name="T26" fmla="*/ 1145 w 1227"/>
                <a:gd name="T27" fmla="*/ 1 h 888"/>
                <a:gd name="T28" fmla="*/ 1165 w 1227"/>
                <a:gd name="T29" fmla="*/ 8 h 888"/>
                <a:gd name="T30" fmla="*/ 1182 w 1227"/>
                <a:gd name="T31" fmla="*/ 18 h 888"/>
                <a:gd name="T32" fmla="*/ 1197 w 1227"/>
                <a:gd name="T33" fmla="*/ 30 h 888"/>
                <a:gd name="T34" fmla="*/ 1210 w 1227"/>
                <a:gd name="T35" fmla="*/ 45 h 888"/>
                <a:gd name="T36" fmla="*/ 1220 w 1227"/>
                <a:gd name="T37" fmla="*/ 63 h 888"/>
                <a:gd name="T38" fmla="*/ 1225 w 1227"/>
                <a:gd name="T39" fmla="*/ 82 h 888"/>
                <a:gd name="T40" fmla="*/ 1227 w 1227"/>
                <a:gd name="T41" fmla="*/ 102 h 888"/>
                <a:gd name="T42" fmla="*/ 1227 w 1227"/>
                <a:gd name="T43" fmla="*/ 297 h 888"/>
                <a:gd name="T44" fmla="*/ 1221 w 1227"/>
                <a:gd name="T45" fmla="*/ 311 h 888"/>
                <a:gd name="T46" fmla="*/ 1208 w 1227"/>
                <a:gd name="T47" fmla="*/ 316 h 888"/>
                <a:gd name="T48" fmla="*/ 1201 w 1227"/>
                <a:gd name="T49" fmla="*/ 315 h 888"/>
                <a:gd name="T50" fmla="*/ 1191 w 1227"/>
                <a:gd name="T51" fmla="*/ 304 h 888"/>
                <a:gd name="T52" fmla="*/ 1189 w 1227"/>
                <a:gd name="T53" fmla="*/ 102 h 888"/>
                <a:gd name="T54" fmla="*/ 1189 w 1227"/>
                <a:gd name="T55" fmla="*/ 88 h 888"/>
                <a:gd name="T56" fmla="*/ 1178 w 1227"/>
                <a:gd name="T57" fmla="*/ 67 h 888"/>
                <a:gd name="T58" fmla="*/ 1161 w 1227"/>
                <a:gd name="T59" fmla="*/ 49 h 888"/>
                <a:gd name="T60" fmla="*/ 1138 w 1227"/>
                <a:gd name="T61" fmla="*/ 39 h 888"/>
                <a:gd name="T62" fmla="*/ 102 w 1227"/>
                <a:gd name="T63" fmla="*/ 38 h 888"/>
                <a:gd name="T64" fmla="*/ 90 w 1227"/>
                <a:gd name="T65" fmla="*/ 39 h 888"/>
                <a:gd name="T66" fmla="*/ 66 w 1227"/>
                <a:gd name="T67" fmla="*/ 49 h 888"/>
                <a:gd name="T68" fmla="*/ 49 w 1227"/>
                <a:gd name="T69" fmla="*/ 67 h 888"/>
                <a:gd name="T70" fmla="*/ 39 w 1227"/>
                <a:gd name="T71" fmla="*/ 88 h 888"/>
                <a:gd name="T72" fmla="*/ 38 w 1227"/>
                <a:gd name="T73" fmla="*/ 868 h 888"/>
                <a:gd name="T74" fmla="*/ 36 w 1227"/>
                <a:gd name="T75" fmla="*/ 875 h 888"/>
                <a:gd name="T76" fmla="*/ 27 w 1227"/>
                <a:gd name="T77" fmla="*/ 88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7" h="888">
                  <a:moveTo>
                    <a:pt x="19" y="888"/>
                  </a:moveTo>
                  <a:lnTo>
                    <a:pt x="19" y="888"/>
                  </a:lnTo>
                  <a:lnTo>
                    <a:pt x="12" y="886"/>
                  </a:lnTo>
                  <a:lnTo>
                    <a:pt x="5" y="882"/>
                  </a:lnTo>
                  <a:lnTo>
                    <a:pt x="1" y="875"/>
                  </a:lnTo>
                  <a:lnTo>
                    <a:pt x="0" y="868"/>
                  </a:lnTo>
                  <a:lnTo>
                    <a:pt x="0" y="102"/>
                  </a:lnTo>
                  <a:lnTo>
                    <a:pt x="0" y="102"/>
                  </a:lnTo>
                  <a:lnTo>
                    <a:pt x="1" y="91"/>
                  </a:lnTo>
                  <a:lnTo>
                    <a:pt x="2" y="82"/>
                  </a:lnTo>
                  <a:lnTo>
                    <a:pt x="5" y="72"/>
                  </a:lnTo>
                  <a:lnTo>
                    <a:pt x="8" y="63"/>
                  </a:lnTo>
                  <a:lnTo>
                    <a:pt x="12" y="53"/>
                  </a:lnTo>
                  <a:lnTo>
                    <a:pt x="17" y="45"/>
                  </a:lnTo>
                  <a:lnTo>
                    <a:pt x="23" y="37"/>
                  </a:lnTo>
                  <a:lnTo>
                    <a:pt x="30" y="30"/>
                  </a:lnTo>
                  <a:lnTo>
                    <a:pt x="38" y="23"/>
                  </a:lnTo>
                  <a:lnTo>
                    <a:pt x="45" y="18"/>
                  </a:lnTo>
                  <a:lnTo>
                    <a:pt x="54" y="12"/>
                  </a:lnTo>
                  <a:lnTo>
                    <a:pt x="62" y="8"/>
                  </a:lnTo>
                  <a:lnTo>
                    <a:pt x="72" y="4"/>
                  </a:lnTo>
                  <a:lnTo>
                    <a:pt x="81" y="1"/>
                  </a:lnTo>
                  <a:lnTo>
                    <a:pt x="92" y="0"/>
                  </a:lnTo>
                  <a:lnTo>
                    <a:pt x="102" y="0"/>
                  </a:lnTo>
                  <a:lnTo>
                    <a:pt x="1124" y="0"/>
                  </a:lnTo>
                  <a:lnTo>
                    <a:pt x="1124" y="0"/>
                  </a:lnTo>
                  <a:lnTo>
                    <a:pt x="1135" y="0"/>
                  </a:lnTo>
                  <a:lnTo>
                    <a:pt x="1145" y="1"/>
                  </a:lnTo>
                  <a:lnTo>
                    <a:pt x="1156" y="4"/>
                  </a:lnTo>
                  <a:lnTo>
                    <a:pt x="1165" y="8"/>
                  </a:lnTo>
                  <a:lnTo>
                    <a:pt x="1174" y="12"/>
                  </a:lnTo>
                  <a:lnTo>
                    <a:pt x="1182" y="18"/>
                  </a:lnTo>
                  <a:lnTo>
                    <a:pt x="1190" y="23"/>
                  </a:lnTo>
                  <a:lnTo>
                    <a:pt x="1197" y="30"/>
                  </a:lnTo>
                  <a:lnTo>
                    <a:pt x="1204" y="37"/>
                  </a:lnTo>
                  <a:lnTo>
                    <a:pt x="1210" y="45"/>
                  </a:lnTo>
                  <a:lnTo>
                    <a:pt x="1214" y="53"/>
                  </a:lnTo>
                  <a:lnTo>
                    <a:pt x="1220" y="63"/>
                  </a:lnTo>
                  <a:lnTo>
                    <a:pt x="1223" y="72"/>
                  </a:lnTo>
                  <a:lnTo>
                    <a:pt x="1225" y="82"/>
                  </a:lnTo>
                  <a:lnTo>
                    <a:pt x="1227" y="91"/>
                  </a:lnTo>
                  <a:lnTo>
                    <a:pt x="1227" y="102"/>
                  </a:lnTo>
                  <a:lnTo>
                    <a:pt x="1227" y="297"/>
                  </a:lnTo>
                  <a:lnTo>
                    <a:pt x="1227" y="297"/>
                  </a:lnTo>
                  <a:lnTo>
                    <a:pt x="1225" y="304"/>
                  </a:lnTo>
                  <a:lnTo>
                    <a:pt x="1221" y="311"/>
                  </a:lnTo>
                  <a:lnTo>
                    <a:pt x="1216" y="315"/>
                  </a:lnTo>
                  <a:lnTo>
                    <a:pt x="1208" y="316"/>
                  </a:lnTo>
                  <a:lnTo>
                    <a:pt x="1208" y="316"/>
                  </a:lnTo>
                  <a:lnTo>
                    <a:pt x="1201" y="315"/>
                  </a:lnTo>
                  <a:lnTo>
                    <a:pt x="1195" y="311"/>
                  </a:lnTo>
                  <a:lnTo>
                    <a:pt x="1191" y="304"/>
                  </a:lnTo>
                  <a:lnTo>
                    <a:pt x="1189" y="297"/>
                  </a:lnTo>
                  <a:lnTo>
                    <a:pt x="1189" y="102"/>
                  </a:lnTo>
                  <a:lnTo>
                    <a:pt x="1189" y="102"/>
                  </a:lnTo>
                  <a:lnTo>
                    <a:pt x="1189" y="88"/>
                  </a:lnTo>
                  <a:lnTo>
                    <a:pt x="1184" y="78"/>
                  </a:lnTo>
                  <a:lnTo>
                    <a:pt x="1178" y="67"/>
                  </a:lnTo>
                  <a:lnTo>
                    <a:pt x="1171" y="57"/>
                  </a:lnTo>
                  <a:lnTo>
                    <a:pt x="1161" y="49"/>
                  </a:lnTo>
                  <a:lnTo>
                    <a:pt x="1150" y="42"/>
                  </a:lnTo>
                  <a:lnTo>
                    <a:pt x="1138" y="39"/>
                  </a:lnTo>
                  <a:lnTo>
                    <a:pt x="1124" y="38"/>
                  </a:lnTo>
                  <a:lnTo>
                    <a:pt x="102" y="38"/>
                  </a:lnTo>
                  <a:lnTo>
                    <a:pt x="102" y="38"/>
                  </a:lnTo>
                  <a:lnTo>
                    <a:pt x="90" y="39"/>
                  </a:lnTo>
                  <a:lnTo>
                    <a:pt x="77" y="42"/>
                  </a:lnTo>
                  <a:lnTo>
                    <a:pt x="66" y="49"/>
                  </a:lnTo>
                  <a:lnTo>
                    <a:pt x="57" y="57"/>
                  </a:lnTo>
                  <a:lnTo>
                    <a:pt x="49" y="67"/>
                  </a:lnTo>
                  <a:lnTo>
                    <a:pt x="43" y="78"/>
                  </a:lnTo>
                  <a:lnTo>
                    <a:pt x="39" y="88"/>
                  </a:lnTo>
                  <a:lnTo>
                    <a:pt x="38" y="102"/>
                  </a:lnTo>
                  <a:lnTo>
                    <a:pt x="38" y="868"/>
                  </a:lnTo>
                  <a:lnTo>
                    <a:pt x="38" y="868"/>
                  </a:lnTo>
                  <a:lnTo>
                    <a:pt x="36" y="875"/>
                  </a:lnTo>
                  <a:lnTo>
                    <a:pt x="32" y="882"/>
                  </a:lnTo>
                  <a:lnTo>
                    <a:pt x="27" y="886"/>
                  </a:lnTo>
                  <a:lnTo>
                    <a:pt x="19" y="88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sp>
          <p:nvSpPr>
            <p:cNvPr id="32" name="Freeform 97"/>
            <p:cNvSpPr>
              <a:spLocks/>
            </p:cNvSpPr>
            <p:nvPr/>
          </p:nvSpPr>
          <p:spPr bwMode="auto">
            <a:xfrm>
              <a:off x="3986213" y="4370388"/>
              <a:ext cx="1568450" cy="1217613"/>
            </a:xfrm>
            <a:custGeom>
              <a:avLst/>
              <a:gdLst>
                <a:gd name="T0" fmla="*/ 19 w 988"/>
                <a:gd name="T1" fmla="*/ 767 h 767"/>
                <a:gd name="T2" fmla="*/ 5 w 988"/>
                <a:gd name="T3" fmla="*/ 761 h 767"/>
                <a:gd name="T4" fmla="*/ 0 w 988"/>
                <a:gd name="T5" fmla="*/ 747 h 767"/>
                <a:gd name="T6" fmla="*/ 0 w 988"/>
                <a:gd name="T7" fmla="*/ 87 h 767"/>
                <a:gd name="T8" fmla="*/ 1 w 988"/>
                <a:gd name="T9" fmla="*/ 70 h 767"/>
                <a:gd name="T10" fmla="*/ 6 w 988"/>
                <a:gd name="T11" fmla="*/ 53 h 767"/>
                <a:gd name="T12" fmla="*/ 15 w 988"/>
                <a:gd name="T13" fmla="*/ 38 h 767"/>
                <a:gd name="T14" fmla="*/ 39 w 988"/>
                <a:gd name="T15" fmla="*/ 15 h 767"/>
                <a:gd name="T16" fmla="*/ 54 w 988"/>
                <a:gd name="T17" fmla="*/ 7 h 767"/>
                <a:gd name="T18" fmla="*/ 70 w 988"/>
                <a:gd name="T19" fmla="*/ 2 h 767"/>
                <a:gd name="T20" fmla="*/ 88 w 988"/>
                <a:gd name="T21" fmla="*/ 0 h 767"/>
                <a:gd name="T22" fmla="*/ 899 w 988"/>
                <a:gd name="T23" fmla="*/ 0 h 767"/>
                <a:gd name="T24" fmla="*/ 917 w 988"/>
                <a:gd name="T25" fmla="*/ 2 h 767"/>
                <a:gd name="T26" fmla="*/ 934 w 988"/>
                <a:gd name="T27" fmla="*/ 7 h 767"/>
                <a:gd name="T28" fmla="*/ 949 w 988"/>
                <a:gd name="T29" fmla="*/ 15 h 767"/>
                <a:gd name="T30" fmla="*/ 973 w 988"/>
                <a:gd name="T31" fmla="*/ 38 h 767"/>
                <a:gd name="T32" fmla="*/ 980 w 988"/>
                <a:gd name="T33" fmla="*/ 53 h 767"/>
                <a:gd name="T34" fmla="*/ 985 w 988"/>
                <a:gd name="T35" fmla="*/ 70 h 767"/>
                <a:gd name="T36" fmla="*/ 988 w 988"/>
                <a:gd name="T37" fmla="*/ 87 h 767"/>
                <a:gd name="T38" fmla="*/ 988 w 988"/>
                <a:gd name="T39" fmla="*/ 176 h 767"/>
                <a:gd name="T40" fmla="*/ 981 w 988"/>
                <a:gd name="T41" fmla="*/ 190 h 767"/>
                <a:gd name="T42" fmla="*/ 969 w 988"/>
                <a:gd name="T43" fmla="*/ 195 h 767"/>
                <a:gd name="T44" fmla="*/ 961 w 988"/>
                <a:gd name="T45" fmla="*/ 194 h 767"/>
                <a:gd name="T46" fmla="*/ 951 w 988"/>
                <a:gd name="T47" fmla="*/ 183 h 767"/>
                <a:gd name="T48" fmla="*/ 950 w 988"/>
                <a:gd name="T49" fmla="*/ 87 h 767"/>
                <a:gd name="T50" fmla="*/ 949 w 988"/>
                <a:gd name="T51" fmla="*/ 78 h 767"/>
                <a:gd name="T52" fmla="*/ 940 w 988"/>
                <a:gd name="T53" fmla="*/ 60 h 767"/>
                <a:gd name="T54" fmla="*/ 927 w 988"/>
                <a:gd name="T55" fmla="*/ 47 h 767"/>
                <a:gd name="T56" fmla="*/ 909 w 988"/>
                <a:gd name="T57" fmla="*/ 38 h 767"/>
                <a:gd name="T58" fmla="*/ 88 w 988"/>
                <a:gd name="T59" fmla="*/ 38 h 767"/>
                <a:gd name="T60" fmla="*/ 77 w 988"/>
                <a:gd name="T61" fmla="*/ 38 h 767"/>
                <a:gd name="T62" fmla="*/ 60 w 988"/>
                <a:gd name="T63" fmla="*/ 47 h 767"/>
                <a:gd name="T64" fmla="*/ 46 w 988"/>
                <a:gd name="T65" fmla="*/ 60 h 767"/>
                <a:gd name="T66" fmla="*/ 39 w 988"/>
                <a:gd name="T67" fmla="*/ 78 h 767"/>
                <a:gd name="T68" fmla="*/ 38 w 988"/>
                <a:gd name="T69" fmla="*/ 747 h 767"/>
                <a:gd name="T70" fmla="*/ 36 w 988"/>
                <a:gd name="T71" fmla="*/ 754 h 767"/>
                <a:gd name="T72" fmla="*/ 27 w 988"/>
                <a:gd name="T73" fmla="*/ 76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8" h="767">
                  <a:moveTo>
                    <a:pt x="19" y="767"/>
                  </a:moveTo>
                  <a:lnTo>
                    <a:pt x="19" y="767"/>
                  </a:lnTo>
                  <a:lnTo>
                    <a:pt x="12" y="765"/>
                  </a:lnTo>
                  <a:lnTo>
                    <a:pt x="5" y="761"/>
                  </a:lnTo>
                  <a:lnTo>
                    <a:pt x="1" y="754"/>
                  </a:lnTo>
                  <a:lnTo>
                    <a:pt x="0" y="747"/>
                  </a:lnTo>
                  <a:lnTo>
                    <a:pt x="0" y="87"/>
                  </a:lnTo>
                  <a:lnTo>
                    <a:pt x="0" y="87"/>
                  </a:lnTo>
                  <a:lnTo>
                    <a:pt x="0" y="79"/>
                  </a:lnTo>
                  <a:lnTo>
                    <a:pt x="1" y="70"/>
                  </a:lnTo>
                  <a:lnTo>
                    <a:pt x="4" y="62"/>
                  </a:lnTo>
                  <a:lnTo>
                    <a:pt x="6" y="53"/>
                  </a:lnTo>
                  <a:lnTo>
                    <a:pt x="10" y="47"/>
                  </a:lnTo>
                  <a:lnTo>
                    <a:pt x="15" y="38"/>
                  </a:lnTo>
                  <a:lnTo>
                    <a:pt x="25" y="26"/>
                  </a:lnTo>
                  <a:lnTo>
                    <a:pt x="39" y="15"/>
                  </a:lnTo>
                  <a:lnTo>
                    <a:pt x="46" y="11"/>
                  </a:lnTo>
                  <a:lnTo>
                    <a:pt x="54" y="7"/>
                  </a:lnTo>
                  <a:lnTo>
                    <a:pt x="61" y="4"/>
                  </a:lnTo>
                  <a:lnTo>
                    <a:pt x="70" y="2"/>
                  </a:lnTo>
                  <a:lnTo>
                    <a:pt x="79" y="0"/>
                  </a:lnTo>
                  <a:lnTo>
                    <a:pt x="88" y="0"/>
                  </a:lnTo>
                  <a:lnTo>
                    <a:pt x="899" y="0"/>
                  </a:lnTo>
                  <a:lnTo>
                    <a:pt x="899" y="0"/>
                  </a:lnTo>
                  <a:lnTo>
                    <a:pt x="909" y="0"/>
                  </a:lnTo>
                  <a:lnTo>
                    <a:pt x="917" y="2"/>
                  </a:lnTo>
                  <a:lnTo>
                    <a:pt x="925" y="4"/>
                  </a:lnTo>
                  <a:lnTo>
                    <a:pt x="934" y="7"/>
                  </a:lnTo>
                  <a:lnTo>
                    <a:pt x="942" y="11"/>
                  </a:lnTo>
                  <a:lnTo>
                    <a:pt x="949" y="15"/>
                  </a:lnTo>
                  <a:lnTo>
                    <a:pt x="962" y="26"/>
                  </a:lnTo>
                  <a:lnTo>
                    <a:pt x="973" y="38"/>
                  </a:lnTo>
                  <a:lnTo>
                    <a:pt x="977" y="47"/>
                  </a:lnTo>
                  <a:lnTo>
                    <a:pt x="980" y="53"/>
                  </a:lnTo>
                  <a:lnTo>
                    <a:pt x="984" y="62"/>
                  </a:lnTo>
                  <a:lnTo>
                    <a:pt x="985" y="70"/>
                  </a:lnTo>
                  <a:lnTo>
                    <a:pt x="987" y="79"/>
                  </a:lnTo>
                  <a:lnTo>
                    <a:pt x="988" y="87"/>
                  </a:lnTo>
                  <a:lnTo>
                    <a:pt x="988" y="176"/>
                  </a:lnTo>
                  <a:lnTo>
                    <a:pt x="988" y="176"/>
                  </a:lnTo>
                  <a:lnTo>
                    <a:pt x="985" y="183"/>
                  </a:lnTo>
                  <a:lnTo>
                    <a:pt x="981" y="190"/>
                  </a:lnTo>
                  <a:lnTo>
                    <a:pt x="976" y="194"/>
                  </a:lnTo>
                  <a:lnTo>
                    <a:pt x="969" y="195"/>
                  </a:lnTo>
                  <a:lnTo>
                    <a:pt x="969" y="195"/>
                  </a:lnTo>
                  <a:lnTo>
                    <a:pt x="961" y="194"/>
                  </a:lnTo>
                  <a:lnTo>
                    <a:pt x="955" y="190"/>
                  </a:lnTo>
                  <a:lnTo>
                    <a:pt x="951" y="183"/>
                  </a:lnTo>
                  <a:lnTo>
                    <a:pt x="950" y="176"/>
                  </a:lnTo>
                  <a:lnTo>
                    <a:pt x="950" y="87"/>
                  </a:lnTo>
                  <a:lnTo>
                    <a:pt x="950" y="87"/>
                  </a:lnTo>
                  <a:lnTo>
                    <a:pt x="949" y="78"/>
                  </a:lnTo>
                  <a:lnTo>
                    <a:pt x="946" y="68"/>
                  </a:lnTo>
                  <a:lnTo>
                    <a:pt x="940" y="60"/>
                  </a:lnTo>
                  <a:lnTo>
                    <a:pt x="935" y="52"/>
                  </a:lnTo>
                  <a:lnTo>
                    <a:pt x="927" y="47"/>
                  </a:lnTo>
                  <a:lnTo>
                    <a:pt x="919" y="42"/>
                  </a:lnTo>
                  <a:lnTo>
                    <a:pt x="909" y="38"/>
                  </a:lnTo>
                  <a:lnTo>
                    <a:pt x="899" y="38"/>
                  </a:lnTo>
                  <a:lnTo>
                    <a:pt x="88" y="38"/>
                  </a:lnTo>
                  <a:lnTo>
                    <a:pt x="88" y="38"/>
                  </a:lnTo>
                  <a:lnTo>
                    <a:pt x="77" y="38"/>
                  </a:lnTo>
                  <a:lnTo>
                    <a:pt x="68" y="42"/>
                  </a:lnTo>
                  <a:lnTo>
                    <a:pt x="60" y="47"/>
                  </a:lnTo>
                  <a:lnTo>
                    <a:pt x="53" y="52"/>
                  </a:lnTo>
                  <a:lnTo>
                    <a:pt x="46" y="60"/>
                  </a:lnTo>
                  <a:lnTo>
                    <a:pt x="42" y="68"/>
                  </a:lnTo>
                  <a:lnTo>
                    <a:pt x="39" y="78"/>
                  </a:lnTo>
                  <a:lnTo>
                    <a:pt x="38" y="87"/>
                  </a:lnTo>
                  <a:lnTo>
                    <a:pt x="38" y="747"/>
                  </a:lnTo>
                  <a:lnTo>
                    <a:pt x="38" y="747"/>
                  </a:lnTo>
                  <a:lnTo>
                    <a:pt x="36" y="754"/>
                  </a:lnTo>
                  <a:lnTo>
                    <a:pt x="32" y="761"/>
                  </a:lnTo>
                  <a:lnTo>
                    <a:pt x="27" y="765"/>
                  </a:lnTo>
                  <a:lnTo>
                    <a:pt x="19" y="7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sp>
          <p:nvSpPr>
            <p:cNvPr id="33" name="Freeform 98"/>
            <p:cNvSpPr>
              <a:spLocks/>
            </p:cNvSpPr>
            <p:nvPr/>
          </p:nvSpPr>
          <p:spPr bwMode="auto">
            <a:xfrm>
              <a:off x="3986213" y="4370388"/>
              <a:ext cx="1568450" cy="1217613"/>
            </a:xfrm>
            <a:custGeom>
              <a:avLst/>
              <a:gdLst>
                <a:gd name="T0" fmla="*/ 19 w 988"/>
                <a:gd name="T1" fmla="*/ 767 h 767"/>
                <a:gd name="T2" fmla="*/ 5 w 988"/>
                <a:gd name="T3" fmla="*/ 761 h 767"/>
                <a:gd name="T4" fmla="*/ 0 w 988"/>
                <a:gd name="T5" fmla="*/ 747 h 767"/>
                <a:gd name="T6" fmla="*/ 0 w 988"/>
                <a:gd name="T7" fmla="*/ 87 h 767"/>
                <a:gd name="T8" fmla="*/ 1 w 988"/>
                <a:gd name="T9" fmla="*/ 70 h 767"/>
                <a:gd name="T10" fmla="*/ 6 w 988"/>
                <a:gd name="T11" fmla="*/ 53 h 767"/>
                <a:gd name="T12" fmla="*/ 15 w 988"/>
                <a:gd name="T13" fmla="*/ 38 h 767"/>
                <a:gd name="T14" fmla="*/ 39 w 988"/>
                <a:gd name="T15" fmla="*/ 15 h 767"/>
                <a:gd name="T16" fmla="*/ 54 w 988"/>
                <a:gd name="T17" fmla="*/ 7 h 767"/>
                <a:gd name="T18" fmla="*/ 70 w 988"/>
                <a:gd name="T19" fmla="*/ 2 h 767"/>
                <a:gd name="T20" fmla="*/ 88 w 988"/>
                <a:gd name="T21" fmla="*/ 0 h 767"/>
                <a:gd name="T22" fmla="*/ 899 w 988"/>
                <a:gd name="T23" fmla="*/ 0 h 767"/>
                <a:gd name="T24" fmla="*/ 917 w 988"/>
                <a:gd name="T25" fmla="*/ 2 h 767"/>
                <a:gd name="T26" fmla="*/ 934 w 988"/>
                <a:gd name="T27" fmla="*/ 7 h 767"/>
                <a:gd name="T28" fmla="*/ 949 w 988"/>
                <a:gd name="T29" fmla="*/ 15 h 767"/>
                <a:gd name="T30" fmla="*/ 973 w 988"/>
                <a:gd name="T31" fmla="*/ 38 h 767"/>
                <a:gd name="T32" fmla="*/ 980 w 988"/>
                <a:gd name="T33" fmla="*/ 53 h 767"/>
                <a:gd name="T34" fmla="*/ 985 w 988"/>
                <a:gd name="T35" fmla="*/ 70 h 767"/>
                <a:gd name="T36" fmla="*/ 988 w 988"/>
                <a:gd name="T37" fmla="*/ 87 h 767"/>
                <a:gd name="T38" fmla="*/ 988 w 988"/>
                <a:gd name="T39" fmla="*/ 176 h 767"/>
                <a:gd name="T40" fmla="*/ 981 w 988"/>
                <a:gd name="T41" fmla="*/ 190 h 767"/>
                <a:gd name="T42" fmla="*/ 969 w 988"/>
                <a:gd name="T43" fmla="*/ 195 h 767"/>
                <a:gd name="T44" fmla="*/ 961 w 988"/>
                <a:gd name="T45" fmla="*/ 194 h 767"/>
                <a:gd name="T46" fmla="*/ 951 w 988"/>
                <a:gd name="T47" fmla="*/ 183 h 767"/>
                <a:gd name="T48" fmla="*/ 950 w 988"/>
                <a:gd name="T49" fmla="*/ 87 h 767"/>
                <a:gd name="T50" fmla="*/ 949 w 988"/>
                <a:gd name="T51" fmla="*/ 78 h 767"/>
                <a:gd name="T52" fmla="*/ 940 w 988"/>
                <a:gd name="T53" fmla="*/ 60 h 767"/>
                <a:gd name="T54" fmla="*/ 927 w 988"/>
                <a:gd name="T55" fmla="*/ 47 h 767"/>
                <a:gd name="T56" fmla="*/ 909 w 988"/>
                <a:gd name="T57" fmla="*/ 38 h 767"/>
                <a:gd name="T58" fmla="*/ 88 w 988"/>
                <a:gd name="T59" fmla="*/ 38 h 767"/>
                <a:gd name="T60" fmla="*/ 77 w 988"/>
                <a:gd name="T61" fmla="*/ 38 h 767"/>
                <a:gd name="T62" fmla="*/ 60 w 988"/>
                <a:gd name="T63" fmla="*/ 47 h 767"/>
                <a:gd name="T64" fmla="*/ 46 w 988"/>
                <a:gd name="T65" fmla="*/ 60 h 767"/>
                <a:gd name="T66" fmla="*/ 39 w 988"/>
                <a:gd name="T67" fmla="*/ 78 h 767"/>
                <a:gd name="T68" fmla="*/ 38 w 988"/>
                <a:gd name="T69" fmla="*/ 747 h 767"/>
                <a:gd name="T70" fmla="*/ 36 w 988"/>
                <a:gd name="T71" fmla="*/ 754 h 767"/>
                <a:gd name="T72" fmla="*/ 27 w 988"/>
                <a:gd name="T73" fmla="*/ 76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8" h="767">
                  <a:moveTo>
                    <a:pt x="19" y="767"/>
                  </a:moveTo>
                  <a:lnTo>
                    <a:pt x="19" y="767"/>
                  </a:lnTo>
                  <a:lnTo>
                    <a:pt x="12" y="765"/>
                  </a:lnTo>
                  <a:lnTo>
                    <a:pt x="5" y="761"/>
                  </a:lnTo>
                  <a:lnTo>
                    <a:pt x="1" y="754"/>
                  </a:lnTo>
                  <a:lnTo>
                    <a:pt x="0" y="747"/>
                  </a:lnTo>
                  <a:lnTo>
                    <a:pt x="0" y="87"/>
                  </a:lnTo>
                  <a:lnTo>
                    <a:pt x="0" y="87"/>
                  </a:lnTo>
                  <a:lnTo>
                    <a:pt x="0" y="79"/>
                  </a:lnTo>
                  <a:lnTo>
                    <a:pt x="1" y="70"/>
                  </a:lnTo>
                  <a:lnTo>
                    <a:pt x="4" y="62"/>
                  </a:lnTo>
                  <a:lnTo>
                    <a:pt x="6" y="53"/>
                  </a:lnTo>
                  <a:lnTo>
                    <a:pt x="10" y="47"/>
                  </a:lnTo>
                  <a:lnTo>
                    <a:pt x="15" y="38"/>
                  </a:lnTo>
                  <a:lnTo>
                    <a:pt x="25" y="26"/>
                  </a:lnTo>
                  <a:lnTo>
                    <a:pt x="39" y="15"/>
                  </a:lnTo>
                  <a:lnTo>
                    <a:pt x="46" y="11"/>
                  </a:lnTo>
                  <a:lnTo>
                    <a:pt x="54" y="7"/>
                  </a:lnTo>
                  <a:lnTo>
                    <a:pt x="61" y="4"/>
                  </a:lnTo>
                  <a:lnTo>
                    <a:pt x="70" y="2"/>
                  </a:lnTo>
                  <a:lnTo>
                    <a:pt x="79" y="0"/>
                  </a:lnTo>
                  <a:lnTo>
                    <a:pt x="88" y="0"/>
                  </a:lnTo>
                  <a:lnTo>
                    <a:pt x="899" y="0"/>
                  </a:lnTo>
                  <a:lnTo>
                    <a:pt x="899" y="0"/>
                  </a:lnTo>
                  <a:lnTo>
                    <a:pt x="909" y="0"/>
                  </a:lnTo>
                  <a:lnTo>
                    <a:pt x="917" y="2"/>
                  </a:lnTo>
                  <a:lnTo>
                    <a:pt x="925" y="4"/>
                  </a:lnTo>
                  <a:lnTo>
                    <a:pt x="934" y="7"/>
                  </a:lnTo>
                  <a:lnTo>
                    <a:pt x="942" y="11"/>
                  </a:lnTo>
                  <a:lnTo>
                    <a:pt x="949" y="15"/>
                  </a:lnTo>
                  <a:lnTo>
                    <a:pt x="962" y="26"/>
                  </a:lnTo>
                  <a:lnTo>
                    <a:pt x="973" y="38"/>
                  </a:lnTo>
                  <a:lnTo>
                    <a:pt x="977" y="47"/>
                  </a:lnTo>
                  <a:lnTo>
                    <a:pt x="980" y="53"/>
                  </a:lnTo>
                  <a:lnTo>
                    <a:pt x="984" y="62"/>
                  </a:lnTo>
                  <a:lnTo>
                    <a:pt x="985" y="70"/>
                  </a:lnTo>
                  <a:lnTo>
                    <a:pt x="987" y="79"/>
                  </a:lnTo>
                  <a:lnTo>
                    <a:pt x="988" y="87"/>
                  </a:lnTo>
                  <a:lnTo>
                    <a:pt x="988" y="176"/>
                  </a:lnTo>
                  <a:lnTo>
                    <a:pt x="988" y="176"/>
                  </a:lnTo>
                  <a:lnTo>
                    <a:pt x="985" y="183"/>
                  </a:lnTo>
                  <a:lnTo>
                    <a:pt x="981" y="190"/>
                  </a:lnTo>
                  <a:lnTo>
                    <a:pt x="976" y="194"/>
                  </a:lnTo>
                  <a:lnTo>
                    <a:pt x="969" y="195"/>
                  </a:lnTo>
                  <a:lnTo>
                    <a:pt x="969" y="195"/>
                  </a:lnTo>
                  <a:lnTo>
                    <a:pt x="961" y="194"/>
                  </a:lnTo>
                  <a:lnTo>
                    <a:pt x="955" y="190"/>
                  </a:lnTo>
                  <a:lnTo>
                    <a:pt x="951" y="183"/>
                  </a:lnTo>
                  <a:lnTo>
                    <a:pt x="950" y="176"/>
                  </a:lnTo>
                  <a:lnTo>
                    <a:pt x="950" y="87"/>
                  </a:lnTo>
                  <a:lnTo>
                    <a:pt x="950" y="87"/>
                  </a:lnTo>
                  <a:lnTo>
                    <a:pt x="949" y="78"/>
                  </a:lnTo>
                  <a:lnTo>
                    <a:pt x="946" y="68"/>
                  </a:lnTo>
                  <a:lnTo>
                    <a:pt x="940" y="60"/>
                  </a:lnTo>
                  <a:lnTo>
                    <a:pt x="935" y="52"/>
                  </a:lnTo>
                  <a:lnTo>
                    <a:pt x="927" y="47"/>
                  </a:lnTo>
                  <a:lnTo>
                    <a:pt x="919" y="42"/>
                  </a:lnTo>
                  <a:lnTo>
                    <a:pt x="909" y="38"/>
                  </a:lnTo>
                  <a:lnTo>
                    <a:pt x="899" y="38"/>
                  </a:lnTo>
                  <a:lnTo>
                    <a:pt x="88" y="38"/>
                  </a:lnTo>
                  <a:lnTo>
                    <a:pt x="88" y="38"/>
                  </a:lnTo>
                  <a:lnTo>
                    <a:pt x="77" y="38"/>
                  </a:lnTo>
                  <a:lnTo>
                    <a:pt x="68" y="42"/>
                  </a:lnTo>
                  <a:lnTo>
                    <a:pt x="60" y="47"/>
                  </a:lnTo>
                  <a:lnTo>
                    <a:pt x="53" y="52"/>
                  </a:lnTo>
                  <a:lnTo>
                    <a:pt x="46" y="60"/>
                  </a:lnTo>
                  <a:lnTo>
                    <a:pt x="42" y="68"/>
                  </a:lnTo>
                  <a:lnTo>
                    <a:pt x="39" y="78"/>
                  </a:lnTo>
                  <a:lnTo>
                    <a:pt x="38" y="87"/>
                  </a:lnTo>
                  <a:lnTo>
                    <a:pt x="38" y="747"/>
                  </a:lnTo>
                  <a:lnTo>
                    <a:pt x="38" y="747"/>
                  </a:lnTo>
                  <a:lnTo>
                    <a:pt x="36" y="754"/>
                  </a:lnTo>
                  <a:lnTo>
                    <a:pt x="32" y="761"/>
                  </a:lnTo>
                  <a:lnTo>
                    <a:pt x="27" y="765"/>
                  </a:lnTo>
                  <a:lnTo>
                    <a:pt x="19" y="76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sp>
          <p:nvSpPr>
            <p:cNvPr id="34" name="Freeform 99"/>
            <p:cNvSpPr>
              <a:spLocks/>
            </p:cNvSpPr>
            <p:nvPr/>
          </p:nvSpPr>
          <p:spPr bwMode="auto">
            <a:xfrm>
              <a:off x="3986213" y="5851525"/>
              <a:ext cx="1568450" cy="60325"/>
            </a:xfrm>
            <a:custGeom>
              <a:avLst/>
              <a:gdLst>
                <a:gd name="T0" fmla="*/ 969 w 988"/>
                <a:gd name="T1" fmla="*/ 38 h 38"/>
                <a:gd name="T2" fmla="*/ 19 w 988"/>
                <a:gd name="T3" fmla="*/ 38 h 38"/>
                <a:gd name="T4" fmla="*/ 19 w 988"/>
                <a:gd name="T5" fmla="*/ 38 h 38"/>
                <a:gd name="T6" fmla="*/ 12 w 988"/>
                <a:gd name="T7" fmla="*/ 37 h 38"/>
                <a:gd name="T8" fmla="*/ 5 w 988"/>
                <a:gd name="T9" fmla="*/ 33 h 38"/>
                <a:gd name="T10" fmla="*/ 1 w 988"/>
                <a:gd name="T11" fmla="*/ 27 h 38"/>
                <a:gd name="T12" fmla="*/ 0 w 988"/>
                <a:gd name="T13" fmla="*/ 19 h 38"/>
                <a:gd name="T14" fmla="*/ 0 w 988"/>
                <a:gd name="T15" fmla="*/ 19 h 38"/>
                <a:gd name="T16" fmla="*/ 1 w 988"/>
                <a:gd name="T17" fmla="*/ 12 h 38"/>
                <a:gd name="T18" fmla="*/ 5 w 988"/>
                <a:gd name="T19" fmla="*/ 7 h 38"/>
                <a:gd name="T20" fmla="*/ 12 w 988"/>
                <a:gd name="T21" fmla="*/ 3 h 38"/>
                <a:gd name="T22" fmla="*/ 19 w 988"/>
                <a:gd name="T23" fmla="*/ 0 h 38"/>
                <a:gd name="T24" fmla="*/ 969 w 988"/>
                <a:gd name="T25" fmla="*/ 0 h 38"/>
                <a:gd name="T26" fmla="*/ 969 w 988"/>
                <a:gd name="T27" fmla="*/ 0 h 38"/>
                <a:gd name="T28" fmla="*/ 976 w 988"/>
                <a:gd name="T29" fmla="*/ 3 h 38"/>
                <a:gd name="T30" fmla="*/ 981 w 988"/>
                <a:gd name="T31" fmla="*/ 7 h 38"/>
                <a:gd name="T32" fmla="*/ 985 w 988"/>
                <a:gd name="T33" fmla="*/ 12 h 38"/>
                <a:gd name="T34" fmla="*/ 988 w 988"/>
                <a:gd name="T35" fmla="*/ 19 h 38"/>
                <a:gd name="T36" fmla="*/ 988 w 988"/>
                <a:gd name="T37" fmla="*/ 19 h 38"/>
                <a:gd name="T38" fmla="*/ 985 w 988"/>
                <a:gd name="T39" fmla="*/ 27 h 38"/>
                <a:gd name="T40" fmla="*/ 981 w 988"/>
                <a:gd name="T41" fmla="*/ 33 h 38"/>
                <a:gd name="T42" fmla="*/ 976 w 988"/>
                <a:gd name="T43" fmla="*/ 37 h 38"/>
                <a:gd name="T44" fmla="*/ 969 w 988"/>
                <a:gd name="T4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8" h="38">
                  <a:moveTo>
                    <a:pt x="969" y="38"/>
                  </a:moveTo>
                  <a:lnTo>
                    <a:pt x="19" y="38"/>
                  </a:lnTo>
                  <a:lnTo>
                    <a:pt x="19" y="38"/>
                  </a:lnTo>
                  <a:lnTo>
                    <a:pt x="12" y="37"/>
                  </a:lnTo>
                  <a:lnTo>
                    <a:pt x="5" y="33"/>
                  </a:lnTo>
                  <a:lnTo>
                    <a:pt x="1" y="27"/>
                  </a:lnTo>
                  <a:lnTo>
                    <a:pt x="0" y="19"/>
                  </a:lnTo>
                  <a:lnTo>
                    <a:pt x="0" y="19"/>
                  </a:lnTo>
                  <a:lnTo>
                    <a:pt x="1" y="12"/>
                  </a:lnTo>
                  <a:lnTo>
                    <a:pt x="5" y="7"/>
                  </a:lnTo>
                  <a:lnTo>
                    <a:pt x="12" y="3"/>
                  </a:lnTo>
                  <a:lnTo>
                    <a:pt x="19" y="0"/>
                  </a:lnTo>
                  <a:lnTo>
                    <a:pt x="969" y="0"/>
                  </a:lnTo>
                  <a:lnTo>
                    <a:pt x="969" y="0"/>
                  </a:lnTo>
                  <a:lnTo>
                    <a:pt x="976" y="3"/>
                  </a:lnTo>
                  <a:lnTo>
                    <a:pt x="981" y="7"/>
                  </a:lnTo>
                  <a:lnTo>
                    <a:pt x="985" y="12"/>
                  </a:lnTo>
                  <a:lnTo>
                    <a:pt x="988" y="19"/>
                  </a:lnTo>
                  <a:lnTo>
                    <a:pt x="988" y="19"/>
                  </a:lnTo>
                  <a:lnTo>
                    <a:pt x="985" y="27"/>
                  </a:lnTo>
                  <a:lnTo>
                    <a:pt x="981" y="33"/>
                  </a:lnTo>
                  <a:lnTo>
                    <a:pt x="976" y="37"/>
                  </a:lnTo>
                  <a:lnTo>
                    <a:pt x="96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sp>
          <p:nvSpPr>
            <p:cNvPr id="35" name="Freeform 100"/>
            <p:cNvSpPr>
              <a:spLocks/>
            </p:cNvSpPr>
            <p:nvPr/>
          </p:nvSpPr>
          <p:spPr bwMode="auto">
            <a:xfrm>
              <a:off x="3986213" y="5851525"/>
              <a:ext cx="1568450" cy="60325"/>
            </a:xfrm>
            <a:custGeom>
              <a:avLst/>
              <a:gdLst>
                <a:gd name="T0" fmla="*/ 969 w 988"/>
                <a:gd name="T1" fmla="*/ 38 h 38"/>
                <a:gd name="T2" fmla="*/ 19 w 988"/>
                <a:gd name="T3" fmla="*/ 38 h 38"/>
                <a:gd name="T4" fmla="*/ 19 w 988"/>
                <a:gd name="T5" fmla="*/ 38 h 38"/>
                <a:gd name="T6" fmla="*/ 12 w 988"/>
                <a:gd name="T7" fmla="*/ 37 h 38"/>
                <a:gd name="T8" fmla="*/ 5 w 988"/>
                <a:gd name="T9" fmla="*/ 33 h 38"/>
                <a:gd name="T10" fmla="*/ 1 w 988"/>
                <a:gd name="T11" fmla="*/ 27 h 38"/>
                <a:gd name="T12" fmla="*/ 0 w 988"/>
                <a:gd name="T13" fmla="*/ 19 h 38"/>
                <a:gd name="T14" fmla="*/ 0 w 988"/>
                <a:gd name="T15" fmla="*/ 19 h 38"/>
                <a:gd name="T16" fmla="*/ 1 w 988"/>
                <a:gd name="T17" fmla="*/ 12 h 38"/>
                <a:gd name="T18" fmla="*/ 5 w 988"/>
                <a:gd name="T19" fmla="*/ 7 h 38"/>
                <a:gd name="T20" fmla="*/ 12 w 988"/>
                <a:gd name="T21" fmla="*/ 3 h 38"/>
                <a:gd name="T22" fmla="*/ 19 w 988"/>
                <a:gd name="T23" fmla="*/ 0 h 38"/>
                <a:gd name="T24" fmla="*/ 969 w 988"/>
                <a:gd name="T25" fmla="*/ 0 h 38"/>
                <a:gd name="T26" fmla="*/ 969 w 988"/>
                <a:gd name="T27" fmla="*/ 0 h 38"/>
                <a:gd name="T28" fmla="*/ 976 w 988"/>
                <a:gd name="T29" fmla="*/ 3 h 38"/>
                <a:gd name="T30" fmla="*/ 981 w 988"/>
                <a:gd name="T31" fmla="*/ 7 h 38"/>
                <a:gd name="T32" fmla="*/ 985 w 988"/>
                <a:gd name="T33" fmla="*/ 12 h 38"/>
                <a:gd name="T34" fmla="*/ 988 w 988"/>
                <a:gd name="T35" fmla="*/ 19 h 38"/>
                <a:gd name="T36" fmla="*/ 988 w 988"/>
                <a:gd name="T37" fmla="*/ 19 h 38"/>
                <a:gd name="T38" fmla="*/ 985 w 988"/>
                <a:gd name="T39" fmla="*/ 27 h 38"/>
                <a:gd name="T40" fmla="*/ 981 w 988"/>
                <a:gd name="T41" fmla="*/ 33 h 38"/>
                <a:gd name="T42" fmla="*/ 976 w 988"/>
                <a:gd name="T43" fmla="*/ 37 h 38"/>
                <a:gd name="T44" fmla="*/ 969 w 988"/>
                <a:gd name="T4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8" h="38">
                  <a:moveTo>
                    <a:pt x="969" y="38"/>
                  </a:moveTo>
                  <a:lnTo>
                    <a:pt x="19" y="38"/>
                  </a:lnTo>
                  <a:lnTo>
                    <a:pt x="19" y="38"/>
                  </a:lnTo>
                  <a:lnTo>
                    <a:pt x="12" y="37"/>
                  </a:lnTo>
                  <a:lnTo>
                    <a:pt x="5" y="33"/>
                  </a:lnTo>
                  <a:lnTo>
                    <a:pt x="1" y="27"/>
                  </a:lnTo>
                  <a:lnTo>
                    <a:pt x="0" y="19"/>
                  </a:lnTo>
                  <a:lnTo>
                    <a:pt x="0" y="19"/>
                  </a:lnTo>
                  <a:lnTo>
                    <a:pt x="1" y="12"/>
                  </a:lnTo>
                  <a:lnTo>
                    <a:pt x="5" y="7"/>
                  </a:lnTo>
                  <a:lnTo>
                    <a:pt x="12" y="3"/>
                  </a:lnTo>
                  <a:lnTo>
                    <a:pt x="19" y="0"/>
                  </a:lnTo>
                  <a:lnTo>
                    <a:pt x="969" y="0"/>
                  </a:lnTo>
                  <a:lnTo>
                    <a:pt x="969" y="0"/>
                  </a:lnTo>
                  <a:lnTo>
                    <a:pt x="976" y="3"/>
                  </a:lnTo>
                  <a:lnTo>
                    <a:pt x="981" y="7"/>
                  </a:lnTo>
                  <a:lnTo>
                    <a:pt x="985" y="12"/>
                  </a:lnTo>
                  <a:lnTo>
                    <a:pt x="988" y="19"/>
                  </a:lnTo>
                  <a:lnTo>
                    <a:pt x="988" y="19"/>
                  </a:lnTo>
                  <a:lnTo>
                    <a:pt x="985" y="27"/>
                  </a:lnTo>
                  <a:lnTo>
                    <a:pt x="981" y="33"/>
                  </a:lnTo>
                  <a:lnTo>
                    <a:pt x="976" y="37"/>
                  </a:lnTo>
                  <a:lnTo>
                    <a:pt x="969" y="3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sp>
          <p:nvSpPr>
            <p:cNvPr id="36" name="Freeform 101"/>
            <p:cNvSpPr>
              <a:spLocks/>
            </p:cNvSpPr>
            <p:nvPr/>
          </p:nvSpPr>
          <p:spPr bwMode="auto">
            <a:xfrm>
              <a:off x="3563938" y="5678488"/>
              <a:ext cx="2420938" cy="409575"/>
            </a:xfrm>
            <a:custGeom>
              <a:avLst/>
              <a:gdLst>
                <a:gd name="T0" fmla="*/ 1506 w 1525"/>
                <a:gd name="T1" fmla="*/ 258 h 258"/>
                <a:gd name="T2" fmla="*/ 19 w 1525"/>
                <a:gd name="T3" fmla="*/ 258 h 258"/>
                <a:gd name="T4" fmla="*/ 19 w 1525"/>
                <a:gd name="T5" fmla="*/ 258 h 258"/>
                <a:gd name="T6" fmla="*/ 15 w 1525"/>
                <a:gd name="T7" fmla="*/ 256 h 258"/>
                <a:gd name="T8" fmla="*/ 9 w 1525"/>
                <a:gd name="T9" fmla="*/ 255 h 258"/>
                <a:gd name="T10" fmla="*/ 5 w 1525"/>
                <a:gd name="T11" fmla="*/ 251 h 258"/>
                <a:gd name="T12" fmla="*/ 2 w 1525"/>
                <a:gd name="T13" fmla="*/ 248 h 258"/>
                <a:gd name="T14" fmla="*/ 2 w 1525"/>
                <a:gd name="T15" fmla="*/ 248 h 258"/>
                <a:gd name="T16" fmla="*/ 1 w 1525"/>
                <a:gd name="T17" fmla="*/ 243 h 258"/>
                <a:gd name="T18" fmla="*/ 0 w 1525"/>
                <a:gd name="T19" fmla="*/ 237 h 258"/>
                <a:gd name="T20" fmla="*/ 1 w 1525"/>
                <a:gd name="T21" fmla="*/ 233 h 258"/>
                <a:gd name="T22" fmla="*/ 2 w 1525"/>
                <a:gd name="T23" fmla="*/ 228 h 258"/>
                <a:gd name="T24" fmla="*/ 133 w 1525"/>
                <a:gd name="T25" fmla="*/ 9 h 258"/>
                <a:gd name="T26" fmla="*/ 133 w 1525"/>
                <a:gd name="T27" fmla="*/ 9 h 258"/>
                <a:gd name="T28" fmla="*/ 137 w 1525"/>
                <a:gd name="T29" fmla="*/ 5 h 258"/>
                <a:gd name="T30" fmla="*/ 140 w 1525"/>
                <a:gd name="T31" fmla="*/ 3 h 258"/>
                <a:gd name="T32" fmla="*/ 146 w 1525"/>
                <a:gd name="T33" fmla="*/ 1 h 258"/>
                <a:gd name="T34" fmla="*/ 150 w 1525"/>
                <a:gd name="T35" fmla="*/ 0 h 258"/>
                <a:gd name="T36" fmla="*/ 1015 w 1525"/>
                <a:gd name="T37" fmla="*/ 0 h 258"/>
                <a:gd name="T38" fmla="*/ 1015 w 1525"/>
                <a:gd name="T39" fmla="*/ 0 h 258"/>
                <a:gd name="T40" fmla="*/ 1022 w 1525"/>
                <a:gd name="T41" fmla="*/ 1 h 258"/>
                <a:gd name="T42" fmla="*/ 1028 w 1525"/>
                <a:gd name="T43" fmla="*/ 5 h 258"/>
                <a:gd name="T44" fmla="*/ 1032 w 1525"/>
                <a:gd name="T45" fmla="*/ 12 h 258"/>
                <a:gd name="T46" fmla="*/ 1035 w 1525"/>
                <a:gd name="T47" fmla="*/ 19 h 258"/>
                <a:gd name="T48" fmla="*/ 1035 w 1525"/>
                <a:gd name="T49" fmla="*/ 19 h 258"/>
                <a:gd name="T50" fmla="*/ 1032 w 1525"/>
                <a:gd name="T51" fmla="*/ 27 h 258"/>
                <a:gd name="T52" fmla="*/ 1028 w 1525"/>
                <a:gd name="T53" fmla="*/ 33 h 258"/>
                <a:gd name="T54" fmla="*/ 1022 w 1525"/>
                <a:gd name="T55" fmla="*/ 37 h 258"/>
                <a:gd name="T56" fmla="*/ 1015 w 1525"/>
                <a:gd name="T57" fmla="*/ 38 h 258"/>
                <a:gd name="T58" fmla="*/ 161 w 1525"/>
                <a:gd name="T59" fmla="*/ 38 h 258"/>
                <a:gd name="T60" fmla="*/ 53 w 1525"/>
                <a:gd name="T61" fmla="*/ 219 h 258"/>
                <a:gd name="T62" fmla="*/ 1474 w 1525"/>
                <a:gd name="T63" fmla="*/ 219 h 258"/>
                <a:gd name="T64" fmla="*/ 1435 w 1525"/>
                <a:gd name="T65" fmla="*/ 157 h 258"/>
                <a:gd name="T66" fmla="*/ 1435 w 1525"/>
                <a:gd name="T67" fmla="*/ 157 h 258"/>
                <a:gd name="T68" fmla="*/ 1434 w 1525"/>
                <a:gd name="T69" fmla="*/ 150 h 258"/>
                <a:gd name="T70" fmla="*/ 1434 w 1525"/>
                <a:gd name="T71" fmla="*/ 143 h 258"/>
                <a:gd name="T72" fmla="*/ 1437 w 1525"/>
                <a:gd name="T73" fmla="*/ 136 h 258"/>
                <a:gd name="T74" fmla="*/ 1442 w 1525"/>
                <a:gd name="T75" fmla="*/ 131 h 258"/>
                <a:gd name="T76" fmla="*/ 1442 w 1525"/>
                <a:gd name="T77" fmla="*/ 131 h 258"/>
                <a:gd name="T78" fmla="*/ 1449 w 1525"/>
                <a:gd name="T79" fmla="*/ 128 h 258"/>
                <a:gd name="T80" fmla="*/ 1457 w 1525"/>
                <a:gd name="T81" fmla="*/ 129 h 258"/>
                <a:gd name="T82" fmla="*/ 1464 w 1525"/>
                <a:gd name="T83" fmla="*/ 132 h 258"/>
                <a:gd name="T84" fmla="*/ 1468 w 1525"/>
                <a:gd name="T85" fmla="*/ 138 h 258"/>
                <a:gd name="T86" fmla="*/ 1523 w 1525"/>
                <a:gd name="T87" fmla="*/ 228 h 258"/>
                <a:gd name="T88" fmla="*/ 1523 w 1525"/>
                <a:gd name="T89" fmla="*/ 228 h 258"/>
                <a:gd name="T90" fmla="*/ 1525 w 1525"/>
                <a:gd name="T91" fmla="*/ 233 h 258"/>
                <a:gd name="T92" fmla="*/ 1525 w 1525"/>
                <a:gd name="T93" fmla="*/ 237 h 258"/>
                <a:gd name="T94" fmla="*/ 1525 w 1525"/>
                <a:gd name="T95" fmla="*/ 243 h 258"/>
                <a:gd name="T96" fmla="*/ 1523 w 1525"/>
                <a:gd name="T97" fmla="*/ 248 h 258"/>
                <a:gd name="T98" fmla="*/ 1523 w 1525"/>
                <a:gd name="T99" fmla="*/ 248 h 258"/>
                <a:gd name="T100" fmla="*/ 1520 w 1525"/>
                <a:gd name="T101" fmla="*/ 251 h 258"/>
                <a:gd name="T102" fmla="*/ 1516 w 1525"/>
                <a:gd name="T103" fmla="*/ 255 h 258"/>
                <a:gd name="T104" fmla="*/ 1512 w 1525"/>
                <a:gd name="T105" fmla="*/ 256 h 258"/>
                <a:gd name="T106" fmla="*/ 1506 w 1525"/>
                <a:gd name="T107"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5" h="258">
                  <a:moveTo>
                    <a:pt x="1506" y="258"/>
                  </a:moveTo>
                  <a:lnTo>
                    <a:pt x="19" y="258"/>
                  </a:lnTo>
                  <a:lnTo>
                    <a:pt x="19" y="258"/>
                  </a:lnTo>
                  <a:lnTo>
                    <a:pt x="15" y="256"/>
                  </a:lnTo>
                  <a:lnTo>
                    <a:pt x="9" y="255"/>
                  </a:lnTo>
                  <a:lnTo>
                    <a:pt x="5" y="251"/>
                  </a:lnTo>
                  <a:lnTo>
                    <a:pt x="2" y="248"/>
                  </a:lnTo>
                  <a:lnTo>
                    <a:pt x="2" y="248"/>
                  </a:lnTo>
                  <a:lnTo>
                    <a:pt x="1" y="243"/>
                  </a:lnTo>
                  <a:lnTo>
                    <a:pt x="0" y="237"/>
                  </a:lnTo>
                  <a:lnTo>
                    <a:pt x="1" y="233"/>
                  </a:lnTo>
                  <a:lnTo>
                    <a:pt x="2" y="228"/>
                  </a:lnTo>
                  <a:lnTo>
                    <a:pt x="133" y="9"/>
                  </a:lnTo>
                  <a:lnTo>
                    <a:pt x="133" y="9"/>
                  </a:lnTo>
                  <a:lnTo>
                    <a:pt x="137" y="5"/>
                  </a:lnTo>
                  <a:lnTo>
                    <a:pt x="140" y="3"/>
                  </a:lnTo>
                  <a:lnTo>
                    <a:pt x="146" y="1"/>
                  </a:lnTo>
                  <a:lnTo>
                    <a:pt x="150" y="0"/>
                  </a:lnTo>
                  <a:lnTo>
                    <a:pt x="1015" y="0"/>
                  </a:lnTo>
                  <a:lnTo>
                    <a:pt x="1015" y="0"/>
                  </a:lnTo>
                  <a:lnTo>
                    <a:pt x="1022" y="1"/>
                  </a:lnTo>
                  <a:lnTo>
                    <a:pt x="1028" y="5"/>
                  </a:lnTo>
                  <a:lnTo>
                    <a:pt x="1032" y="12"/>
                  </a:lnTo>
                  <a:lnTo>
                    <a:pt x="1035" y="19"/>
                  </a:lnTo>
                  <a:lnTo>
                    <a:pt x="1035" y="19"/>
                  </a:lnTo>
                  <a:lnTo>
                    <a:pt x="1032" y="27"/>
                  </a:lnTo>
                  <a:lnTo>
                    <a:pt x="1028" y="33"/>
                  </a:lnTo>
                  <a:lnTo>
                    <a:pt x="1022" y="37"/>
                  </a:lnTo>
                  <a:lnTo>
                    <a:pt x="1015" y="38"/>
                  </a:lnTo>
                  <a:lnTo>
                    <a:pt x="161" y="38"/>
                  </a:lnTo>
                  <a:lnTo>
                    <a:pt x="53" y="219"/>
                  </a:lnTo>
                  <a:lnTo>
                    <a:pt x="1474" y="219"/>
                  </a:lnTo>
                  <a:lnTo>
                    <a:pt x="1435" y="157"/>
                  </a:lnTo>
                  <a:lnTo>
                    <a:pt x="1435" y="157"/>
                  </a:lnTo>
                  <a:lnTo>
                    <a:pt x="1434" y="150"/>
                  </a:lnTo>
                  <a:lnTo>
                    <a:pt x="1434" y="143"/>
                  </a:lnTo>
                  <a:lnTo>
                    <a:pt x="1437" y="136"/>
                  </a:lnTo>
                  <a:lnTo>
                    <a:pt x="1442" y="131"/>
                  </a:lnTo>
                  <a:lnTo>
                    <a:pt x="1442" y="131"/>
                  </a:lnTo>
                  <a:lnTo>
                    <a:pt x="1449" y="128"/>
                  </a:lnTo>
                  <a:lnTo>
                    <a:pt x="1457" y="129"/>
                  </a:lnTo>
                  <a:lnTo>
                    <a:pt x="1464" y="132"/>
                  </a:lnTo>
                  <a:lnTo>
                    <a:pt x="1468" y="138"/>
                  </a:lnTo>
                  <a:lnTo>
                    <a:pt x="1523" y="228"/>
                  </a:lnTo>
                  <a:lnTo>
                    <a:pt x="1523" y="228"/>
                  </a:lnTo>
                  <a:lnTo>
                    <a:pt x="1525" y="233"/>
                  </a:lnTo>
                  <a:lnTo>
                    <a:pt x="1525" y="237"/>
                  </a:lnTo>
                  <a:lnTo>
                    <a:pt x="1525" y="243"/>
                  </a:lnTo>
                  <a:lnTo>
                    <a:pt x="1523" y="248"/>
                  </a:lnTo>
                  <a:lnTo>
                    <a:pt x="1523" y="248"/>
                  </a:lnTo>
                  <a:lnTo>
                    <a:pt x="1520" y="251"/>
                  </a:lnTo>
                  <a:lnTo>
                    <a:pt x="1516" y="255"/>
                  </a:lnTo>
                  <a:lnTo>
                    <a:pt x="1512" y="256"/>
                  </a:lnTo>
                  <a:lnTo>
                    <a:pt x="1506"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sp>
          <p:nvSpPr>
            <p:cNvPr id="37" name="Freeform 102"/>
            <p:cNvSpPr>
              <a:spLocks/>
            </p:cNvSpPr>
            <p:nvPr/>
          </p:nvSpPr>
          <p:spPr bwMode="auto">
            <a:xfrm>
              <a:off x="3563938" y="5678488"/>
              <a:ext cx="2420938" cy="409575"/>
            </a:xfrm>
            <a:custGeom>
              <a:avLst/>
              <a:gdLst>
                <a:gd name="T0" fmla="*/ 1506 w 1525"/>
                <a:gd name="T1" fmla="*/ 258 h 258"/>
                <a:gd name="T2" fmla="*/ 19 w 1525"/>
                <a:gd name="T3" fmla="*/ 258 h 258"/>
                <a:gd name="T4" fmla="*/ 19 w 1525"/>
                <a:gd name="T5" fmla="*/ 258 h 258"/>
                <a:gd name="T6" fmla="*/ 15 w 1525"/>
                <a:gd name="T7" fmla="*/ 256 h 258"/>
                <a:gd name="T8" fmla="*/ 9 w 1525"/>
                <a:gd name="T9" fmla="*/ 255 h 258"/>
                <a:gd name="T10" fmla="*/ 5 w 1525"/>
                <a:gd name="T11" fmla="*/ 251 h 258"/>
                <a:gd name="T12" fmla="*/ 2 w 1525"/>
                <a:gd name="T13" fmla="*/ 248 h 258"/>
                <a:gd name="T14" fmla="*/ 2 w 1525"/>
                <a:gd name="T15" fmla="*/ 248 h 258"/>
                <a:gd name="T16" fmla="*/ 1 w 1525"/>
                <a:gd name="T17" fmla="*/ 243 h 258"/>
                <a:gd name="T18" fmla="*/ 0 w 1525"/>
                <a:gd name="T19" fmla="*/ 237 h 258"/>
                <a:gd name="T20" fmla="*/ 1 w 1525"/>
                <a:gd name="T21" fmla="*/ 233 h 258"/>
                <a:gd name="T22" fmla="*/ 2 w 1525"/>
                <a:gd name="T23" fmla="*/ 228 h 258"/>
                <a:gd name="T24" fmla="*/ 133 w 1525"/>
                <a:gd name="T25" fmla="*/ 9 h 258"/>
                <a:gd name="T26" fmla="*/ 133 w 1525"/>
                <a:gd name="T27" fmla="*/ 9 h 258"/>
                <a:gd name="T28" fmla="*/ 137 w 1525"/>
                <a:gd name="T29" fmla="*/ 5 h 258"/>
                <a:gd name="T30" fmla="*/ 140 w 1525"/>
                <a:gd name="T31" fmla="*/ 3 h 258"/>
                <a:gd name="T32" fmla="*/ 146 w 1525"/>
                <a:gd name="T33" fmla="*/ 1 h 258"/>
                <a:gd name="T34" fmla="*/ 150 w 1525"/>
                <a:gd name="T35" fmla="*/ 0 h 258"/>
                <a:gd name="T36" fmla="*/ 1015 w 1525"/>
                <a:gd name="T37" fmla="*/ 0 h 258"/>
                <a:gd name="T38" fmla="*/ 1015 w 1525"/>
                <a:gd name="T39" fmla="*/ 0 h 258"/>
                <a:gd name="T40" fmla="*/ 1022 w 1525"/>
                <a:gd name="T41" fmla="*/ 1 h 258"/>
                <a:gd name="T42" fmla="*/ 1028 w 1525"/>
                <a:gd name="T43" fmla="*/ 5 h 258"/>
                <a:gd name="T44" fmla="*/ 1032 w 1525"/>
                <a:gd name="T45" fmla="*/ 12 h 258"/>
                <a:gd name="T46" fmla="*/ 1035 w 1525"/>
                <a:gd name="T47" fmla="*/ 19 h 258"/>
                <a:gd name="T48" fmla="*/ 1035 w 1525"/>
                <a:gd name="T49" fmla="*/ 19 h 258"/>
                <a:gd name="T50" fmla="*/ 1032 w 1525"/>
                <a:gd name="T51" fmla="*/ 27 h 258"/>
                <a:gd name="T52" fmla="*/ 1028 w 1525"/>
                <a:gd name="T53" fmla="*/ 33 h 258"/>
                <a:gd name="T54" fmla="*/ 1022 w 1525"/>
                <a:gd name="T55" fmla="*/ 37 h 258"/>
                <a:gd name="T56" fmla="*/ 1015 w 1525"/>
                <a:gd name="T57" fmla="*/ 38 h 258"/>
                <a:gd name="T58" fmla="*/ 161 w 1525"/>
                <a:gd name="T59" fmla="*/ 38 h 258"/>
                <a:gd name="T60" fmla="*/ 53 w 1525"/>
                <a:gd name="T61" fmla="*/ 219 h 258"/>
                <a:gd name="T62" fmla="*/ 1474 w 1525"/>
                <a:gd name="T63" fmla="*/ 219 h 258"/>
                <a:gd name="T64" fmla="*/ 1435 w 1525"/>
                <a:gd name="T65" fmla="*/ 157 h 258"/>
                <a:gd name="T66" fmla="*/ 1435 w 1525"/>
                <a:gd name="T67" fmla="*/ 157 h 258"/>
                <a:gd name="T68" fmla="*/ 1434 w 1525"/>
                <a:gd name="T69" fmla="*/ 150 h 258"/>
                <a:gd name="T70" fmla="*/ 1434 w 1525"/>
                <a:gd name="T71" fmla="*/ 143 h 258"/>
                <a:gd name="T72" fmla="*/ 1437 w 1525"/>
                <a:gd name="T73" fmla="*/ 136 h 258"/>
                <a:gd name="T74" fmla="*/ 1442 w 1525"/>
                <a:gd name="T75" fmla="*/ 131 h 258"/>
                <a:gd name="T76" fmla="*/ 1442 w 1525"/>
                <a:gd name="T77" fmla="*/ 131 h 258"/>
                <a:gd name="T78" fmla="*/ 1449 w 1525"/>
                <a:gd name="T79" fmla="*/ 128 h 258"/>
                <a:gd name="T80" fmla="*/ 1457 w 1525"/>
                <a:gd name="T81" fmla="*/ 129 h 258"/>
                <a:gd name="T82" fmla="*/ 1464 w 1525"/>
                <a:gd name="T83" fmla="*/ 132 h 258"/>
                <a:gd name="T84" fmla="*/ 1468 w 1525"/>
                <a:gd name="T85" fmla="*/ 138 h 258"/>
                <a:gd name="T86" fmla="*/ 1523 w 1525"/>
                <a:gd name="T87" fmla="*/ 228 h 258"/>
                <a:gd name="T88" fmla="*/ 1523 w 1525"/>
                <a:gd name="T89" fmla="*/ 228 h 258"/>
                <a:gd name="T90" fmla="*/ 1525 w 1525"/>
                <a:gd name="T91" fmla="*/ 233 h 258"/>
                <a:gd name="T92" fmla="*/ 1525 w 1525"/>
                <a:gd name="T93" fmla="*/ 237 h 258"/>
                <a:gd name="T94" fmla="*/ 1525 w 1525"/>
                <a:gd name="T95" fmla="*/ 243 h 258"/>
                <a:gd name="T96" fmla="*/ 1523 w 1525"/>
                <a:gd name="T97" fmla="*/ 248 h 258"/>
                <a:gd name="T98" fmla="*/ 1523 w 1525"/>
                <a:gd name="T99" fmla="*/ 248 h 258"/>
                <a:gd name="T100" fmla="*/ 1520 w 1525"/>
                <a:gd name="T101" fmla="*/ 251 h 258"/>
                <a:gd name="T102" fmla="*/ 1516 w 1525"/>
                <a:gd name="T103" fmla="*/ 255 h 258"/>
                <a:gd name="T104" fmla="*/ 1512 w 1525"/>
                <a:gd name="T105" fmla="*/ 256 h 258"/>
                <a:gd name="T106" fmla="*/ 1506 w 1525"/>
                <a:gd name="T107"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5" h="258">
                  <a:moveTo>
                    <a:pt x="1506" y="258"/>
                  </a:moveTo>
                  <a:lnTo>
                    <a:pt x="19" y="258"/>
                  </a:lnTo>
                  <a:lnTo>
                    <a:pt x="19" y="258"/>
                  </a:lnTo>
                  <a:lnTo>
                    <a:pt x="15" y="256"/>
                  </a:lnTo>
                  <a:lnTo>
                    <a:pt x="9" y="255"/>
                  </a:lnTo>
                  <a:lnTo>
                    <a:pt x="5" y="251"/>
                  </a:lnTo>
                  <a:lnTo>
                    <a:pt x="2" y="248"/>
                  </a:lnTo>
                  <a:lnTo>
                    <a:pt x="2" y="248"/>
                  </a:lnTo>
                  <a:lnTo>
                    <a:pt x="1" y="243"/>
                  </a:lnTo>
                  <a:lnTo>
                    <a:pt x="0" y="237"/>
                  </a:lnTo>
                  <a:lnTo>
                    <a:pt x="1" y="233"/>
                  </a:lnTo>
                  <a:lnTo>
                    <a:pt x="2" y="228"/>
                  </a:lnTo>
                  <a:lnTo>
                    <a:pt x="133" y="9"/>
                  </a:lnTo>
                  <a:lnTo>
                    <a:pt x="133" y="9"/>
                  </a:lnTo>
                  <a:lnTo>
                    <a:pt x="137" y="5"/>
                  </a:lnTo>
                  <a:lnTo>
                    <a:pt x="140" y="3"/>
                  </a:lnTo>
                  <a:lnTo>
                    <a:pt x="146" y="1"/>
                  </a:lnTo>
                  <a:lnTo>
                    <a:pt x="150" y="0"/>
                  </a:lnTo>
                  <a:lnTo>
                    <a:pt x="1015" y="0"/>
                  </a:lnTo>
                  <a:lnTo>
                    <a:pt x="1015" y="0"/>
                  </a:lnTo>
                  <a:lnTo>
                    <a:pt x="1022" y="1"/>
                  </a:lnTo>
                  <a:lnTo>
                    <a:pt x="1028" y="5"/>
                  </a:lnTo>
                  <a:lnTo>
                    <a:pt x="1032" y="12"/>
                  </a:lnTo>
                  <a:lnTo>
                    <a:pt x="1035" y="19"/>
                  </a:lnTo>
                  <a:lnTo>
                    <a:pt x="1035" y="19"/>
                  </a:lnTo>
                  <a:lnTo>
                    <a:pt x="1032" y="27"/>
                  </a:lnTo>
                  <a:lnTo>
                    <a:pt x="1028" y="33"/>
                  </a:lnTo>
                  <a:lnTo>
                    <a:pt x="1022" y="37"/>
                  </a:lnTo>
                  <a:lnTo>
                    <a:pt x="1015" y="38"/>
                  </a:lnTo>
                  <a:lnTo>
                    <a:pt x="161" y="38"/>
                  </a:lnTo>
                  <a:lnTo>
                    <a:pt x="53" y="219"/>
                  </a:lnTo>
                  <a:lnTo>
                    <a:pt x="1474" y="219"/>
                  </a:lnTo>
                  <a:lnTo>
                    <a:pt x="1435" y="157"/>
                  </a:lnTo>
                  <a:lnTo>
                    <a:pt x="1435" y="157"/>
                  </a:lnTo>
                  <a:lnTo>
                    <a:pt x="1434" y="150"/>
                  </a:lnTo>
                  <a:lnTo>
                    <a:pt x="1434" y="143"/>
                  </a:lnTo>
                  <a:lnTo>
                    <a:pt x="1437" y="136"/>
                  </a:lnTo>
                  <a:lnTo>
                    <a:pt x="1442" y="131"/>
                  </a:lnTo>
                  <a:lnTo>
                    <a:pt x="1442" y="131"/>
                  </a:lnTo>
                  <a:lnTo>
                    <a:pt x="1449" y="128"/>
                  </a:lnTo>
                  <a:lnTo>
                    <a:pt x="1457" y="129"/>
                  </a:lnTo>
                  <a:lnTo>
                    <a:pt x="1464" y="132"/>
                  </a:lnTo>
                  <a:lnTo>
                    <a:pt x="1468" y="138"/>
                  </a:lnTo>
                  <a:lnTo>
                    <a:pt x="1523" y="228"/>
                  </a:lnTo>
                  <a:lnTo>
                    <a:pt x="1523" y="228"/>
                  </a:lnTo>
                  <a:lnTo>
                    <a:pt x="1525" y="233"/>
                  </a:lnTo>
                  <a:lnTo>
                    <a:pt x="1525" y="237"/>
                  </a:lnTo>
                  <a:lnTo>
                    <a:pt x="1525" y="243"/>
                  </a:lnTo>
                  <a:lnTo>
                    <a:pt x="1523" y="248"/>
                  </a:lnTo>
                  <a:lnTo>
                    <a:pt x="1523" y="248"/>
                  </a:lnTo>
                  <a:lnTo>
                    <a:pt x="1520" y="251"/>
                  </a:lnTo>
                  <a:lnTo>
                    <a:pt x="1516" y="255"/>
                  </a:lnTo>
                  <a:lnTo>
                    <a:pt x="1512" y="256"/>
                  </a:lnTo>
                  <a:lnTo>
                    <a:pt x="1506" y="25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solidFill>
                  <a:srgbClr val="20343A"/>
                </a:solidFill>
                <a:latin typeface="+mn-lt"/>
              </a:endParaRPr>
            </a:p>
          </p:txBody>
        </p:sp>
      </p:grpSp>
      <p:cxnSp>
        <p:nvCxnSpPr>
          <p:cNvPr id="38" name="Straight Connector 37"/>
          <p:cNvCxnSpPr/>
          <p:nvPr/>
        </p:nvCxnSpPr>
        <p:spPr>
          <a:xfrm flipH="1">
            <a:off x="5076825" y="1176583"/>
            <a:ext cx="3789363" cy="0"/>
          </a:xfrm>
          <a:prstGeom prst="line">
            <a:avLst/>
          </a:prstGeom>
          <a:ln w="12700" cmpd="sng">
            <a:solidFill>
              <a:schemeClr val="accent1"/>
            </a:solidFill>
            <a:prstDash val="dot"/>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57200" y="3031398"/>
            <a:ext cx="1781174" cy="94467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1" name="Rectangle 40"/>
          <p:cNvSpPr/>
          <p:nvPr/>
        </p:nvSpPr>
        <p:spPr>
          <a:xfrm>
            <a:off x="2563562" y="3031398"/>
            <a:ext cx="1781174" cy="94467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2" name="Rectangle 41"/>
          <p:cNvSpPr/>
          <p:nvPr/>
        </p:nvSpPr>
        <p:spPr>
          <a:xfrm>
            <a:off x="4722353" y="3102078"/>
            <a:ext cx="1897521" cy="87399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3" name="Rectangle 42"/>
          <p:cNvSpPr/>
          <p:nvPr/>
        </p:nvSpPr>
        <p:spPr>
          <a:xfrm>
            <a:off x="6927850" y="3102078"/>
            <a:ext cx="1781174" cy="87399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4" name="TextBox 43"/>
          <p:cNvSpPr txBox="1"/>
          <p:nvPr/>
        </p:nvSpPr>
        <p:spPr>
          <a:xfrm>
            <a:off x="395678" y="2962376"/>
            <a:ext cx="1987801" cy="769441"/>
          </a:xfrm>
          <a:prstGeom prst="rect">
            <a:avLst/>
          </a:prstGeom>
          <a:noFill/>
        </p:spPr>
        <p:txBody>
          <a:bodyPr wrap="square" rtlCol="0">
            <a:spAutoFit/>
          </a:bodyPr>
          <a:lstStyle/>
          <a:p>
            <a:pPr marL="0" marR="0" lvl="0" indent="0" algn="ctr" defTabSz="684715" eaLnBrk="1" fontAlgn="auto" latinLnBrk="0" hangingPunct="1">
              <a:lnSpc>
                <a:spcPct val="100000"/>
              </a:lnSpc>
              <a:spcBef>
                <a:spcPts val="0"/>
              </a:spcBef>
              <a:spcAft>
                <a:spcPts val="0"/>
              </a:spcAft>
              <a:buClrTx/>
              <a:buSzTx/>
              <a:buFontTx/>
              <a:buNone/>
              <a:tabLst/>
              <a:defRPr/>
            </a:pPr>
            <a:r>
              <a:rPr kumimoji="0" lang="en-AU" sz="4400" b="1" i="0" u="none" strike="noStrike" kern="0" cap="none" spc="0" normalizeH="0" baseline="0" noProof="0" dirty="0" smtClean="0">
                <a:ln>
                  <a:noFill/>
                </a:ln>
                <a:solidFill>
                  <a:srgbClr val="FFC91C"/>
                </a:solidFill>
                <a:effectLst/>
                <a:uLnTx/>
                <a:uFillTx/>
                <a:cs typeface="Avenir Heavy"/>
              </a:rPr>
              <a:t>84%</a:t>
            </a:r>
            <a:endParaRPr kumimoji="0" lang="en-US" sz="4400" b="1" i="0" u="none" strike="noStrike" kern="0" cap="none" spc="0" normalizeH="0" baseline="0" noProof="0" dirty="0" smtClean="0">
              <a:ln>
                <a:noFill/>
              </a:ln>
              <a:solidFill>
                <a:srgbClr val="FFC91C"/>
              </a:solidFill>
              <a:effectLst/>
              <a:uLnTx/>
              <a:uFillTx/>
              <a:cs typeface="Avenir Heavy"/>
            </a:endParaRPr>
          </a:p>
        </p:txBody>
      </p:sp>
      <p:sp>
        <p:nvSpPr>
          <p:cNvPr id="45" name="TextBox 32"/>
          <p:cNvSpPr txBox="1"/>
          <p:nvPr/>
        </p:nvSpPr>
        <p:spPr>
          <a:xfrm>
            <a:off x="397352" y="3598972"/>
            <a:ext cx="1987799" cy="430887"/>
          </a:xfrm>
          <a:prstGeom prst="rect">
            <a:avLst/>
          </a:prstGeom>
          <a:noFill/>
        </p:spPr>
        <p:txBody>
          <a:bodyPr wrap="square" rtlCol="0">
            <a:spAutoFit/>
          </a:bodyP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684715">
              <a:defRPr/>
            </a:pPr>
            <a:r>
              <a:rPr lang="en-US" sz="1050" i="1" dirty="0" smtClean="0">
                <a:solidFill>
                  <a:srgbClr val="FFFFFF"/>
                </a:solidFill>
                <a:cs typeface="Arial"/>
              </a:rPr>
              <a:t>Video – US internet traffic by 2018</a:t>
            </a:r>
            <a:endParaRPr lang="en-US" sz="1050" i="1" dirty="0">
              <a:solidFill>
                <a:srgbClr val="FFFFFF"/>
              </a:solidFill>
              <a:cs typeface="Arial"/>
            </a:endParaRPr>
          </a:p>
        </p:txBody>
      </p:sp>
      <p:sp>
        <p:nvSpPr>
          <p:cNvPr id="46" name="TextBox 45"/>
          <p:cNvSpPr txBox="1"/>
          <p:nvPr/>
        </p:nvSpPr>
        <p:spPr>
          <a:xfrm>
            <a:off x="6831013" y="2997028"/>
            <a:ext cx="1987801" cy="769441"/>
          </a:xfrm>
          <a:prstGeom prst="rect">
            <a:avLst/>
          </a:prstGeom>
          <a:noFill/>
        </p:spPr>
        <p:txBody>
          <a:bodyPr wrap="square" rtlCol="0">
            <a:spAutoFit/>
          </a:bodyPr>
          <a:lstStyle/>
          <a:p>
            <a:pPr marL="0" marR="0" lvl="0" indent="0" algn="ctr" defTabSz="684715" eaLnBrk="1" fontAlgn="auto" latinLnBrk="0" hangingPunct="1">
              <a:lnSpc>
                <a:spcPct val="100000"/>
              </a:lnSpc>
              <a:spcBef>
                <a:spcPts val="0"/>
              </a:spcBef>
              <a:spcAft>
                <a:spcPts val="0"/>
              </a:spcAft>
              <a:buClrTx/>
              <a:buSzTx/>
              <a:buFontTx/>
              <a:buNone/>
              <a:tabLst/>
              <a:defRPr/>
            </a:pPr>
            <a:r>
              <a:rPr kumimoji="0" lang="en-AU" sz="4400" b="1" i="0" u="none" strike="noStrike" kern="0" cap="none" spc="0" normalizeH="0" baseline="0" noProof="0" dirty="0" smtClean="0">
                <a:ln>
                  <a:noFill/>
                </a:ln>
                <a:solidFill>
                  <a:srgbClr val="FFC91C"/>
                </a:solidFill>
                <a:effectLst/>
                <a:uLnTx/>
                <a:uFillTx/>
                <a:cs typeface="Avenir Heavy"/>
              </a:rPr>
              <a:t>$13B</a:t>
            </a:r>
            <a:endParaRPr kumimoji="0" lang="en-US" sz="4400" b="1" i="0" u="none" strike="noStrike" kern="0" cap="none" spc="0" normalizeH="0" baseline="0" noProof="0" dirty="0" smtClean="0">
              <a:ln>
                <a:noFill/>
              </a:ln>
              <a:solidFill>
                <a:srgbClr val="FFC91C"/>
              </a:solidFill>
              <a:effectLst/>
              <a:uLnTx/>
              <a:uFillTx/>
              <a:cs typeface="Avenir Heavy"/>
            </a:endParaRPr>
          </a:p>
        </p:txBody>
      </p:sp>
      <p:sp>
        <p:nvSpPr>
          <p:cNvPr id="47" name="TextBox 32"/>
          <p:cNvSpPr txBox="1"/>
          <p:nvPr/>
        </p:nvSpPr>
        <p:spPr>
          <a:xfrm>
            <a:off x="6878389" y="3629687"/>
            <a:ext cx="1987799" cy="253916"/>
          </a:xfrm>
          <a:prstGeom prst="rect">
            <a:avLst/>
          </a:prstGeom>
          <a:noFill/>
        </p:spPr>
        <p:txBody>
          <a:bodyPr wrap="square" rtlCol="0">
            <a:spAutoFit/>
          </a:bodyP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684715">
              <a:defRPr/>
            </a:pPr>
            <a:r>
              <a:rPr lang="en-US" sz="1050" i="1" dirty="0" smtClean="0">
                <a:solidFill>
                  <a:srgbClr val="FFFFFF"/>
                </a:solidFill>
                <a:cs typeface="Arial"/>
              </a:rPr>
              <a:t>AirBNB Market valuation</a:t>
            </a:r>
            <a:endParaRPr lang="en-US" sz="1050" i="1" dirty="0">
              <a:solidFill>
                <a:srgbClr val="FFFFFF"/>
              </a:solidFill>
              <a:cs typeface="Arial"/>
            </a:endParaRPr>
          </a:p>
        </p:txBody>
      </p:sp>
      <p:sp>
        <p:nvSpPr>
          <p:cNvPr id="48" name="TextBox 47"/>
          <p:cNvSpPr txBox="1"/>
          <p:nvPr/>
        </p:nvSpPr>
        <p:spPr>
          <a:xfrm>
            <a:off x="2404811" y="2949136"/>
            <a:ext cx="1987801" cy="769441"/>
          </a:xfrm>
          <a:prstGeom prst="rect">
            <a:avLst/>
          </a:prstGeom>
          <a:noFill/>
        </p:spPr>
        <p:txBody>
          <a:bodyPr wrap="square" rtlCol="0">
            <a:spAutoFit/>
          </a:bodyPr>
          <a:lstStyle/>
          <a:p>
            <a:pPr marL="0" marR="0" lvl="0" indent="0" algn="ctr" defTabSz="684715" eaLnBrk="1" fontAlgn="auto" latinLnBrk="0" hangingPunct="1">
              <a:lnSpc>
                <a:spcPct val="100000"/>
              </a:lnSpc>
              <a:spcBef>
                <a:spcPts val="0"/>
              </a:spcBef>
              <a:spcAft>
                <a:spcPts val="0"/>
              </a:spcAft>
              <a:buClrTx/>
              <a:buSzTx/>
              <a:buFontTx/>
              <a:buNone/>
              <a:tabLst/>
              <a:defRPr/>
            </a:pPr>
            <a:r>
              <a:rPr kumimoji="0" lang="en-AU" sz="4400" b="1" i="0" u="none" strike="noStrike" kern="0" cap="none" spc="0" normalizeH="0" baseline="0" noProof="0" dirty="0" smtClean="0">
                <a:ln>
                  <a:noFill/>
                </a:ln>
                <a:solidFill>
                  <a:srgbClr val="FFC91C"/>
                </a:solidFill>
                <a:effectLst/>
                <a:uLnTx/>
                <a:uFillTx/>
                <a:cs typeface="Avenir Heavy"/>
              </a:rPr>
              <a:t>$142B</a:t>
            </a:r>
            <a:endParaRPr kumimoji="0" lang="en-US" sz="4400" b="1" i="0" u="none" strike="noStrike" kern="0" cap="none" spc="0" normalizeH="0" baseline="0" noProof="0" dirty="0" smtClean="0">
              <a:ln>
                <a:noFill/>
              </a:ln>
              <a:solidFill>
                <a:srgbClr val="FFC91C"/>
              </a:solidFill>
              <a:effectLst/>
              <a:uLnTx/>
              <a:uFillTx/>
              <a:cs typeface="Avenir Heavy"/>
            </a:endParaRPr>
          </a:p>
        </p:txBody>
      </p:sp>
      <p:sp>
        <p:nvSpPr>
          <p:cNvPr id="49" name="TextBox 32"/>
          <p:cNvSpPr txBox="1"/>
          <p:nvPr/>
        </p:nvSpPr>
        <p:spPr>
          <a:xfrm>
            <a:off x="2448897" y="3606241"/>
            <a:ext cx="1987799" cy="415498"/>
          </a:xfrm>
          <a:prstGeom prst="rect">
            <a:avLst/>
          </a:prstGeom>
          <a:noFill/>
        </p:spPr>
        <p:txBody>
          <a:bodyPr wrap="square" rtlCol="0">
            <a:spAutoFit/>
          </a:bodyP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684715">
              <a:defRPr/>
            </a:pPr>
            <a:r>
              <a:rPr lang="en-US" sz="1050" i="1" dirty="0" smtClean="0">
                <a:solidFill>
                  <a:srgbClr val="FFFFFF"/>
                </a:solidFill>
                <a:cs typeface="Arial"/>
              </a:rPr>
              <a:t>Volume of US Mobile-based  payments by 2019</a:t>
            </a:r>
            <a:endParaRPr lang="en-US" sz="1050" i="1" dirty="0">
              <a:solidFill>
                <a:srgbClr val="FFFFFF"/>
              </a:solidFill>
              <a:cs typeface="Arial"/>
            </a:endParaRPr>
          </a:p>
        </p:txBody>
      </p:sp>
      <p:sp>
        <p:nvSpPr>
          <p:cNvPr id="50" name="TextBox 49"/>
          <p:cNvSpPr txBox="1"/>
          <p:nvPr/>
        </p:nvSpPr>
        <p:spPr>
          <a:xfrm>
            <a:off x="4620480" y="2974342"/>
            <a:ext cx="1987801" cy="769441"/>
          </a:xfrm>
          <a:prstGeom prst="rect">
            <a:avLst/>
          </a:prstGeom>
          <a:noFill/>
        </p:spPr>
        <p:txBody>
          <a:bodyPr wrap="square" rtlCol="0">
            <a:spAutoFit/>
          </a:bodyPr>
          <a:lstStyle/>
          <a:p>
            <a:pPr marL="0" marR="0" lvl="0" indent="0" algn="ctr" defTabSz="684715" eaLnBrk="1" fontAlgn="auto" latinLnBrk="0" hangingPunct="1">
              <a:lnSpc>
                <a:spcPct val="100000"/>
              </a:lnSpc>
              <a:spcBef>
                <a:spcPts val="0"/>
              </a:spcBef>
              <a:spcAft>
                <a:spcPts val="0"/>
              </a:spcAft>
              <a:buClrTx/>
              <a:buSzTx/>
              <a:buFontTx/>
              <a:buNone/>
              <a:tabLst/>
              <a:defRPr/>
            </a:pPr>
            <a:r>
              <a:rPr kumimoji="0" lang="en-AU" sz="4400" b="1" i="0" u="none" strike="noStrike" kern="0" cap="none" spc="0" normalizeH="0" baseline="0" noProof="0" dirty="0" smtClean="0">
                <a:ln>
                  <a:noFill/>
                </a:ln>
                <a:solidFill>
                  <a:srgbClr val="FFC91C"/>
                </a:solidFill>
                <a:effectLst/>
                <a:uLnTx/>
                <a:uFillTx/>
                <a:cs typeface="Avenir Heavy"/>
              </a:rPr>
              <a:t>140M</a:t>
            </a:r>
            <a:endParaRPr kumimoji="0" lang="en-US" sz="4400" b="1" i="0" u="none" strike="noStrike" kern="0" cap="none" spc="0" normalizeH="0" baseline="0" noProof="0" dirty="0" smtClean="0">
              <a:ln>
                <a:noFill/>
              </a:ln>
              <a:solidFill>
                <a:srgbClr val="FFC91C"/>
              </a:solidFill>
              <a:effectLst/>
              <a:uLnTx/>
              <a:uFillTx/>
              <a:cs typeface="Avenir Heavy"/>
            </a:endParaRPr>
          </a:p>
        </p:txBody>
      </p:sp>
      <p:sp>
        <p:nvSpPr>
          <p:cNvPr id="51" name="TextBox 32"/>
          <p:cNvSpPr txBox="1"/>
          <p:nvPr/>
        </p:nvSpPr>
        <p:spPr>
          <a:xfrm>
            <a:off x="4686050" y="3629687"/>
            <a:ext cx="1987799" cy="253916"/>
          </a:xfrm>
          <a:prstGeom prst="rect">
            <a:avLst/>
          </a:prstGeom>
          <a:noFill/>
        </p:spPr>
        <p:txBody>
          <a:bodyPr wrap="square" rtlCol="0">
            <a:spAutoFit/>
          </a:bodyP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684715">
              <a:defRPr/>
            </a:pPr>
            <a:r>
              <a:rPr lang="en-US" sz="1050" i="1" dirty="0" smtClean="0">
                <a:solidFill>
                  <a:srgbClr val="FFFFFF"/>
                </a:solidFill>
                <a:cs typeface="Arial"/>
              </a:rPr>
              <a:t>Number of Uber rides last year</a:t>
            </a:r>
            <a:endParaRPr lang="en-US" sz="1050" i="1" dirty="0">
              <a:solidFill>
                <a:srgbClr val="FFFFFF"/>
              </a:solidFill>
              <a:cs typeface="Arial"/>
            </a:endParaRPr>
          </a:p>
        </p:txBody>
      </p:sp>
    </p:spTree>
    <p:extLst>
      <p:ext uri="{BB962C8B-B14F-4D97-AF65-F5344CB8AC3E}">
        <p14:creationId xmlns:p14="http://schemas.microsoft.com/office/powerpoint/2010/main" val="42101376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675861"/>
            <a:ext cx="9144000" cy="3734214"/>
          </a:xfrm>
          <a:prstGeom prst="rect">
            <a:avLst/>
          </a:prstGeom>
          <a:solidFill>
            <a:schemeClr val="bg2">
              <a:lumMod val="90000"/>
              <a:lumOff val="10000"/>
            </a:schemeClr>
          </a:solidFill>
          <a:ln w="38100" cap="flat" cmpd="sng" algn="ctr">
            <a:noFill/>
            <a:prstDash val="solid"/>
          </a:ln>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eaLnBrk="1" hangingPunct="1">
              <a:lnSpc>
                <a:spcPts val="1725"/>
              </a:lnSpc>
              <a:buClr>
                <a:srgbClr val="FFFFFF"/>
              </a:buClr>
              <a:defRPr/>
            </a:pPr>
            <a:endParaRPr lang="en-US" altLang="en-US" sz="1200" smtClean="0">
              <a:solidFill>
                <a:srgbClr val="22475C"/>
              </a:solidFill>
              <a:ea typeface="Arial Unicode MS" panose="020B0604020202020204" pitchFamily="34" charset="-128"/>
              <a:cs typeface="Arial Unicode MS" panose="020B0604020202020204" pitchFamily="34" charset="-128"/>
            </a:endParaRPr>
          </a:p>
        </p:txBody>
      </p:sp>
      <p:sp>
        <p:nvSpPr>
          <p:cNvPr id="30723" name="Title 1"/>
          <p:cNvSpPr>
            <a:spLocks noGrp="1"/>
          </p:cNvSpPr>
          <p:nvPr>
            <p:ph type="title"/>
          </p:nvPr>
        </p:nvSpPr>
        <p:spPr>
          <a:xfrm>
            <a:off x="457200" y="157163"/>
            <a:ext cx="8229600" cy="819150"/>
          </a:xfrm>
        </p:spPr>
        <p:txBody>
          <a:bodyPr/>
          <a:lstStyle/>
          <a:p>
            <a:pPr eaLnBrk="1" hangingPunct="1"/>
            <a:r>
              <a:rPr altLang="en-US" smtClean="0"/>
              <a:t>Expectations Are Changing</a:t>
            </a:r>
          </a:p>
        </p:txBody>
      </p:sp>
      <p:pic>
        <p:nvPicPr>
          <p:cNvPr id="30724" name="Picture 2"/>
          <p:cNvPicPr>
            <a:picLocks noChangeAspect="1"/>
          </p:cNvPicPr>
          <p:nvPr/>
        </p:nvPicPr>
        <p:blipFill>
          <a:blip r:embed="rId3">
            <a:extLst>
              <a:ext uri="{28A0092B-C50C-407E-A947-70E740481C1C}">
                <a14:useLocalDpi xmlns:a14="http://schemas.microsoft.com/office/drawing/2010/main" val="0"/>
              </a:ext>
            </a:extLst>
          </a:blip>
          <a:srcRect l="13194" r="29221"/>
          <a:stretch>
            <a:fillRect/>
          </a:stretch>
        </p:blipFill>
        <p:spPr bwMode="auto">
          <a:xfrm>
            <a:off x="4694238" y="1114425"/>
            <a:ext cx="4178300"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3" descr="Speed.jpg"/>
          <p:cNvPicPr>
            <a:picLocks noChangeAspect="1"/>
          </p:cNvPicPr>
          <p:nvPr/>
        </p:nvPicPr>
        <p:blipFill>
          <a:blip r:embed="rId4">
            <a:extLst>
              <a:ext uri="{28A0092B-C50C-407E-A947-70E740481C1C}">
                <a14:useLocalDpi xmlns:a14="http://schemas.microsoft.com/office/drawing/2010/main" val="0"/>
              </a:ext>
            </a:extLst>
          </a:blip>
          <a:srcRect l="27301" b="2568"/>
          <a:stretch>
            <a:fillRect/>
          </a:stretch>
        </p:blipFill>
        <p:spPr bwMode="auto">
          <a:xfrm>
            <a:off x="384175" y="1114425"/>
            <a:ext cx="4167188"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79413" y="823913"/>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eaLnBrk="1" fontAlgn="auto" hangingPunct="1">
              <a:spcBef>
                <a:spcPts val="0"/>
              </a:spcBef>
              <a:spcAft>
                <a:spcPts val="0"/>
              </a:spcAft>
              <a:defRPr/>
            </a:pPr>
            <a:r>
              <a:rPr lang="en-US" sz="2000" dirty="0">
                <a:solidFill>
                  <a:schemeClr val="accent1"/>
                </a:solidFill>
              </a:rPr>
              <a:t>UNPRECEDENTED SPEED</a:t>
            </a:r>
          </a:p>
        </p:txBody>
      </p:sp>
      <p:sp>
        <p:nvSpPr>
          <p:cNvPr id="6" name="TextBox 5"/>
          <p:cNvSpPr txBox="1"/>
          <p:nvPr/>
        </p:nvSpPr>
        <p:spPr>
          <a:xfrm>
            <a:off x="4694238" y="823913"/>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eaLnBrk="1" fontAlgn="auto" hangingPunct="1">
              <a:spcBef>
                <a:spcPts val="0"/>
              </a:spcBef>
              <a:spcAft>
                <a:spcPts val="0"/>
              </a:spcAft>
              <a:defRPr/>
            </a:pPr>
            <a:r>
              <a:rPr lang="en-US" sz="2000" dirty="0" smtClean="0">
                <a:solidFill>
                  <a:schemeClr val="accent4"/>
                </a:solidFill>
              </a:rPr>
              <a:t>EXCEPTIONAL CUSTOMER EXPERIENCE  </a:t>
            </a:r>
            <a:endParaRPr lang="en-US" sz="2000" dirty="0">
              <a:solidFill>
                <a:schemeClr val="accent4"/>
              </a:solidFill>
            </a:endParaRPr>
          </a:p>
        </p:txBody>
      </p:sp>
      <p:sp>
        <p:nvSpPr>
          <p:cNvPr id="7" name="Rectangle 6"/>
          <p:cNvSpPr/>
          <p:nvPr/>
        </p:nvSpPr>
        <p:spPr>
          <a:xfrm>
            <a:off x="342900" y="4140200"/>
            <a:ext cx="4279900" cy="200025"/>
          </a:xfrm>
          <a:prstGeom prst="rect">
            <a:avLst/>
          </a:prstGeom>
        </p:spPr>
        <p:txBody>
          <a:bodyPr>
            <a:spAutoFit/>
          </a:bodyPr>
          <a:lstStyle/>
          <a:p>
            <a:pPr eaLnBrk="1" fontAlgn="auto" hangingPunct="1">
              <a:spcBef>
                <a:spcPts val="0"/>
              </a:spcBef>
              <a:spcAft>
                <a:spcPts val="0"/>
              </a:spcAft>
              <a:defRPr/>
            </a:pPr>
            <a:r>
              <a:rPr lang="en-US" sz="700" dirty="0">
                <a:solidFill>
                  <a:schemeClr val="accent2">
                    <a:lumMod val="75000"/>
                  </a:schemeClr>
                </a:solidFill>
                <a:latin typeface="Calibri"/>
                <a:cs typeface="Arial Unicode MS" pitchFamily="34" charset="-128"/>
              </a:rPr>
              <a:t>2015 Vanson Bourne study commissioned by CA</a:t>
            </a:r>
          </a:p>
        </p:txBody>
      </p:sp>
      <p:sp>
        <p:nvSpPr>
          <p:cNvPr id="30729" name="Rectangle 7"/>
          <p:cNvSpPr>
            <a:spLocks noChangeArrowheads="1"/>
          </p:cNvSpPr>
          <p:nvPr/>
        </p:nvSpPr>
        <p:spPr bwMode="auto">
          <a:xfrm>
            <a:off x="4635500" y="4141788"/>
            <a:ext cx="42799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r>
              <a:rPr lang="en-US" altLang="en-US" sz="700">
                <a:solidFill>
                  <a:srgbClr val="96A8A8"/>
                </a:solidFill>
                <a:ea typeface="Arial Unicode MS" pitchFamily="34" charset="-128"/>
                <a:cs typeface="Arial Unicode MS" pitchFamily="34" charset="-128"/>
              </a:rPr>
              <a:t>Source: </a:t>
            </a:r>
            <a:r>
              <a:rPr lang="en-US" altLang="en-US" sz="700">
                <a:solidFill>
                  <a:srgbClr val="96A8A8"/>
                </a:solidFill>
                <a:ea typeface="Arial Unicode MS" pitchFamily="34" charset="-128"/>
                <a:cs typeface="Arial Unicode MS" pitchFamily="34" charset="-128"/>
                <a:hlinkClick r:id="rId5"/>
              </a:rPr>
              <a:t>Reaching the Top of the Web Performance Mountain</a:t>
            </a:r>
            <a:endParaRPr lang="en-US" altLang="en-US" sz="700">
              <a:solidFill>
                <a:srgbClr val="96A8A8"/>
              </a:solidFill>
              <a:ea typeface="Arial Unicode MS" pitchFamily="34" charset="-128"/>
              <a:cs typeface="Arial Unicode MS" pitchFamily="34" charset="-128"/>
            </a:endParaRPr>
          </a:p>
        </p:txBody>
      </p:sp>
      <p:cxnSp>
        <p:nvCxnSpPr>
          <p:cNvPr id="9" name="Straight Connector 8"/>
          <p:cNvCxnSpPr/>
          <p:nvPr/>
        </p:nvCxnSpPr>
        <p:spPr>
          <a:xfrm>
            <a:off x="379413" y="1112838"/>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694238" y="1112838"/>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79413" y="2903538"/>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ts val="1725"/>
              </a:lnSpc>
              <a:buClr>
                <a:srgbClr val="FFFFFF"/>
              </a:buClr>
              <a:defRPr/>
            </a:pPr>
            <a:endParaRPr lang="en-US" altLang="en-US" smtClean="0">
              <a:solidFill>
                <a:schemeClr val="accent1"/>
              </a:solidFill>
            </a:endParaRPr>
          </a:p>
        </p:txBody>
      </p:sp>
      <p:cxnSp>
        <p:nvCxnSpPr>
          <p:cNvPr id="12" name="Straight Connector 11"/>
          <p:cNvCxnSpPr/>
          <p:nvPr/>
        </p:nvCxnSpPr>
        <p:spPr>
          <a:xfrm>
            <a:off x="379413" y="4140200"/>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4238" y="2913063"/>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ts val="1725"/>
              </a:lnSpc>
              <a:buClr>
                <a:srgbClr val="FFFFFF"/>
              </a:buClr>
              <a:defRPr/>
            </a:pPr>
            <a:endParaRPr lang="en-US" altLang="en-US" smtClean="0">
              <a:solidFill>
                <a:schemeClr val="accent1"/>
              </a:solidFill>
            </a:endParaRPr>
          </a:p>
        </p:txBody>
      </p:sp>
      <p:cxnSp>
        <p:nvCxnSpPr>
          <p:cNvPr id="14" name="Straight Connector 13"/>
          <p:cNvCxnSpPr/>
          <p:nvPr/>
        </p:nvCxnSpPr>
        <p:spPr>
          <a:xfrm>
            <a:off x="4694238" y="4140200"/>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0736" name="Rectangle 14"/>
          <p:cNvSpPr>
            <a:spLocks noChangeArrowheads="1"/>
          </p:cNvSpPr>
          <p:nvPr/>
        </p:nvSpPr>
        <p:spPr bwMode="auto">
          <a:xfrm>
            <a:off x="4791075" y="302895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FFC91C"/>
                </a:solidFill>
                <a:ea typeface="Arial Unicode MS" pitchFamily="34" charset="-128"/>
                <a:cs typeface="Arial Unicode MS" pitchFamily="34" charset="-128"/>
              </a:rPr>
              <a:t>25%</a:t>
            </a:r>
          </a:p>
        </p:txBody>
      </p:sp>
      <p:sp>
        <p:nvSpPr>
          <p:cNvPr id="30737" name="Rectangle 15"/>
          <p:cNvSpPr>
            <a:spLocks noChangeArrowheads="1"/>
          </p:cNvSpPr>
          <p:nvPr/>
        </p:nvSpPr>
        <p:spPr bwMode="auto">
          <a:xfrm>
            <a:off x="6310313" y="3143250"/>
            <a:ext cx="25463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users will abandon a web application after just three seconds of delay</a:t>
            </a:r>
          </a:p>
        </p:txBody>
      </p:sp>
      <p:sp>
        <p:nvSpPr>
          <p:cNvPr id="30738" name="Rectangle 16"/>
          <p:cNvSpPr>
            <a:spLocks noChangeArrowheads="1"/>
          </p:cNvSpPr>
          <p:nvPr/>
        </p:nvSpPr>
        <p:spPr bwMode="auto">
          <a:xfrm>
            <a:off x="476250" y="302895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53BBD4"/>
                </a:solidFill>
                <a:ea typeface="Arial Unicode MS" pitchFamily="34" charset="-128"/>
                <a:cs typeface="Arial Unicode MS" pitchFamily="34" charset="-128"/>
              </a:rPr>
              <a:t>94%</a:t>
            </a:r>
          </a:p>
        </p:txBody>
      </p:sp>
      <p:sp>
        <p:nvSpPr>
          <p:cNvPr id="30739" name="Rectangle 17"/>
          <p:cNvSpPr>
            <a:spLocks noChangeArrowheads="1"/>
          </p:cNvSpPr>
          <p:nvPr/>
        </p:nvSpPr>
        <p:spPr bwMode="auto">
          <a:xfrm>
            <a:off x="1928813" y="3143250"/>
            <a:ext cx="267811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executives face increased pressure to release apps</a:t>
            </a:r>
            <a:br>
              <a:rPr lang="en-US" altLang="en-US" sz="1600">
                <a:solidFill>
                  <a:schemeClr val="bg1"/>
                </a:solidFill>
                <a:ea typeface="Calibri" pitchFamily="34" charset="0"/>
                <a:cs typeface="Calibri" pitchFamily="34" charset="0"/>
              </a:rPr>
            </a:br>
            <a:r>
              <a:rPr lang="en-US" altLang="en-US" sz="1600">
                <a:solidFill>
                  <a:schemeClr val="bg1"/>
                </a:solidFill>
                <a:ea typeface="Calibri" pitchFamily="34" charset="0"/>
                <a:cs typeface="Calibri" pitchFamily="34" charset="0"/>
              </a:rPr>
              <a:t>more quickly</a:t>
            </a:r>
          </a:p>
        </p:txBody>
      </p:sp>
    </p:spTree>
    <p:extLst>
      <p:ext uri="{BB962C8B-B14F-4D97-AF65-F5344CB8AC3E}">
        <p14:creationId xmlns:p14="http://schemas.microsoft.com/office/powerpoint/2010/main" val="122745322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1261248"/>
            <a:ext cx="9144000" cy="3882252"/>
            <a:chOff x="0" y="1261248"/>
            <a:chExt cx="9144000" cy="3882252"/>
          </a:xfrm>
        </p:grpSpPr>
        <p:sp>
          <p:nvSpPr>
            <p:cNvPr id="66" name="Rectangle 65"/>
            <p:cNvSpPr/>
            <p:nvPr/>
          </p:nvSpPr>
          <p:spPr>
            <a:xfrm>
              <a:off x="0" y="1261248"/>
              <a:ext cx="9144000" cy="3882252"/>
            </a:xfrm>
            <a:prstGeom prst="rect">
              <a:avLst/>
            </a:prstGeom>
            <a:solidFill>
              <a:schemeClr val="tx2">
                <a:lumMod val="90000"/>
                <a:lumOff val="10000"/>
                <a:alpha val="81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400" b="1" dirty="0" smtClean="0">
                <a:solidFill>
                  <a:schemeClr val="bg1"/>
                </a:solidFill>
              </a:endParaRPr>
            </a:p>
            <a:p>
              <a:pPr algn="ctr"/>
              <a:endParaRPr lang="en-US" sz="3600" b="1" dirty="0" smtClean="0">
                <a:solidFill>
                  <a:schemeClr val="bg1"/>
                </a:solidFill>
              </a:endParaRPr>
            </a:p>
          </p:txBody>
        </p:sp>
        <p:cxnSp>
          <p:nvCxnSpPr>
            <p:cNvPr id="27" name="Straight Connector 26"/>
            <p:cNvCxnSpPr/>
            <p:nvPr/>
          </p:nvCxnSpPr>
          <p:spPr>
            <a:xfrm flipH="1">
              <a:off x="0" y="1297655"/>
              <a:ext cx="9144000" cy="0"/>
            </a:xfrm>
            <a:prstGeom prst="lin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cxnSp>
        <p:grpSp>
          <p:nvGrpSpPr>
            <p:cNvPr id="10" name="Group 9"/>
            <p:cNvGrpSpPr/>
            <p:nvPr/>
          </p:nvGrpSpPr>
          <p:grpSpPr>
            <a:xfrm>
              <a:off x="2460764" y="3564324"/>
              <a:ext cx="4317914" cy="1022091"/>
              <a:chOff x="4574540" y="2625940"/>
              <a:chExt cx="4317914" cy="1022091"/>
            </a:xfrm>
          </p:grpSpPr>
          <p:grpSp>
            <p:nvGrpSpPr>
              <p:cNvPr id="7" name="Group 6"/>
              <p:cNvGrpSpPr/>
              <p:nvPr/>
            </p:nvGrpSpPr>
            <p:grpSpPr>
              <a:xfrm>
                <a:off x="4574540" y="2625940"/>
                <a:ext cx="1149674" cy="1022091"/>
                <a:chOff x="4574540" y="2625940"/>
                <a:chExt cx="1149674" cy="1022091"/>
              </a:xfrm>
            </p:grpSpPr>
            <p:sp>
              <p:nvSpPr>
                <p:cNvPr id="67" name="Rectangle 66"/>
                <p:cNvSpPr/>
                <p:nvPr/>
              </p:nvSpPr>
              <p:spPr>
                <a:xfrm>
                  <a:off x="4574540" y="2625940"/>
                  <a:ext cx="1149674" cy="698012"/>
                </a:xfrm>
                <a:prstGeom prst="rect">
                  <a:avLst/>
                </a:prstGeom>
              </p:spPr>
              <p:txBody>
                <a:bodyPr wrap="none">
                  <a:spAutoFit/>
                </a:bodyPr>
                <a:lstStyle/>
                <a:p>
                  <a:pPr algn="ctr">
                    <a:lnSpc>
                      <a:spcPct val="80000"/>
                    </a:lnSpc>
                  </a:pPr>
                  <a:r>
                    <a:rPr lang="en-US" sz="4800" b="1" dirty="0" smtClean="0">
                      <a:solidFill>
                        <a:schemeClr val="accent4"/>
                      </a:solidFill>
                    </a:rPr>
                    <a:t>30X</a:t>
                  </a:r>
                  <a:endParaRPr lang="en-US" sz="4800" b="1" dirty="0">
                    <a:solidFill>
                      <a:schemeClr val="accent4"/>
                    </a:solidFill>
                  </a:endParaRPr>
                </a:p>
              </p:txBody>
            </p:sp>
            <p:sp>
              <p:nvSpPr>
                <p:cNvPr id="68" name="Rectangle 67"/>
                <p:cNvSpPr/>
                <p:nvPr/>
              </p:nvSpPr>
              <p:spPr>
                <a:xfrm>
                  <a:off x="4601690" y="3186366"/>
                  <a:ext cx="1095375" cy="461665"/>
                </a:xfrm>
                <a:prstGeom prst="rect">
                  <a:avLst/>
                </a:prstGeom>
              </p:spPr>
              <p:txBody>
                <a:bodyPr wrap="square">
                  <a:spAutoFit/>
                </a:bodyPr>
                <a:lstStyle/>
                <a:p>
                  <a:pPr algn="ctr"/>
                  <a:r>
                    <a:rPr lang="en-US" sz="1200" i="1" dirty="0" smtClean="0">
                      <a:solidFill>
                        <a:schemeClr val="bg1"/>
                      </a:solidFill>
                    </a:rPr>
                    <a:t>More code </a:t>
                  </a:r>
                  <a:r>
                    <a:rPr lang="en-US" sz="1200" i="1" dirty="0">
                      <a:solidFill>
                        <a:schemeClr val="bg1"/>
                      </a:solidFill>
                    </a:rPr>
                    <a:t>d</a:t>
                  </a:r>
                  <a:r>
                    <a:rPr lang="en-US" sz="1200" i="1" dirty="0" smtClean="0">
                      <a:solidFill>
                        <a:schemeClr val="bg1"/>
                      </a:solidFill>
                    </a:rPr>
                    <a:t>eployments</a:t>
                  </a:r>
                  <a:r>
                    <a:rPr lang="en-US" sz="1100" i="1" baseline="30000" dirty="0" smtClean="0">
                      <a:solidFill>
                        <a:schemeClr val="bg1"/>
                      </a:solidFill>
                    </a:rPr>
                    <a:t>1</a:t>
                  </a:r>
                  <a:endParaRPr lang="en-US" sz="1200" i="1" baseline="30000" dirty="0">
                    <a:solidFill>
                      <a:schemeClr val="bg1"/>
                    </a:solidFill>
                  </a:endParaRPr>
                </a:p>
              </p:txBody>
            </p:sp>
          </p:grpSp>
          <p:grpSp>
            <p:nvGrpSpPr>
              <p:cNvPr id="8" name="Group 7"/>
              <p:cNvGrpSpPr/>
              <p:nvPr/>
            </p:nvGrpSpPr>
            <p:grpSpPr>
              <a:xfrm>
                <a:off x="5893363" y="2625940"/>
                <a:ext cx="1571264" cy="1022091"/>
                <a:chOff x="5893363" y="2625940"/>
                <a:chExt cx="1571264" cy="1022091"/>
              </a:xfrm>
            </p:grpSpPr>
            <p:sp>
              <p:nvSpPr>
                <p:cNvPr id="71" name="Rectangle 70"/>
                <p:cNvSpPr/>
                <p:nvPr/>
              </p:nvSpPr>
              <p:spPr>
                <a:xfrm>
                  <a:off x="5893363" y="2625940"/>
                  <a:ext cx="1571264" cy="698012"/>
                </a:xfrm>
                <a:prstGeom prst="rect">
                  <a:avLst/>
                </a:prstGeom>
              </p:spPr>
              <p:txBody>
                <a:bodyPr wrap="none">
                  <a:spAutoFit/>
                </a:bodyPr>
                <a:lstStyle/>
                <a:p>
                  <a:pPr algn="ctr">
                    <a:lnSpc>
                      <a:spcPct val="80000"/>
                    </a:lnSpc>
                  </a:pPr>
                  <a:r>
                    <a:rPr lang="en-US" sz="4800" b="1" dirty="0" smtClean="0">
                      <a:solidFill>
                        <a:schemeClr val="accent4"/>
                      </a:solidFill>
                    </a:rPr>
                    <a:t>106%</a:t>
                  </a:r>
                  <a:endParaRPr lang="en-US" sz="4800" b="1" dirty="0">
                    <a:solidFill>
                      <a:schemeClr val="accent4"/>
                    </a:solidFill>
                  </a:endParaRPr>
                </a:p>
              </p:txBody>
            </p:sp>
            <p:sp>
              <p:nvSpPr>
                <p:cNvPr id="72" name="Rectangle 71"/>
                <p:cNvSpPr/>
                <p:nvPr/>
              </p:nvSpPr>
              <p:spPr>
                <a:xfrm>
                  <a:off x="5908364" y="3186366"/>
                  <a:ext cx="1541263" cy="461665"/>
                </a:xfrm>
                <a:prstGeom prst="rect">
                  <a:avLst/>
                </a:prstGeom>
              </p:spPr>
              <p:txBody>
                <a:bodyPr wrap="square">
                  <a:spAutoFit/>
                </a:bodyPr>
                <a:lstStyle/>
                <a:p>
                  <a:pPr algn="ctr"/>
                  <a:r>
                    <a:rPr lang="en-US" sz="1200" i="1" dirty="0" smtClean="0">
                      <a:solidFill>
                        <a:schemeClr val="bg1"/>
                      </a:solidFill>
                    </a:rPr>
                    <a:t>Higher revenue growth</a:t>
                  </a:r>
                  <a:r>
                    <a:rPr lang="en-US" sz="1050" i="1" baseline="30000" dirty="0" smtClean="0">
                      <a:solidFill>
                        <a:schemeClr val="bg1"/>
                      </a:solidFill>
                    </a:rPr>
                    <a:t>2</a:t>
                  </a:r>
                  <a:endParaRPr lang="en-US" sz="1200" i="1" dirty="0">
                    <a:solidFill>
                      <a:schemeClr val="bg1"/>
                    </a:solidFill>
                  </a:endParaRPr>
                </a:p>
              </p:txBody>
            </p:sp>
          </p:grpSp>
          <p:grpSp>
            <p:nvGrpSpPr>
              <p:cNvPr id="9" name="Group 8"/>
              <p:cNvGrpSpPr/>
              <p:nvPr/>
            </p:nvGrpSpPr>
            <p:grpSpPr>
              <a:xfrm>
                <a:off x="7633776" y="2625940"/>
                <a:ext cx="1258678" cy="1022091"/>
                <a:chOff x="7633776" y="2625940"/>
                <a:chExt cx="1258678" cy="1022091"/>
              </a:xfrm>
            </p:grpSpPr>
            <p:sp>
              <p:nvSpPr>
                <p:cNvPr id="73" name="Rectangle 72"/>
                <p:cNvSpPr/>
                <p:nvPr/>
              </p:nvSpPr>
              <p:spPr>
                <a:xfrm>
                  <a:off x="7633776" y="2625940"/>
                  <a:ext cx="1258678" cy="698012"/>
                </a:xfrm>
                <a:prstGeom prst="rect">
                  <a:avLst/>
                </a:prstGeom>
              </p:spPr>
              <p:txBody>
                <a:bodyPr wrap="none">
                  <a:spAutoFit/>
                </a:bodyPr>
                <a:lstStyle/>
                <a:p>
                  <a:pPr algn="ctr">
                    <a:lnSpc>
                      <a:spcPct val="80000"/>
                    </a:lnSpc>
                  </a:pPr>
                  <a:r>
                    <a:rPr lang="en-US" sz="4800" b="1" dirty="0" smtClean="0">
                      <a:solidFill>
                        <a:schemeClr val="accent4"/>
                      </a:solidFill>
                    </a:rPr>
                    <a:t>68%</a:t>
                  </a:r>
                  <a:endParaRPr lang="en-US" sz="4800" b="1" dirty="0">
                    <a:solidFill>
                      <a:schemeClr val="accent4"/>
                    </a:solidFill>
                  </a:endParaRPr>
                </a:p>
              </p:txBody>
            </p:sp>
            <p:sp>
              <p:nvSpPr>
                <p:cNvPr id="74" name="Rectangle 73"/>
                <p:cNvSpPr/>
                <p:nvPr/>
              </p:nvSpPr>
              <p:spPr>
                <a:xfrm>
                  <a:off x="7647458" y="3186366"/>
                  <a:ext cx="1231315" cy="461665"/>
                </a:xfrm>
                <a:prstGeom prst="rect">
                  <a:avLst/>
                </a:prstGeom>
              </p:spPr>
              <p:txBody>
                <a:bodyPr wrap="square">
                  <a:spAutoFit/>
                </a:bodyPr>
                <a:lstStyle/>
                <a:p>
                  <a:pPr algn="ctr"/>
                  <a:r>
                    <a:rPr lang="en-US" sz="1200" i="1" dirty="0" smtClean="0">
                      <a:solidFill>
                        <a:srgbClr val="FFFFFF"/>
                      </a:solidFill>
                    </a:rPr>
                    <a:t>Higher profit growth</a:t>
                  </a:r>
                  <a:r>
                    <a:rPr lang="en-US" sz="1050" i="1" baseline="30000" dirty="0" smtClean="0">
                      <a:solidFill>
                        <a:schemeClr val="bg1"/>
                      </a:solidFill>
                    </a:rPr>
                    <a:t>2</a:t>
                  </a:r>
                  <a:endParaRPr lang="en-US" sz="1200" i="1" dirty="0">
                    <a:solidFill>
                      <a:srgbClr val="FFFFFF"/>
                    </a:solidFill>
                  </a:endParaRPr>
                </a:p>
              </p:txBody>
            </p:sp>
          </p:grpSp>
        </p:grpSp>
        <p:sp>
          <p:nvSpPr>
            <p:cNvPr id="23" name="Rectangle 22"/>
            <p:cNvSpPr/>
            <p:nvPr/>
          </p:nvSpPr>
          <p:spPr>
            <a:xfrm>
              <a:off x="1599265" y="2414272"/>
              <a:ext cx="6040912" cy="148187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700" b="1" dirty="0">
                <a:solidFill>
                  <a:schemeClr val="bg1"/>
                </a:solidFill>
              </a:endParaRPr>
            </a:p>
            <a:p>
              <a:pPr algn="ctr"/>
              <a:r>
                <a:rPr lang="en-US" sz="2400" b="1" dirty="0" smtClean="0">
                  <a:solidFill>
                    <a:schemeClr val="bg1"/>
                  </a:solidFill>
                </a:rPr>
                <a:t>High Performing Application </a:t>
              </a:r>
              <a:r>
                <a:rPr lang="en-US" sz="2400" b="1" dirty="0">
                  <a:solidFill>
                    <a:schemeClr val="bg1"/>
                  </a:solidFill>
                </a:rPr>
                <a:t>Economy Leaders’ </a:t>
              </a:r>
              <a:r>
                <a:rPr lang="en-US" sz="2400" b="1" dirty="0" smtClean="0">
                  <a:solidFill>
                    <a:schemeClr val="bg1"/>
                  </a:solidFill>
                </a:rPr>
                <a:t>Competitive </a:t>
              </a:r>
              <a:r>
                <a:rPr lang="en-US" sz="2400" b="1" dirty="0">
                  <a:solidFill>
                    <a:schemeClr val="bg1"/>
                  </a:solidFill>
                </a:rPr>
                <a:t>Advantage</a:t>
              </a:r>
            </a:p>
          </p:txBody>
        </p:sp>
      </p:grpSp>
      <p:sp>
        <p:nvSpPr>
          <p:cNvPr id="49" name="Rectangle 48"/>
          <p:cNvSpPr/>
          <p:nvPr/>
        </p:nvSpPr>
        <p:spPr>
          <a:xfrm>
            <a:off x="178157" y="4365100"/>
            <a:ext cx="1369974" cy="276999"/>
          </a:xfrm>
          <a:prstGeom prst="rect">
            <a:avLst/>
          </a:prstGeom>
        </p:spPr>
        <p:txBody>
          <a:bodyPr wrap="square">
            <a:spAutoFit/>
          </a:bodyPr>
          <a:lstStyle/>
          <a:p>
            <a:r>
              <a:rPr lang="en-US" sz="400" dirty="0" smtClean="0">
                <a:solidFill>
                  <a:schemeClr val="tx1">
                    <a:alpha val="65000"/>
                  </a:schemeClr>
                </a:solidFill>
              </a:rPr>
              <a:t>1 Puppet Labs “</a:t>
            </a:r>
            <a:r>
              <a:rPr lang="en-US" sz="400" i="1" dirty="0" smtClean="0">
                <a:solidFill>
                  <a:schemeClr val="tx1">
                    <a:alpha val="65000"/>
                  </a:schemeClr>
                </a:solidFill>
              </a:rPr>
              <a:t>State of DevOps”</a:t>
            </a:r>
          </a:p>
          <a:p>
            <a:r>
              <a:rPr lang="en-US" sz="400" dirty="0" smtClean="0">
                <a:solidFill>
                  <a:schemeClr val="tx1">
                    <a:alpha val="65000"/>
                  </a:schemeClr>
                </a:solidFill>
              </a:rPr>
              <a:t>2 ”</a:t>
            </a:r>
            <a:r>
              <a:rPr lang="en-US" sz="400" i="1" dirty="0" smtClean="0">
                <a:solidFill>
                  <a:schemeClr val="tx1">
                    <a:alpha val="65000"/>
                  </a:schemeClr>
                </a:solidFill>
              </a:rPr>
              <a:t>CA </a:t>
            </a:r>
            <a:r>
              <a:rPr lang="en-US" sz="400" i="1" dirty="0">
                <a:solidFill>
                  <a:schemeClr val="tx1">
                    <a:alpha val="65000"/>
                  </a:schemeClr>
                </a:solidFill>
              </a:rPr>
              <a:t>Application Economy Market </a:t>
            </a:r>
            <a:r>
              <a:rPr lang="en-US" sz="400" i="1" dirty="0" smtClean="0">
                <a:solidFill>
                  <a:schemeClr val="tx1">
                    <a:alpha val="65000"/>
                  </a:schemeClr>
                </a:solidFill>
              </a:rPr>
              <a:t>Study” </a:t>
            </a:r>
            <a:r>
              <a:rPr lang="en-US" sz="400" dirty="0">
                <a:solidFill>
                  <a:schemeClr val="tx1">
                    <a:alpha val="65000"/>
                  </a:schemeClr>
                </a:solidFill>
              </a:rPr>
              <a:t>commissioned by CA, conducted by Vanson Bourne, 2014</a:t>
            </a:r>
          </a:p>
        </p:txBody>
      </p:sp>
      <p:grpSp>
        <p:nvGrpSpPr>
          <p:cNvPr id="12" name="Group 11"/>
          <p:cNvGrpSpPr/>
          <p:nvPr/>
        </p:nvGrpSpPr>
        <p:grpSpPr>
          <a:xfrm>
            <a:off x="2143652" y="332809"/>
            <a:ext cx="4942836" cy="1856878"/>
            <a:chOff x="2143652" y="332809"/>
            <a:chExt cx="4942836" cy="1856878"/>
          </a:xfrm>
        </p:grpSpPr>
        <p:sp>
          <p:nvSpPr>
            <p:cNvPr id="39" name="Oval 38"/>
            <p:cNvSpPr/>
            <p:nvPr/>
          </p:nvSpPr>
          <p:spPr>
            <a:xfrm>
              <a:off x="5229610"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40" name="Oval 39"/>
            <p:cNvSpPr/>
            <p:nvPr/>
          </p:nvSpPr>
          <p:spPr>
            <a:xfrm>
              <a:off x="5339139"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37" name="Oval 36"/>
            <p:cNvSpPr/>
            <p:nvPr/>
          </p:nvSpPr>
          <p:spPr>
            <a:xfrm>
              <a:off x="2143652"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38" name="Oval 37"/>
            <p:cNvSpPr/>
            <p:nvPr/>
          </p:nvSpPr>
          <p:spPr>
            <a:xfrm>
              <a:off x="2253181"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42" name="Oval 41"/>
            <p:cNvSpPr/>
            <p:nvPr/>
          </p:nvSpPr>
          <p:spPr bwMode="auto">
            <a:xfrm>
              <a:off x="2424078"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44" name="Oval 43"/>
            <p:cNvSpPr/>
            <p:nvPr/>
          </p:nvSpPr>
          <p:spPr bwMode="auto">
            <a:xfrm>
              <a:off x="5510036"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32" name="Rectangle 31"/>
            <p:cNvSpPr/>
            <p:nvPr/>
          </p:nvSpPr>
          <p:spPr bwMode="auto">
            <a:xfrm>
              <a:off x="2354505"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DELIVERED</a:t>
              </a:r>
              <a:r>
                <a:rPr lang="en-US" sz="2000" kern="0" dirty="0">
                  <a:solidFill>
                    <a:srgbClr val="FFFFFF"/>
                  </a:solidFill>
                  <a:cs typeface="Arial Unicode MS" pitchFamily="34" charset="-128"/>
                </a:rPr>
                <a:t/>
              </a:r>
              <a:br>
                <a:rPr lang="en-US" sz="2000" kern="0" dirty="0">
                  <a:solidFill>
                    <a:srgbClr val="FFFFFF"/>
                  </a:solidFill>
                  <a:cs typeface="Arial Unicode MS" pitchFamily="34" charset="-128"/>
                </a:rPr>
              </a:br>
              <a:r>
                <a:rPr lang="en-US" sz="2200" b="1" kern="0" spc="-40" dirty="0">
                  <a:solidFill>
                    <a:srgbClr val="FFC91C"/>
                  </a:solidFill>
                  <a:cs typeface="Arial Unicode MS" pitchFamily="34" charset="-128"/>
                </a:rPr>
                <a:t>RAPIDLY</a:t>
              </a:r>
            </a:p>
          </p:txBody>
        </p:sp>
        <p:sp>
          <p:nvSpPr>
            <p:cNvPr id="33" name="Rectangle 32"/>
            <p:cNvSpPr/>
            <p:nvPr/>
          </p:nvSpPr>
          <p:spPr bwMode="auto">
            <a:xfrm flipH="1">
              <a:off x="5400708" y="1139157"/>
              <a:ext cx="1514682" cy="396583"/>
            </a:xfrm>
            <a:prstGeom prst="rect">
              <a:avLst/>
            </a:prstGeom>
            <a:noFill/>
            <a:ln w="9525">
              <a:noFill/>
              <a:prstDash val="sysDot"/>
            </a:ln>
          </p:spPr>
          <p:txBody>
            <a:bodyPr wrap="square">
              <a:spAutoFit/>
            </a:bodyPr>
            <a:lstStyle/>
            <a:p>
              <a:pPr algn="ctr" defTabSz="914400">
                <a:lnSpc>
                  <a:spcPct val="80000"/>
                </a:lnSpc>
                <a:buClr>
                  <a:srgbClr val="FFFFFF"/>
                </a:buClr>
                <a:defRPr/>
              </a:pPr>
              <a:r>
                <a:rPr lang="en-US" sz="2200" b="1" kern="0" spc="-40" dirty="0">
                  <a:solidFill>
                    <a:srgbClr val="BD66A9">
                      <a:lumMod val="60000"/>
                      <a:lumOff val="40000"/>
                    </a:srgbClr>
                  </a:solidFill>
                  <a:cs typeface="Arial Unicode MS" pitchFamily="34" charset="-128"/>
                </a:rPr>
                <a:t>RESILIENT</a:t>
              </a:r>
            </a:p>
          </p:txBody>
        </p:sp>
        <p:sp>
          <p:nvSpPr>
            <p:cNvPr id="35" name="Oval 34"/>
            <p:cNvSpPr/>
            <p:nvPr/>
          </p:nvSpPr>
          <p:spPr>
            <a:xfrm>
              <a:off x="3686631"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36" name="Oval 35"/>
            <p:cNvSpPr/>
            <p:nvPr/>
          </p:nvSpPr>
          <p:spPr>
            <a:xfrm>
              <a:off x="3796160"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43" name="Oval 42"/>
            <p:cNvSpPr/>
            <p:nvPr/>
          </p:nvSpPr>
          <p:spPr bwMode="auto">
            <a:xfrm>
              <a:off x="3967057"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34" name="Rectangle 33"/>
            <p:cNvSpPr/>
            <p:nvPr/>
          </p:nvSpPr>
          <p:spPr bwMode="auto">
            <a:xfrm>
              <a:off x="3897484"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HIGH-</a:t>
              </a:r>
              <a:r>
                <a:rPr lang="en-US" sz="2800" kern="0" dirty="0">
                  <a:solidFill>
                    <a:srgbClr val="FFFFFF"/>
                  </a:solidFill>
                  <a:cs typeface="Arial Unicode MS" pitchFamily="34" charset="-128"/>
                </a:rPr>
                <a:t/>
              </a:r>
              <a:br>
                <a:rPr lang="en-US" sz="2800" kern="0" dirty="0">
                  <a:solidFill>
                    <a:srgbClr val="FFFFFF"/>
                  </a:solidFill>
                  <a:cs typeface="Arial Unicode MS" pitchFamily="34" charset="-128"/>
                </a:rPr>
              </a:br>
              <a:r>
                <a:rPr lang="en-US" sz="2200" b="1" kern="0" spc="-40" dirty="0">
                  <a:solidFill>
                    <a:srgbClr val="57C1B4"/>
                  </a:solidFill>
                  <a:cs typeface="Arial Unicode MS" pitchFamily="34" charset="-128"/>
                </a:rPr>
                <a:t>QUALITY</a:t>
              </a:r>
            </a:p>
          </p:txBody>
        </p:sp>
      </p:grpSp>
    </p:spTree>
    <p:extLst>
      <p:ext uri="{BB962C8B-B14F-4D97-AF65-F5344CB8AC3E}">
        <p14:creationId xmlns:p14="http://schemas.microsoft.com/office/powerpoint/2010/main" val="23692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p:nvPr/>
        </p:nvSpPr>
        <p:spPr>
          <a:xfrm>
            <a:off x="614626" y="120774"/>
            <a:ext cx="7737694" cy="523220"/>
          </a:xfrm>
          <a:prstGeom prst="rect">
            <a:avLst/>
          </a:prstGeom>
        </p:spPr>
        <p:txBody>
          <a:bodyPr wrap="square">
            <a:spAutoFit/>
          </a:bodyPr>
          <a:lstStyle/>
          <a:p>
            <a:pPr algn="ctr"/>
            <a:r>
              <a:rPr lang="en-US" sz="2800" dirty="0" smtClean="0">
                <a:solidFill>
                  <a:schemeClr val="bg1"/>
                </a:solidFill>
              </a:rPr>
              <a:t>What are </a:t>
            </a:r>
            <a:r>
              <a:rPr lang="en-US" sz="2800" i="1" dirty="0" smtClean="0">
                <a:solidFill>
                  <a:schemeClr val="accent4"/>
                </a:solidFill>
              </a:rPr>
              <a:t>high performing organizations </a:t>
            </a:r>
            <a:r>
              <a:rPr lang="en-US" sz="2800" dirty="0" smtClean="0">
                <a:solidFill>
                  <a:schemeClr val="bg1"/>
                </a:solidFill>
              </a:rPr>
              <a:t>doing? </a:t>
            </a:r>
            <a:endParaRPr lang="en-US" sz="2800" dirty="0">
              <a:solidFill>
                <a:schemeClr val="bg1"/>
              </a:solidFill>
            </a:endParaRPr>
          </a:p>
        </p:txBody>
      </p:sp>
      <p:cxnSp>
        <p:nvCxnSpPr>
          <p:cNvPr id="142" name="Straight Connector 141"/>
          <p:cNvCxnSpPr/>
          <p:nvPr/>
        </p:nvCxnSpPr>
        <p:spPr>
          <a:xfrm flipH="1">
            <a:off x="0" y="955355"/>
            <a:ext cx="9144000" cy="0"/>
          </a:xfrm>
          <a:prstGeom prst="line">
            <a:avLst/>
          </a:prstGeom>
          <a:ln w="19050" cmpd="sng">
            <a:solidFill>
              <a:srgbClr val="FFFFFF"/>
            </a:solidFill>
            <a:prstDash val="dot"/>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277897" y="793662"/>
            <a:ext cx="2881459" cy="3801110"/>
            <a:chOff x="277897" y="793662"/>
            <a:chExt cx="2881459" cy="3801110"/>
          </a:xfrm>
        </p:grpSpPr>
        <p:pic>
          <p:nvPicPr>
            <p:cNvPr id="1032" name="Picture 8" descr="http://www.mercedes-benz.com.au/content/media_library/general/brandmark_2013.object-Single-MEDIA.tmp/130516_WortmarkeLogo_brandbar_Wholesale_200x50p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25" y="1849384"/>
              <a:ext cx="2106083" cy="52652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581796" y="2563924"/>
              <a:ext cx="2324724" cy="688562"/>
            </a:xfrm>
            <a:prstGeom prst="rect">
              <a:avLst/>
            </a:prstGeom>
            <a:solidFill>
              <a:schemeClr val="accent3"/>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nvGrpSpPr>
            <p:cNvPr id="23" name="Group 22"/>
            <p:cNvGrpSpPr/>
            <p:nvPr/>
          </p:nvGrpSpPr>
          <p:grpSpPr>
            <a:xfrm>
              <a:off x="457725" y="2740989"/>
              <a:ext cx="257858" cy="363602"/>
              <a:chOff x="145809" y="660904"/>
              <a:chExt cx="358529" cy="505556"/>
            </a:xfrm>
          </p:grpSpPr>
          <p:sp>
            <p:nvSpPr>
              <p:cNvPr id="24" name="Rectangle 27"/>
              <p:cNvSpPr/>
              <p:nvPr/>
            </p:nvSpPr>
            <p:spPr>
              <a:xfrm>
                <a:off x="269877" y="679221"/>
                <a:ext cx="234461" cy="468922"/>
              </a:xfrm>
              <a:custGeom>
                <a:avLst/>
                <a:gdLst/>
                <a:ahLst/>
                <a:cxnLst/>
                <a:rect l="l" t="t" r="r" b="b"/>
                <a:pathLst>
                  <a:path w="234461" h="468922">
                    <a:moveTo>
                      <a:pt x="0" y="0"/>
                    </a:moveTo>
                    <a:lnTo>
                      <a:pt x="234461" y="234461"/>
                    </a:lnTo>
                    <a:lnTo>
                      <a:pt x="0" y="468922"/>
                    </a:lnTo>
                    <a:close/>
                  </a:path>
                </a:pathLst>
              </a:custGeom>
              <a:solidFill>
                <a:srgbClr val="20343A"/>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sp>
            <p:nvSpPr>
              <p:cNvPr id="25" name="Isosceles Triangle 24"/>
              <p:cNvSpPr/>
              <p:nvPr/>
            </p:nvSpPr>
            <p:spPr>
              <a:xfrm rot="5400000">
                <a:off x="17099" y="789614"/>
                <a:ext cx="505556" cy="248136"/>
              </a:xfrm>
              <a:prstGeom prst="triangle">
                <a:avLst/>
              </a:prstGeom>
              <a:solidFill>
                <a:srgbClr val="FFFFFF"/>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sp>
          <p:nvSpPr>
            <p:cNvPr id="26" name="Rectangle 25"/>
            <p:cNvSpPr/>
            <p:nvPr/>
          </p:nvSpPr>
          <p:spPr>
            <a:xfrm>
              <a:off x="1221780" y="2516718"/>
              <a:ext cx="1053494" cy="584775"/>
            </a:xfrm>
            <a:prstGeom prst="rect">
              <a:avLst/>
            </a:prstGeom>
          </p:spPr>
          <p:txBody>
            <a:bodyPr wrap="none">
              <a:spAutoFit/>
            </a:bodyPr>
            <a:lstStyle/>
            <a:p>
              <a:pPr algn="ctr"/>
              <a:r>
                <a:rPr lang="en-US" sz="3200" b="1" dirty="0" smtClean="0">
                  <a:solidFill>
                    <a:srgbClr val="22343A"/>
                  </a:solidFill>
                </a:rPr>
                <a:t>20M </a:t>
              </a:r>
              <a:endParaRPr lang="en-US" sz="3200" b="1" dirty="0">
                <a:solidFill>
                  <a:srgbClr val="22343A"/>
                </a:solidFill>
              </a:endParaRPr>
            </a:p>
          </p:txBody>
        </p:sp>
        <p:sp>
          <p:nvSpPr>
            <p:cNvPr id="27" name="Rectangle 26"/>
            <p:cNvSpPr/>
            <p:nvPr/>
          </p:nvSpPr>
          <p:spPr>
            <a:xfrm>
              <a:off x="587667" y="3905628"/>
              <a:ext cx="2318853" cy="688562"/>
            </a:xfrm>
            <a:prstGeom prst="rect">
              <a:avLst/>
            </a:prstGeom>
            <a:solidFill>
              <a:schemeClr val="accent3"/>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nvGrpSpPr>
            <p:cNvPr id="28" name="Group 27"/>
            <p:cNvGrpSpPr/>
            <p:nvPr/>
          </p:nvGrpSpPr>
          <p:grpSpPr>
            <a:xfrm>
              <a:off x="463593" y="4082693"/>
              <a:ext cx="257858" cy="363602"/>
              <a:chOff x="145809" y="660904"/>
              <a:chExt cx="358529" cy="505556"/>
            </a:xfrm>
          </p:grpSpPr>
          <p:sp>
            <p:nvSpPr>
              <p:cNvPr id="29" name="Rectangle 27"/>
              <p:cNvSpPr/>
              <p:nvPr/>
            </p:nvSpPr>
            <p:spPr>
              <a:xfrm>
                <a:off x="269877" y="679221"/>
                <a:ext cx="234461" cy="468922"/>
              </a:xfrm>
              <a:custGeom>
                <a:avLst/>
                <a:gdLst/>
                <a:ahLst/>
                <a:cxnLst/>
                <a:rect l="l" t="t" r="r" b="b"/>
                <a:pathLst>
                  <a:path w="234461" h="468922">
                    <a:moveTo>
                      <a:pt x="0" y="0"/>
                    </a:moveTo>
                    <a:lnTo>
                      <a:pt x="234461" y="234461"/>
                    </a:lnTo>
                    <a:lnTo>
                      <a:pt x="0" y="468922"/>
                    </a:lnTo>
                    <a:close/>
                  </a:path>
                </a:pathLst>
              </a:custGeom>
              <a:solidFill>
                <a:srgbClr val="20343A"/>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sp>
            <p:nvSpPr>
              <p:cNvPr id="30" name="Isosceles Triangle 29"/>
              <p:cNvSpPr/>
              <p:nvPr/>
            </p:nvSpPr>
            <p:spPr>
              <a:xfrm rot="5400000">
                <a:off x="17099" y="789614"/>
                <a:ext cx="505556" cy="248136"/>
              </a:xfrm>
              <a:prstGeom prst="triangle">
                <a:avLst/>
              </a:prstGeom>
              <a:solidFill>
                <a:srgbClr val="FFFFFF"/>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sp>
          <p:nvSpPr>
            <p:cNvPr id="31" name="Rectangle 30"/>
            <p:cNvSpPr/>
            <p:nvPr/>
          </p:nvSpPr>
          <p:spPr>
            <a:xfrm>
              <a:off x="1185711" y="3861431"/>
              <a:ext cx="1124026" cy="584775"/>
            </a:xfrm>
            <a:prstGeom prst="rect">
              <a:avLst/>
            </a:prstGeom>
          </p:spPr>
          <p:txBody>
            <a:bodyPr wrap="none">
              <a:spAutoFit/>
            </a:bodyPr>
            <a:lstStyle/>
            <a:p>
              <a:pPr algn="ctr"/>
              <a:r>
                <a:rPr lang="en-US" sz="3200" b="1" dirty="0" smtClean="0">
                  <a:solidFill>
                    <a:srgbClr val="22343A"/>
                  </a:solidFill>
                </a:rPr>
                <a:t>8,000</a:t>
              </a:r>
              <a:endParaRPr lang="en-US" sz="3200" b="1" dirty="0">
                <a:solidFill>
                  <a:srgbClr val="22343A"/>
                </a:solidFill>
              </a:endParaRPr>
            </a:p>
          </p:txBody>
        </p:sp>
        <p:sp>
          <p:nvSpPr>
            <p:cNvPr id="32" name="Rectangle 31"/>
            <p:cNvSpPr/>
            <p:nvPr/>
          </p:nvSpPr>
          <p:spPr>
            <a:xfrm>
              <a:off x="581796" y="2945292"/>
              <a:ext cx="2324724" cy="307777"/>
            </a:xfrm>
            <a:prstGeom prst="rect">
              <a:avLst/>
            </a:prstGeom>
          </p:spPr>
          <p:txBody>
            <a:bodyPr wrap="square">
              <a:spAutoFit/>
            </a:bodyPr>
            <a:lstStyle/>
            <a:p>
              <a:pPr algn="ctr"/>
              <a:r>
                <a:rPr lang="en-US" sz="1400" dirty="0" smtClean="0">
                  <a:solidFill>
                    <a:schemeClr val="bg2"/>
                  </a:solidFill>
                </a:rPr>
                <a:t>Lines of code: just navigation</a:t>
              </a:r>
              <a:endParaRPr lang="en-US" sz="1400" baseline="30000" dirty="0">
                <a:solidFill>
                  <a:schemeClr val="bg2"/>
                </a:solidFill>
              </a:endParaRPr>
            </a:p>
          </p:txBody>
        </p:sp>
        <p:sp>
          <p:nvSpPr>
            <p:cNvPr id="33" name="Rectangle 32"/>
            <p:cNvSpPr/>
            <p:nvPr/>
          </p:nvSpPr>
          <p:spPr>
            <a:xfrm>
              <a:off x="581796" y="4286995"/>
              <a:ext cx="2324724" cy="307777"/>
            </a:xfrm>
            <a:prstGeom prst="rect">
              <a:avLst/>
            </a:prstGeom>
          </p:spPr>
          <p:txBody>
            <a:bodyPr wrap="square">
              <a:spAutoFit/>
            </a:bodyPr>
            <a:lstStyle/>
            <a:p>
              <a:pPr algn="ctr"/>
              <a:r>
                <a:rPr lang="en-US" sz="1400" dirty="0" smtClean="0">
                  <a:solidFill>
                    <a:schemeClr val="bg2"/>
                  </a:solidFill>
                </a:rPr>
                <a:t>Software developers</a:t>
              </a:r>
              <a:endParaRPr lang="en-US" sz="1400" baseline="30000" dirty="0">
                <a:solidFill>
                  <a:schemeClr val="bg2"/>
                </a:solidFill>
              </a:endParaRPr>
            </a:p>
          </p:txBody>
        </p:sp>
        <p:pic>
          <p:nvPicPr>
            <p:cNvPr id="9" name="Picture 8"/>
            <p:cNvPicPr>
              <a:picLocks noChangeAspect="1"/>
            </p:cNvPicPr>
            <p:nvPr/>
          </p:nvPicPr>
          <p:blipFill>
            <a:blip r:embed="rId4">
              <a:duotone>
                <a:schemeClr val="bg2">
                  <a:shade val="45000"/>
                  <a:satMod val="135000"/>
                </a:schemeClr>
                <a:prstClr val="white"/>
              </a:duotone>
            </a:blip>
            <a:stretch>
              <a:fillRect/>
            </a:stretch>
          </p:blipFill>
          <p:spPr>
            <a:xfrm>
              <a:off x="513715" y="3361404"/>
              <a:ext cx="2409825" cy="390525"/>
            </a:xfrm>
            <a:prstGeom prst="rect">
              <a:avLst/>
            </a:prstGeom>
          </p:spPr>
        </p:pic>
        <p:sp>
          <p:nvSpPr>
            <p:cNvPr id="10" name="Isosceles Triangle 9"/>
            <p:cNvSpPr/>
            <p:nvPr/>
          </p:nvSpPr>
          <p:spPr>
            <a:xfrm rot="10800000">
              <a:off x="277897" y="1063691"/>
              <a:ext cx="2881459" cy="580368"/>
            </a:xfrm>
            <a:prstGeom prst="triangle">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1" name="TextBox 10"/>
            <p:cNvSpPr txBox="1"/>
            <p:nvPr/>
          </p:nvSpPr>
          <p:spPr>
            <a:xfrm>
              <a:off x="1286958" y="793662"/>
              <a:ext cx="914400" cy="914400"/>
            </a:xfrm>
            <a:prstGeom prst="rect">
              <a:avLst/>
            </a:prstGeom>
            <a:noFill/>
          </p:spPr>
          <p:txBody>
            <a:bodyPr wrap="none" tIns="91440" bIns="91440" rtlCol="0" anchor="ctr" anchorCtr="0">
              <a:noAutofit/>
            </a:bodyPr>
            <a:lstStyle/>
            <a:p>
              <a:pPr algn="ctr"/>
              <a:r>
                <a:rPr lang="en-US" sz="1200" b="1" dirty="0" smtClean="0"/>
                <a:t>VOLUME</a:t>
              </a:r>
            </a:p>
          </p:txBody>
        </p:sp>
      </p:grpSp>
      <p:grpSp>
        <p:nvGrpSpPr>
          <p:cNvPr id="18" name="Group 17"/>
          <p:cNvGrpSpPr/>
          <p:nvPr/>
        </p:nvGrpSpPr>
        <p:grpSpPr>
          <a:xfrm>
            <a:off x="3262482" y="801926"/>
            <a:ext cx="2881459" cy="3781123"/>
            <a:chOff x="3262482" y="801926"/>
            <a:chExt cx="2881459" cy="3781123"/>
          </a:xfrm>
        </p:grpSpPr>
        <p:pic>
          <p:nvPicPr>
            <p:cNvPr id="130" name="Picture 1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64625" y="1967285"/>
              <a:ext cx="2379605" cy="422785"/>
            </a:xfrm>
            <a:prstGeom prst="rect">
              <a:avLst/>
            </a:prstGeom>
          </p:spPr>
        </p:pic>
        <p:sp>
          <p:nvSpPr>
            <p:cNvPr id="174" name="Rectangle 173"/>
            <p:cNvSpPr/>
            <p:nvPr/>
          </p:nvSpPr>
          <p:spPr>
            <a:xfrm>
              <a:off x="3646357" y="2563924"/>
              <a:ext cx="2324724" cy="688562"/>
            </a:xfrm>
            <a:prstGeom prst="rect">
              <a:avLst/>
            </a:prstGeom>
            <a:solidFill>
              <a:schemeClr val="accent3"/>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nvGrpSpPr>
            <p:cNvPr id="175" name="Group 174"/>
            <p:cNvGrpSpPr/>
            <p:nvPr/>
          </p:nvGrpSpPr>
          <p:grpSpPr>
            <a:xfrm>
              <a:off x="3522286" y="2740989"/>
              <a:ext cx="257858" cy="363602"/>
              <a:chOff x="145809" y="660904"/>
              <a:chExt cx="358529" cy="505556"/>
            </a:xfrm>
          </p:grpSpPr>
          <p:sp>
            <p:nvSpPr>
              <p:cNvPr id="176" name="Rectangle 27"/>
              <p:cNvSpPr/>
              <p:nvPr/>
            </p:nvSpPr>
            <p:spPr>
              <a:xfrm>
                <a:off x="269877" y="679221"/>
                <a:ext cx="234461" cy="468922"/>
              </a:xfrm>
              <a:custGeom>
                <a:avLst/>
                <a:gdLst/>
                <a:ahLst/>
                <a:cxnLst/>
                <a:rect l="l" t="t" r="r" b="b"/>
                <a:pathLst>
                  <a:path w="234461" h="468922">
                    <a:moveTo>
                      <a:pt x="0" y="0"/>
                    </a:moveTo>
                    <a:lnTo>
                      <a:pt x="234461" y="234461"/>
                    </a:lnTo>
                    <a:lnTo>
                      <a:pt x="0" y="468922"/>
                    </a:lnTo>
                    <a:close/>
                  </a:path>
                </a:pathLst>
              </a:custGeom>
              <a:solidFill>
                <a:srgbClr val="20343A"/>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sp>
            <p:nvSpPr>
              <p:cNvPr id="177" name="Isosceles Triangle 176"/>
              <p:cNvSpPr/>
              <p:nvPr/>
            </p:nvSpPr>
            <p:spPr>
              <a:xfrm rot="5400000">
                <a:off x="17099" y="789614"/>
                <a:ext cx="505556" cy="248136"/>
              </a:xfrm>
              <a:prstGeom prst="triangle">
                <a:avLst/>
              </a:prstGeom>
              <a:solidFill>
                <a:srgbClr val="FFFFFF"/>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sp>
          <p:nvSpPr>
            <p:cNvPr id="178" name="Rectangle 177"/>
            <p:cNvSpPr/>
            <p:nvPr/>
          </p:nvSpPr>
          <p:spPr>
            <a:xfrm>
              <a:off x="3836999" y="2516718"/>
              <a:ext cx="1952177" cy="584776"/>
            </a:xfrm>
            <a:prstGeom prst="rect">
              <a:avLst/>
            </a:prstGeom>
          </p:spPr>
          <p:txBody>
            <a:bodyPr wrap="none">
              <a:spAutoFit/>
            </a:bodyPr>
            <a:lstStyle/>
            <a:p>
              <a:pPr algn="ctr"/>
              <a:r>
                <a:rPr lang="en-US" sz="3200" b="1" dirty="0" smtClean="0">
                  <a:solidFill>
                    <a:srgbClr val="22343A"/>
                  </a:solidFill>
                </a:rPr>
                <a:t>Every 11.6</a:t>
              </a:r>
              <a:endParaRPr lang="en-US" sz="3200" b="1" dirty="0">
                <a:solidFill>
                  <a:srgbClr val="22343A"/>
                </a:solidFill>
              </a:endParaRPr>
            </a:p>
          </p:txBody>
        </p:sp>
        <p:sp>
          <p:nvSpPr>
            <p:cNvPr id="179" name="Rectangle 178"/>
            <p:cNvSpPr/>
            <p:nvPr/>
          </p:nvSpPr>
          <p:spPr>
            <a:xfrm>
              <a:off x="3652228" y="3893905"/>
              <a:ext cx="2318853" cy="688562"/>
            </a:xfrm>
            <a:prstGeom prst="rect">
              <a:avLst/>
            </a:prstGeom>
            <a:solidFill>
              <a:schemeClr val="accent3"/>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nvGrpSpPr>
            <p:cNvPr id="180" name="Group 179"/>
            <p:cNvGrpSpPr/>
            <p:nvPr/>
          </p:nvGrpSpPr>
          <p:grpSpPr>
            <a:xfrm>
              <a:off x="3528154" y="4070970"/>
              <a:ext cx="257858" cy="363602"/>
              <a:chOff x="145809" y="660904"/>
              <a:chExt cx="358529" cy="505556"/>
            </a:xfrm>
          </p:grpSpPr>
          <p:sp>
            <p:nvSpPr>
              <p:cNvPr id="181" name="Rectangle 27"/>
              <p:cNvSpPr/>
              <p:nvPr/>
            </p:nvSpPr>
            <p:spPr>
              <a:xfrm>
                <a:off x="269877" y="679221"/>
                <a:ext cx="234461" cy="468922"/>
              </a:xfrm>
              <a:custGeom>
                <a:avLst/>
                <a:gdLst/>
                <a:ahLst/>
                <a:cxnLst/>
                <a:rect l="l" t="t" r="r" b="b"/>
                <a:pathLst>
                  <a:path w="234461" h="468922">
                    <a:moveTo>
                      <a:pt x="0" y="0"/>
                    </a:moveTo>
                    <a:lnTo>
                      <a:pt x="234461" y="234461"/>
                    </a:lnTo>
                    <a:lnTo>
                      <a:pt x="0" y="468922"/>
                    </a:lnTo>
                    <a:close/>
                  </a:path>
                </a:pathLst>
              </a:custGeom>
              <a:solidFill>
                <a:srgbClr val="20343A"/>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sp>
            <p:nvSpPr>
              <p:cNvPr id="182" name="Isosceles Triangle 181"/>
              <p:cNvSpPr/>
              <p:nvPr/>
            </p:nvSpPr>
            <p:spPr>
              <a:xfrm rot="5400000">
                <a:off x="17099" y="789614"/>
                <a:ext cx="505556" cy="248136"/>
              </a:xfrm>
              <a:prstGeom prst="triangle">
                <a:avLst/>
              </a:prstGeom>
              <a:solidFill>
                <a:srgbClr val="FFFFFF"/>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sp>
          <p:nvSpPr>
            <p:cNvPr id="183" name="Rectangle 182"/>
            <p:cNvSpPr/>
            <p:nvPr/>
          </p:nvSpPr>
          <p:spPr>
            <a:xfrm>
              <a:off x="4148881" y="3849708"/>
              <a:ext cx="1326806" cy="584776"/>
            </a:xfrm>
            <a:prstGeom prst="rect">
              <a:avLst/>
            </a:prstGeom>
          </p:spPr>
          <p:txBody>
            <a:bodyPr wrap="none">
              <a:spAutoFit/>
            </a:bodyPr>
            <a:lstStyle/>
            <a:p>
              <a:pPr algn="ctr"/>
              <a:r>
                <a:rPr lang="en-US" sz="3200" b="1" dirty="0" smtClean="0">
                  <a:solidFill>
                    <a:srgbClr val="22343A"/>
                  </a:solidFill>
                </a:rPr>
                <a:t>1,000+</a:t>
              </a:r>
              <a:endParaRPr lang="en-US" sz="3200" b="1" dirty="0">
                <a:solidFill>
                  <a:srgbClr val="22343A"/>
                </a:solidFill>
              </a:endParaRPr>
            </a:p>
          </p:txBody>
        </p:sp>
        <p:sp>
          <p:nvSpPr>
            <p:cNvPr id="189" name="Rectangle 188"/>
            <p:cNvSpPr/>
            <p:nvPr/>
          </p:nvSpPr>
          <p:spPr>
            <a:xfrm>
              <a:off x="3646357" y="2945292"/>
              <a:ext cx="2324724" cy="307777"/>
            </a:xfrm>
            <a:prstGeom prst="rect">
              <a:avLst/>
            </a:prstGeom>
          </p:spPr>
          <p:txBody>
            <a:bodyPr wrap="square">
              <a:spAutoFit/>
            </a:bodyPr>
            <a:lstStyle/>
            <a:p>
              <a:pPr algn="ctr"/>
              <a:r>
                <a:rPr lang="en-US" sz="1400" dirty="0" smtClean="0">
                  <a:solidFill>
                    <a:schemeClr val="bg2"/>
                  </a:solidFill>
                </a:rPr>
                <a:t>Seconds code released</a:t>
              </a:r>
              <a:endParaRPr lang="en-US" sz="1400" baseline="30000" dirty="0">
                <a:solidFill>
                  <a:schemeClr val="bg2"/>
                </a:solidFill>
              </a:endParaRPr>
            </a:p>
          </p:txBody>
        </p:sp>
        <p:sp>
          <p:nvSpPr>
            <p:cNvPr id="190" name="Rectangle 189"/>
            <p:cNvSpPr/>
            <p:nvPr/>
          </p:nvSpPr>
          <p:spPr>
            <a:xfrm>
              <a:off x="3646357" y="4275272"/>
              <a:ext cx="2324724" cy="307777"/>
            </a:xfrm>
            <a:prstGeom prst="rect">
              <a:avLst/>
            </a:prstGeom>
          </p:spPr>
          <p:txBody>
            <a:bodyPr wrap="square">
              <a:spAutoFit/>
            </a:bodyPr>
            <a:lstStyle/>
            <a:p>
              <a:pPr algn="ctr"/>
              <a:r>
                <a:rPr lang="en-US" sz="1400" dirty="0" smtClean="0">
                  <a:solidFill>
                    <a:schemeClr val="bg2"/>
                  </a:solidFill>
                </a:rPr>
                <a:t>Deployments / Hour</a:t>
              </a:r>
              <a:endParaRPr lang="en-US" sz="1400" baseline="30000" dirty="0">
                <a:solidFill>
                  <a:schemeClr val="bg2"/>
                </a:solidFill>
              </a:endParaRPr>
            </a:p>
          </p:txBody>
        </p:sp>
        <p:sp>
          <p:nvSpPr>
            <p:cNvPr id="39" name="Isosceles Triangle 38"/>
            <p:cNvSpPr/>
            <p:nvPr/>
          </p:nvSpPr>
          <p:spPr>
            <a:xfrm rot="10800000">
              <a:off x="3262482" y="1063692"/>
              <a:ext cx="2881459" cy="580368"/>
            </a:xfrm>
            <a:prstGeom prst="triangle">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2" name="TextBox 41"/>
            <p:cNvSpPr txBox="1"/>
            <p:nvPr/>
          </p:nvSpPr>
          <p:spPr>
            <a:xfrm>
              <a:off x="4246011" y="801926"/>
              <a:ext cx="914400" cy="914400"/>
            </a:xfrm>
            <a:prstGeom prst="rect">
              <a:avLst/>
            </a:prstGeom>
            <a:noFill/>
          </p:spPr>
          <p:txBody>
            <a:bodyPr wrap="none" tIns="91440" bIns="91440" rtlCol="0" anchor="ctr" anchorCtr="0">
              <a:noAutofit/>
            </a:bodyPr>
            <a:lstStyle/>
            <a:p>
              <a:pPr algn="ctr"/>
              <a:r>
                <a:rPr lang="en-US" sz="1200" b="1" dirty="0" smtClean="0"/>
                <a:t>VELOCITY</a:t>
              </a:r>
            </a:p>
          </p:txBody>
        </p:sp>
      </p:grpSp>
      <p:sp>
        <p:nvSpPr>
          <p:cNvPr id="12" name="AutoShape 16" descr="Image result for expedia"/>
          <p:cNvSpPr>
            <a:spLocks noChangeAspect="1" noChangeArrowheads="1"/>
          </p:cNvSpPr>
          <p:nvPr/>
        </p:nvSpPr>
        <p:spPr bwMode="auto">
          <a:xfrm>
            <a:off x="-758825" y="339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p:nvGrpSpPr>
        <p:grpSpPr>
          <a:xfrm>
            <a:off x="6226002" y="801926"/>
            <a:ext cx="2881459" cy="3781122"/>
            <a:chOff x="6226002" y="801926"/>
            <a:chExt cx="2881459" cy="3781122"/>
          </a:xfrm>
        </p:grpSpPr>
        <p:sp>
          <p:nvSpPr>
            <p:cNvPr id="40" name="Isosceles Triangle 39"/>
            <p:cNvSpPr/>
            <p:nvPr/>
          </p:nvSpPr>
          <p:spPr>
            <a:xfrm rot="10800000">
              <a:off x="6226002" y="1063692"/>
              <a:ext cx="2881459" cy="580368"/>
            </a:xfrm>
            <a:prstGeom prst="triangle">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3" name="TextBox 42"/>
            <p:cNvSpPr txBox="1"/>
            <p:nvPr/>
          </p:nvSpPr>
          <p:spPr>
            <a:xfrm>
              <a:off x="7275402" y="801926"/>
              <a:ext cx="914400" cy="914400"/>
            </a:xfrm>
            <a:prstGeom prst="rect">
              <a:avLst/>
            </a:prstGeom>
            <a:noFill/>
          </p:spPr>
          <p:txBody>
            <a:bodyPr wrap="none" tIns="91440" bIns="91440" rtlCol="0" anchor="ctr" anchorCtr="0">
              <a:noAutofit/>
            </a:bodyPr>
            <a:lstStyle/>
            <a:p>
              <a:pPr algn="ctr"/>
              <a:r>
                <a:rPr lang="en-US" sz="1200" dirty="0" smtClean="0"/>
                <a:t>MONETIZED</a:t>
              </a:r>
            </a:p>
          </p:txBody>
        </p:sp>
        <p:sp>
          <p:nvSpPr>
            <p:cNvPr id="51" name="Rectangle 50"/>
            <p:cNvSpPr/>
            <p:nvPr/>
          </p:nvSpPr>
          <p:spPr>
            <a:xfrm>
              <a:off x="6461345" y="2563924"/>
              <a:ext cx="2324724" cy="688562"/>
            </a:xfrm>
            <a:prstGeom prst="rect">
              <a:avLst/>
            </a:prstGeom>
            <a:solidFill>
              <a:schemeClr val="accent3"/>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nvGrpSpPr>
            <p:cNvPr id="52" name="Group 51"/>
            <p:cNvGrpSpPr/>
            <p:nvPr/>
          </p:nvGrpSpPr>
          <p:grpSpPr>
            <a:xfrm>
              <a:off x="6337274" y="2740989"/>
              <a:ext cx="257858" cy="363602"/>
              <a:chOff x="145809" y="660904"/>
              <a:chExt cx="358529" cy="505556"/>
            </a:xfrm>
          </p:grpSpPr>
          <p:sp>
            <p:nvSpPr>
              <p:cNvPr id="53" name="Rectangle 27"/>
              <p:cNvSpPr/>
              <p:nvPr/>
            </p:nvSpPr>
            <p:spPr>
              <a:xfrm>
                <a:off x="269877" y="679221"/>
                <a:ext cx="234461" cy="468922"/>
              </a:xfrm>
              <a:custGeom>
                <a:avLst/>
                <a:gdLst/>
                <a:ahLst/>
                <a:cxnLst/>
                <a:rect l="l" t="t" r="r" b="b"/>
                <a:pathLst>
                  <a:path w="234461" h="468922">
                    <a:moveTo>
                      <a:pt x="0" y="0"/>
                    </a:moveTo>
                    <a:lnTo>
                      <a:pt x="234461" y="234461"/>
                    </a:lnTo>
                    <a:lnTo>
                      <a:pt x="0" y="468922"/>
                    </a:lnTo>
                    <a:close/>
                  </a:path>
                </a:pathLst>
              </a:custGeom>
              <a:solidFill>
                <a:srgbClr val="20343A"/>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sp>
            <p:nvSpPr>
              <p:cNvPr id="54" name="Isosceles Triangle 53"/>
              <p:cNvSpPr/>
              <p:nvPr/>
            </p:nvSpPr>
            <p:spPr>
              <a:xfrm rot="5400000">
                <a:off x="17099" y="789614"/>
                <a:ext cx="505556" cy="248136"/>
              </a:xfrm>
              <a:prstGeom prst="triangle">
                <a:avLst/>
              </a:prstGeom>
              <a:solidFill>
                <a:srgbClr val="FFFFFF"/>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sp>
          <p:nvSpPr>
            <p:cNvPr id="55" name="Rectangle 54"/>
            <p:cNvSpPr/>
            <p:nvPr/>
          </p:nvSpPr>
          <p:spPr>
            <a:xfrm>
              <a:off x="6645980" y="2516718"/>
              <a:ext cx="1964192" cy="584775"/>
            </a:xfrm>
            <a:prstGeom prst="rect">
              <a:avLst/>
            </a:prstGeom>
          </p:spPr>
          <p:txBody>
            <a:bodyPr wrap="none">
              <a:spAutoFit/>
            </a:bodyPr>
            <a:lstStyle/>
            <a:p>
              <a:pPr algn="ctr"/>
              <a:r>
                <a:rPr lang="en-US" sz="3200" b="1" dirty="0" smtClean="0">
                  <a:solidFill>
                    <a:srgbClr val="22343A"/>
                  </a:solidFill>
                </a:rPr>
                <a:t>$2B a year</a:t>
              </a:r>
              <a:endParaRPr lang="en-US" sz="3200" b="1" dirty="0">
                <a:solidFill>
                  <a:srgbClr val="22343A"/>
                </a:solidFill>
              </a:endParaRPr>
            </a:p>
          </p:txBody>
        </p:sp>
        <p:sp>
          <p:nvSpPr>
            <p:cNvPr id="56" name="Rectangle 55"/>
            <p:cNvSpPr/>
            <p:nvPr/>
          </p:nvSpPr>
          <p:spPr>
            <a:xfrm>
              <a:off x="6467216" y="3893905"/>
              <a:ext cx="2318853" cy="688562"/>
            </a:xfrm>
            <a:prstGeom prst="rect">
              <a:avLst/>
            </a:prstGeom>
            <a:solidFill>
              <a:schemeClr val="accent3"/>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nvGrpSpPr>
            <p:cNvPr id="57" name="Group 56"/>
            <p:cNvGrpSpPr/>
            <p:nvPr/>
          </p:nvGrpSpPr>
          <p:grpSpPr>
            <a:xfrm>
              <a:off x="6343142" y="4070970"/>
              <a:ext cx="257858" cy="363602"/>
              <a:chOff x="145809" y="660904"/>
              <a:chExt cx="358529" cy="505556"/>
            </a:xfrm>
          </p:grpSpPr>
          <p:sp>
            <p:nvSpPr>
              <p:cNvPr id="58" name="Rectangle 27"/>
              <p:cNvSpPr/>
              <p:nvPr/>
            </p:nvSpPr>
            <p:spPr>
              <a:xfrm>
                <a:off x="269877" y="679221"/>
                <a:ext cx="234461" cy="468922"/>
              </a:xfrm>
              <a:custGeom>
                <a:avLst/>
                <a:gdLst/>
                <a:ahLst/>
                <a:cxnLst/>
                <a:rect l="l" t="t" r="r" b="b"/>
                <a:pathLst>
                  <a:path w="234461" h="468922">
                    <a:moveTo>
                      <a:pt x="0" y="0"/>
                    </a:moveTo>
                    <a:lnTo>
                      <a:pt x="234461" y="234461"/>
                    </a:lnTo>
                    <a:lnTo>
                      <a:pt x="0" y="468922"/>
                    </a:lnTo>
                    <a:close/>
                  </a:path>
                </a:pathLst>
              </a:custGeom>
              <a:solidFill>
                <a:srgbClr val="20343A"/>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ct val="90000"/>
                  </a:lnSpc>
                  <a:spcBef>
                    <a:spcPts val="0"/>
                  </a:spcBef>
                  <a:spcAft>
                    <a:spcPts val="0"/>
                  </a:spcAft>
                  <a:buClr>
                    <a:srgbClr val="FFFFFF"/>
                  </a:buClr>
                  <a:buSzTx/>
                  <a:buFontTx/>
                  <a:buNone/>
                  <a:tabLst/>
                  <a:defRPr/>
                </a:pPr>
                <a:endParaRPr kumimoji="0" lang="en-US" sz="3600" b="1"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sp>
            <p:nvSpPr>
              <p:cNvPr id="59" name="Isosceles Triangle 58"/>
              <p:cNvSpPr/>
              <p:nvPr/>
            </p:nvSpPr>
            <p:spPr>
              <a:xfrm rot="5400000">
                <a:off x="17099" y="789614"/>
                <a:ext cx="505556" cy="248136"/>
              </a:xfrm>
              <a:prstGeom prst="triangle">
                <a:avLst/>
              </a:prstGeom>
              <a:solidFill>
                <a:srgbClr val="FFFFFF"/>
              </a:solidFill>
              <a:ln w="38100" cap="flat" cmpd="sng" algn="ctr">
                <a:noFill/>
                <a:prstDash val="solid"/>
              </a:ln>
              <a:effectLst/>
            </p:spPr>
            <p:txBody>
              <a:bodyPr vert="horz" lIns="91440" tIns="91440" rIns="91440" bIns="91440" rtlCol="0" anchor="ctr"/>
              <a:lstStyle/>
              <a:p>
                <a:pPr marL="0" marR="0" lvl="0" indent="0" algn="ctr" defTabSz="914400" eaLnBrk="1" fontAlgn="auto" latinLnBrk="0" hangingPunct="1">
                  <a:lnSpc>
                    <a:spcPts val="1720"/>
                  </a:lnSpc>
                  <a:spcBef>
                    <a:spcPts val="0"/>
                  </a:spcBef>
                  <a:spcAft>
                    <a:spcPts val="0"/>
                  </a:spcAft>
                  <a:buClr>
                    <a:srgbClr val="FFFFFF"/>
                  </a:buClr>
                  <a:buSzTx/>
                  <a:buFontTx/>
                  <a:buNone/>
                  <a:tabLst/>
                  <a:defRPr/>
                </a:pPr>
                <a:endParaRPr kumimoji="0" lang="en-US" sz="1200" b="0" i="0" u="none" strike="noStrike" kern="0" cap="none" spc="0" normalizeH="0" baseline="0" noProof="0" dirty="0" smtClean="0">
                  <a:ln>
                    <a:noFill/>
                  </a:ln>
                  <a:solidFill>
                    <a:srgbClr val="22475C"/>
                  </a:solidFill>
                  <a:effectLst/>
                  <a:uLnTx/>
                  <a:uFillTx/>
                  <a:latin typeface="Calibri"/>
                  <a:ea typeface="+mn-ea"/>
                  <a:cs typeface="Arial Unicode MS" pitchFamily="34" charset="-128"/>
                </a:endParaRPr>
              </a:p>
            </p:txBody>
          </p:sp>
        </p:grpSp>
        <p:sp>
          <p:nvSpPr>
            <p:cNvPr id="60" name="Rectangle 59"/>
            <p:cNvSpPr/>
            <p:nvPr/>
          </p:nvSpPr>
          <p:spPr>
            <a:xfrm>
              <a:off x="6679742" y="3849708"/>
              <a:ext cx="1895071" cy="584775"/>
            </a:xfrm>
            <a:prstGeom prst="rect">
              <a:avLst/>
            </a:prstGeom>
          </p:spPr>
          <p:txBody>
            <a:bodyPr wrap="none">
              <a:spAutoFit/>
            </a:bodyPr>
            <a:lstStyle/>
            <a:p>
              <a:pPr algn="ctr"/>
              <a:r>
                <a:rPr lang="en-US" sz="3200" b="1" dirty="0" smtClean="0">
                  <a:solidFill>
                    <a:srgbClr val="22343A"/>
                  </a:solidFill>
                </a:rPr>
                <a:t>10x traffic</a:t>
              </a:r>
              <a:endParaRPr lang="en-US" sz="3200" b="1" dirty="0">
                <a:solidFill>
                  <a:srgbClr val="22343A"/>
                </a:solidFill>
              </a:endParaRPr>
            </a:p>
          </p:txBody>
        </p:sp>
        <p:sp>
          <p:nvSpPr>
            <p:cNvPr id="61" name="Rectangle 60"/>
            <p:cNvSpPr/>
            <p:nvPr/>
          </p:nvSpPr>
          <p:spPr>
            <a:xfrm>
              <a:off x="6461345" y="2945292"/>
              <a:ext cx="2324724" cy="307777"/>
            </a:xfrm>
            <a:prstGeom prst="rect">
              <a:avLst/>
            </a:prstGeom>
          </p:spPr>
          <p:txBody>
            <a:bodyPr wrap="square">
              <a:spAutoFit/>
            </a:bodyPr>
            <a:lstStyle/>
            <a:p>
              <a:pPr algn="ctr"/>
              <a:r>
                <a:rPr lang="en-US" sz="1400" dirty="0" smtClean="0">
                  <a:solidFill>
                    <a:schemeClr val="bg2"/>
                  </a:solidFill>
                </a:rPr>
                <a:t>Via API’s / 90% of business</a:t>
              </a:r>
              <a:endParaRPr lang="en-US" sz="1400" baseline="30000" dirty="0">
                <a:solidFill>
                  <a:schemeClr val="bg2"/>
                </a:solidFill>
              </a:endParaRPr>
            </a:p>
          </p:txBody>
        </p:sp>
        <p:sp>
          <p:nvSpPr>
            <p:cNvPr id="14" name="TextBox 13"/>
            <p:cNvSpPr txBox="1"/>
            <p:nvPr/>
          </p:nvSpPr>
          <p:spPr>
            <a:xfrm>
              <a:off x="6945047" y="1625921"/>
              <a:ext cx="1233227" cy="914400"/>
            </a:xfrm>
            <a:prstGeom prst="rect">
              <a:avLst/>
            </a:prstGeom>
            <a:noFill/>
          </p:spPr>
          <p:txBody>
            <a:bodyPr wrap="none" tIns="91440" bIns="91440" rtlCol="0" anchor="ctr" anchorCtr="0">
              <a:noAutofit/>
            </a:bodyPr>
            <a:lstStyle/>
            <a:p>
              <a:pPr algn="ctr"/>
              <a:r>
                <a:rPr lang="en-US" sz="2000" b="1" dirty="0" smtClean="0">
                  <a:latin typeface="Verdana" panose="020B0604030504040204" pitchFamily="34" charset="0"/>
                  <a:ea typeface="Verdana" panose="020B0604030504040204" pitchFamily="34" charset="0"/>
                  <a:cs typeface="Verdana" panose="020B0604030504040204" pitchFamily="34" charset="0"/>
                </a:rPr>
                <a:t>Expedia</a:t>
              </a:r>
            </a:p>
          </p:txBody>
        </p:sp>
        <p:sp>
          <p:nvSpPr>
            <p:cNvPr id="66" name="Rectangle 65"/>
            <p:cNvSpPr/>
            <p:nvPr/>
          </p:nvSpPr>
          <p:spPr>
            <a:xfrm>
              <a:off x="6426505" y="4275271"/>
              <a:ext cx="2324724" cy="307777"/>
            </a:xfrm>
            <a:prstGeom prst="rect">
              <a:avLst/>
            </a:prstGeom>
          </p:spPr>
          <p:txBody>
            <a:bodyPr wrap="square">
              <a:spAutoFit/>
            </a:bodyPr>
            <a:lstStyle/>
            <a:p>
              <a:pPr algn="ctr"/>
              <a:r>
                <a:rPr lang="en-US" sz="1400" dirty="0" smtClean="0">
                  <a:solidFill>
                    <a:schemeClr val="bg2"/>
                  </a:solidFill>
                </a:rPr>
                <a:t>Software API’s –v- Web</a:t>
              </a:r>
              <a:endParaRPr lang="en-US" sz="1400" baseline="30000" dirty="0">
                <a:solidFill>
                  <a:schemeClr val="bg2"/>
                </a:solidFill>
              </a:endParaRP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9090" y="3352201"/>
              <a:ext cx="439553" cy="439553"/>
            </a:xfrm>
            <a:prstGeom prst="rect">
              <a:avLst/>
            </a:prstGeom>
          </p:spPr>
        </p:pic>
      </p:grpSp>
    </p:spTree>
    <p:extLst>
      <p:ext uri="{BB962C8B-B14F-4D97-AF65-F5344CB8AC3E}">
        <p14:creationId xmlns:p14="http://schemas.microsoft.com/office/powerpoint/2010/main" val="257045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5595078" y="1234826"/>
            <a:ext cx="1371994" cy="810245"/>
            <a:chOff x="7029740" y="1913022"/>
            <a:chExt cx="1371994" cy="810245"/>
          </a:xfrm>
        </p:grpSpPr>
        <p:sp>
          <p:nvSpPr>
            <p:cNvPr id="90" name="Rectangle 89"/>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400" dirty="0" smtClean="0">
                  <a:solidFill>
                    <a:srgbClr val="FFFFFF"/>
                  </a:solidFill>
                  <a:cs typeface="Calibri" pitchFamily="34" charset="0"/>
                </a:rPr>
                <a:t>OPERATIONS</a:t>
              </a:r>
              <a:endParaRPr lang="en-US" sz="1400" dirty="0">
                <a:solidFill>
                  <a:srgbClr val="FFFFFF"/>
                </a:solidFill>
                <a:cs typeface="Calibri" pitchFamily="34" charset="0"/>
              </a:endParaRPr>
            </a:p>
          </p:txBody>
        </p:sp>
        <p:pic>
          <p:nvPicPr>
            <p:cNvPr id="91" name="Picture 90"/>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47" name="Pentagon 46"/>
          <p:cNvSpPr/>
          <p:nvPr/>
        </p:nvSpPr>
        <p:spPr>
          <a:xfrm>
            <a:off x="-60384" y="3248658"/>
            <a:ext cx="4475528" cy="298743"/>
          </a:xfrm>
          <a:prstGeom prst="homePlate">
            <a:avLst/>
          </a:prstGeom>
          <a:solidFill>
            <a:schemeClr val="accent6"/>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smtClean="0">
                <a:solidFill>
                  <a:schemeClr val="accent4"/>
                </a:solidFill>
                <a:cs typeface="Arial Unicode MS" pitchFamily="34" charset="-128"/>
              </a:rPr>
              <a:t>Agile, Lean</a:t>
            </a:r>
            <a:endParaRPr lang="en-US" sz="1400" b="1" kern="0" dirty="0" smtClean="0">
              <a:solidFill>
                <a:schemeClr val="accent4"/>
              </a:solidFill>
              <a:cs typeface="Arial Unicode MS" pitchFamily="34" charset="-128"/>
            </a:endParaRPr>
          </a:p>
        </p:txBody>
      </p:sp>
      <p:sp>
        <p:nvSpPr>
          <p:cNvPr id="48" name="Pentagon 47"/>
          <p:cNvSpPr/>
          <p:nvPr/>
        </p:nvSpPr>
        <p:spPr>
          <a:xfrm flipH="1">
            <a:off x="4792465" y="3248658"/>
            <a:ext cx="4420546" cy="298743"/>
          </a:xfrm>
          <a:prstGeom prst="homePlate">
            <a:avLst/>
          </a:prstGeom>
          <a:solidFill>
            <a:schemeClr val="accent6"/>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smtClean="0">
                <a:solidFill>
                  <a:schemeClr val="accent4"/>
                </a:solidFill>
                <a:cs typeface="Arial Unicode MS" pitchFamily="34" charset="-128"/>
              </a:rPr>
              <a:t>ITIL, process, SLA’s</a:t>
            </a:r>
            <a:endParaRPr lang="en-US" sz="1400" b="1" kern="0" dirty="0" smtClean="0">
              <a:solidFill>
                <a:schemeClr val="accent4"/>
              </a:solidFill>
              <a:cs typeface="Arial Unicode MS" pitchFamily="34" charset="-128"/>
            </a:endParaRPr>
          </a:p>
        </p:txBody>
      </p:sp>
      <p:sp>
        <p:nvSpPr>
          <p:cNvPr id="49" name="Pentagon 48"/>
          <p:cNvSpPr/>
          <p:nvPr/>
        </p:nvSpPr>
        <p:spPr>
          <a:xfrm>
            <a:off x="-49783" y="3600870"/>
            <a:ext cx="4464431" cy="298743"/>
          </a:xfrm>
          <a:prstGeom prst="homePlate">
            <a:avLst/>
          </a:prstGeom>
          <a:solidFill>
            <a:schemeClr val="accent6"/>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smtClean="0">
                <a:solidFill>
                  <a:schemeClr val="accent4"/>
                </a:solidFill>
                <a:cs typeface="Arial Unicode MS" pitchFamily="34" charset="-128"/>
              </a:rPr>
              <a:t>Bring features/products to market faster</a:t>
            </a:r>
            <a:endParaRPr lang="en-US" sz="1400" b="1" kern="0" dirty="0" smtClean="0">
              <a:solidFill>
                <a:schemeClr val="accent4"/>
              </a:solidFill>
              <a:cs typeface="Arial Unicode MS" pitchFamily="34" charset="-128"/>
            </a:endParaRPr>
          </a:p>
        </p:txBody>
      </p:sp>
      <p:sp>
        <p:nvSpPr>
          <p:cNvPr id="50" name="Pentagon 49"/>
          <p:cNvSpPr/>
          <p:nvPr/>
        </p:nvSpPr>
        <p:spPr>
          <a:xfrm>
            <a:off x="-47634" y="3953082"/>
            <a:ext cx="4462183" cy="298743"/>
          </a:xfrm>
          <a:prstGeom prst="homePlate">
            <a:avLst/>
          </a:prstGeom>
          <a:solidFill>
            <a:schemeClr val="accent6"/>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a:t>
            </a:r>
            <a:r>
              <a:rPr lang="en-AU" sz="1400" b="1" kern="0" dirty="0" smtClean="0">
                <a:solidFill>
                  <a:schemeClr val="accent4"/>
                </a:solidFill>
                <a:cs typeface="Arial Unicode MS" pitchFamily="34" charset="-128"/>
              </a:rPr>
              <a:t>loud, open </a:t>
            </a:r>
            <a:r>
              <a:rPr lang="en-AU" sz="1400" b="1" kern="0" dirty="0">
                <a:solidFill>
                  <a:schemeClr val="accent4"/>
                </a:solidFill>
                <a:cs typeface="Arial Unicode MS" pitchFamily="34" charset="-128"/>
              </a:rPr>
              <a:t>s</a:t>
            </a:r>
            <a:r>
              <a:rPr lang="en-AU" sz="1400" b="1" kern="0" dirty="0" smtClean="0">
                <a:solidFill>
                  <a:schemeClr val="accent4"/>
                </a:solidFill>
                <a:cs typeface="Arial Unicode MS" pitchFamily="34" charset="-128"/>
              </a:rPr>
              <a:t>ource, infrastructure-as-code </a:t>
            </a:r>
            <a:endParaRPr lang="en-US" sz="1400" b="1" kern="0" dirty="0" smtClean="0">
              <a:solidFill>
                <a:schemeClr val="accent4"/>
              </a:solidFill>
              <a:cs typeface="Arial Unicode MS" pitchFamily="34" charset="-128"/>
            </a:endParaRPr>
          </a:p>
        </p:txBody>
      </p:sp>
      <p:sp>
        <p:nvSpPr>
          <p:cNvPr id="51" name="Pentagon 50"/>
          <p:cNvSpPr/>
          <p:nvPr/>
        </p:nvSpPr>
        <p:spPr>
          <a:xfrm flipH="1">
            <a:off x="4792466" y="3600870"/>
            <a:ext cx="4420550" cy="298743"/>
          </a:xfrm>
          <a:prstGeom prst="homePlate">
            <a:avLst/>
          </a:prstGeom>
          <a:solidFill>
            <a:schemeClr val="accent6"/>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smtClean="0">
                <a:solidFill>
                  <a:schemeClr val="accent4"/>
                </a:solidFill>
                <a:cs typeface="Arial Unicode MS" pitchFamily="34" charset="-128"/>
              </a:rPr>
              <a:t>Ensure availability; MTBF </a:t>
            </a:r>
            <a:endParaRPr lang="en-US" sz="1400" b="1" kern="0" dirty="0" smtClean="0">
              <a:solidFill>
                <a:schemeClr val="accent4"/>
              </a:solidFill>
              <a:cs typeface="Arial Unicode MS" pitchFamily="34" charset="-128"/>
            </a:endParaRPr>
          </a:p>
        </p:txBody>
      </p:sp>
      <p:sp>
        <p:nvSpPr>
          <p:cNvPr id="52" name="Pentagon 51"/>
          <p:cNvSpPr/>
          <p:nvPr/>
        </p:nvSpPr>
        <p:spPr>
          <a:xfrm flipH="1">
            <a:off x="4792464" y="3953082"/>
            <a:ext cx="4420550" cy="298743"/>
          </a:xfrm>
          <a:prstGeom prst="homePlate">
            <a:avLst/>
          </a:prstGeom>
          <a:solidFill>
            <a:schemeClr val="accent6"/>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smtClean="0">
                <a:solidFill>
                  <a:schemeClr val="accent4"/>
                </a:solidFill>
                <a:cs typeface="Arial Unicode MS" pitchFamily="34" charset="-128"/>
              </a:rPr>
              <a:t>Legacy and proprietary apps/infrastructure</a:t>
            </a:r>
            <a:endParaRPr lang="en-US" sz="1400" b="1" kern="0" dirty="0" smtClean="0">
              <a:solidFill>
                <a:schemeClr val="accent4"/>
              </a:solidFill>
              <a:cs typeface="Arial Unicode MS" pitchFamily="34" charset="-128"/>
            </a:endParaRPr>
          </a:p>
        </p:txBody>
      </p:sp>
      <p:sp>
        <p:nvSpPr>
          <p:cNvPr id="82" name="Rectangle 81"/>
          <p:cNvSpPr/>
          <p:nvPr/>
        </p:nvSpPr>
        <p:spPr>
          <a:xfrm>
            <a:off x="4448503" y="1424375"/>
            <a:ext cx="306659" cy="3020403"/>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US" dirty="0" smtClean="0"/>
              <a:t>What </a:t>
            </a:r>
            <a:r>
              <a:rPr lang="en-US" smtClean="0"/>
              <a:t>are Challenges that Companies are Experiencing</a:t>
            </a:r>
            <a:r>
              <a:rPr lang="en-US" dirty="0" smtClean="0"/>
              <a:t>?</a:t>
            </a:r>
            <a:endParaRPr lang="en-US" dirty="0"/>
          </a:p>
        </p:txBody>
      </p:sp>
      <p:grpSp>
        <p:nvGrpSpPr>
          <p:cNvPr id="15" name="Group 14"/>
          <p:cNvGrpSpPr/>
          <p:nvPr/>
        </p:nvGrpSpPr>
        <p:grpSpPr>
          <a:xfrm>
            <a:off x="905456" y="2201800"/>
            <a:ext cx="3527144" cy="209143"/>
            <a:chOff x="706857" y="3519486"/>
            <a:chExt cx="3945159" cy="161926"/>
          </a:xfrm>
        </p:grpSpPr>
        <p:cxnSp>
          <p:nvCxnSpPr>
            <p:cNvPr id="12" name="Straight Arrow Connector 11"/>
            <p:cNvCxnSpPr/>
            <p:nvPr/>
          </p:nvCxnSpPr>
          <p:spPr>
            <a:xfrm>
              <a:off x="706857" y="3600450"/>
              <a:ext cx="3945159" cy="0"/>
            </a:xfrm>
            <a:prstGeom prst="straightConnector1">
              <a:avLst/>
            </a:prstGeom>
            <a:ln w="28575">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smtClean="0">
                  <a:solidFill>
                    <a:schemeClr val="accent4"/>
                  </a:solidFill>
                </a:rPr>
                <a:t>SPEED</a:t>
              </a:r>
            </a:p>
          </p:txBody>
        </p:sp>
      </p:grpSp>
      <p:grpSp>
        <p:nvGrpSpPr>
          <p:cNvPr id="30" name="Group 29"/>
          <p:cNvGrpSpPr/>
          <p:nvPr/>
        </p:nvGrpSpPr>
        <p:grpSpPr>
          <a:xfrm>
            <a:off x="4771064" y="2178192"/>
            <a:ext cx="3382337" cy="256359"/>
            <a:chOff x="3958284" y="1676400"/>
            <a:chExt cx="3559895" cy="256359"/>
          </a:xfrm>
        </p:grpSpPr>
        <p:grpSp>
          <p:nvGrpSpPr>
            <p:cNvPr id="28" name="Group 27"/>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958284" y="1676400"/>
                <a:ext cx="0" cy="256359"/>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5157889" y="1722837"/>
              <a:ext cx="712204" cy="161925"/>
            </a:xfrm>
            <a:prstGeom prst="rect">
              <a:avLst/>
            </a:prstGeom>
            <a:solidFill>
              <a:schemeClr val="bg2"/>
            </a:solidFill>
          </p:spPr>
          <p:txBody>
            <a:bodyPr wrap="none" tIns="91440" bIns="91440" rtlCol="0" anchor="ctr" anchorCtr="0">
              <a:noAutofit/>
            </a:bodyPr>
            <a:lstStyle/>
            <a:p>
              <a:pPr algn="ctr"/>
              <a:r>
                <a:rPr lang="en-US" sz="1200" b="1" dirty="0" smtClean="0">
                  <a:solidFill>
                    <a:schemeClr val="accent4"/>
                  </a:solidFill>
                </a:rPr>
                <a:t>STABILITY</a:t>
              </a:r>
            </a:p>
          </p:txBody>
        </p:sp>
      </p:grpSp>
      <p:sp>
        <p:nvSpPr>
          <p:cNvPr id="39" name="Explosion 1 38"/>
          <p:cNvSpPr/>
          <p:nvPr/>
        </p:nvSpPr>
        <p:spPr>
          <a:xfrm rot="10245964">
            <a:off x="4397069" y="3895112"/>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smtClean="0">
              <a:solidFill>
                <a:srgbClr val="FFFFFF"/>
              </a:solidFill>
              <a:cs typeface="Arial Unicode MS" pitchFamily="34" charset="-128"/>
            </a:endParaRPr>
          </a:p>
        </p:txBody>
      </p:sp>
      <p:sp>
        <p:nvSpPr>
          <p:cNvPr id="40" name="Explosion 1 39"/>
          <p:cNvSpPr/>
          <p:nvPr/>
        </p:nvSpPr>
        <p:spPr>
          <a:xfrm>
            <a:off x="4400797" y="3550499"/>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smtClean="0">
              <a:solidFill>
                <a:srgbClr val="FFFFFF"/>
              </a:solidFill>
              <a:cs typeface="Arial Unicode MS" pitchFamily="34" charset="-128"/>
            </a:endParaRPr>
          </a:p>
        </p:txBody>
      </p:sp>
      <p:sp>
        <p:nvSpPr>
          <p:cNvPr id="41" name="Explosion 1 40"/>
          <p:cNvSpPr/>
          <p:nvPr/>
        </p:nvSpPr>
        <p:spPr>
          <a:xfrm rot="9641753">
            <a:off x="4400797" y="3186186"/>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smtClean="0">
              <a:solidFill>
                <a:srgbClr val="FFFFFF"/>
              </a:solidFill>
              <a:cs typeface="Arial Unicode MS" pitchFamily="34" charset="-128"/>
            </a:endParaRPr>
          </a:p>
        </p:txBody>
      </p:sp>
      <p:pic>
        <p:nvPicPr>
          <p:cNvPr id="85"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6" name="Group 85"/>
          <p:cNvGrpSpPr/>
          <p:nvPr/>
        </p:nvGrpSpPr>
        <p:grpSpPr>
          <a:xfrm>
            <a:off x="2147318" y="1234826"/>
            <a:ext cx="1475793" cy="810245"/>
            <a:chOff x="628650" y="1913022"/>
            <a:chExt cx="1475793" cy="810245"/>
          </a:xfrm>
        </p:grpSpPr>
        <p:sp>
          <p:nvSpPr>
            <p:cNvPr id="87" name="Rectangle 86"/>
            <p:cNvSpPr/>
            <p:nvPr/>
          </p:nvSpPr>
          <p:spPr>
            <a:xfrm>
              <a:off x="628650" y="2466908"/>
              <a:ext cx="1475793"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400" dirty="0" smtClean="0">
                  <a:solidFill>
                    <a:srgbClr val="FFFFFF"/>
                  </a:solidFill>
                  <a:cs typeface="Calibri" pitchFamily="34" charset="0"/>
                </a:rPr>
                <a:t>DEVELOPMENT</a:t>
              </a:r>
              <a:endParaRPr lang="en-US" sz="1400" dirty="0">
                <a:solidFill>
                  <a:srgbClr val="FFFFFF"/>
                </a:solidFill>
                <a:cs typeface="Calibri" pitchFamily="34" charset="0"/>
              </a:endParaRPr>
            </a:p>
          </p:txBody>
        </p:sp>
        <p:pic>
          <p:nvPicPr>
            <p:cNvPr id="88" name="Picture 87"/>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92" name="Group 91"/>
          <p:cNvGrpSpPr/>
          <p:nvPr/>
        </p:nvGrpSpPr>
        <p:grpSpPr>
          <a:xfrm>
            <a:off x="8245320" y="2238437"/>
            <a:ext cx="589566" cy="514879"/>
            <a:chOff x="8434271" y="2733514"/>
            <a:chExt cx="589566" cy="514879"/>
          </a:xfrm>
        </p:grpSpPr>
        <p:pic>
          <p:nvPicPr>
            <p:cNvPr id="93" name="Picture 92" descr="Thought_Leadership_2_customer_experience_v1.eps"/>
            <p:cNvPicPr>
              <a:picLocks noChangeAspect="1"/>
            </p:cNvPicPr>
            <p:nvPr/>
          </p:nvPicPr>
          <p:blipFill rotWithShape="1">
            <a:blip r:embed="rId5" cstate="screen">
              <a:lum bright="70000" contrast="-70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94" name="Rounded Rectangle 93"/>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pic>
        <p:nvPicPr>
          <p:cNvPr id="9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347" y="206646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Rectangle 102"/>
          <p:cNvSpPr/>
          <p:nvPr/>
        </p:nvSpPr>
        <p:spPr>
          <a:xfrm>
            <a:off x="4420264" y="2545296"/>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05" name="Rectangle 104"/>
          <p:cNvSpPr/>
          <p:nvPr/>
        </p:nvSpPr>
        <p:spPr>
          <a:xfrm>
            <a:off x="7119393" y="2545296"/>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8" name="Multiply 37"/>
          <p:cNvSpPr/>
          <p:nvPr/>
        </p:nvSpPr>
        <p:spPr>
          <a:xfrm>
            <a:off x="1377866"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2" name="Multiply 41"/>
          <p:cNvSpPr/>
          <p:nvPr/>
        </p:nvSpPr>
        <p:spPr>
          <a:xfrm>
            <a:off x="4176790"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3" name="Multiply 42"/>
          <p:cNvSpPr/>
          <p:nvPr/>
        </p:nvSpPr>
        <p:spPr>
          <a:xfrm>
            <a:off x="2777328"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4" name="Multiply 43"/>
          <p:cNvSpPr/>
          <p:nvPr/>
        </p:nvSpPr>
        <p:spPr>
          <a:xfrm>
            <a:off x="5576252"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5" name="Multiply 44"/>
          <p:cNvSpPr/>
          <p:nvPr/>
        </p:nvSpPr>
        <p:spPr>
          <a:xfrm>
            <a:off x="6975714"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pic>
        <p:nvPicPr>
          <p:cNvPr id="46"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Explosion 1 79"/>
          <p:cNvSpPr/>
          <p:nvPr/>
        </p:nvSpPr>
        <p:spPr>
          <a:xfrm rot="19865818">
            <a:off x="4400797" y="2033024"/>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smtClean="0">
              <a:solidFill>
                <a:srgbClr val="FFFFFF"/>
              </a:solidFill>
              <a:cs typeface="Arial Unicode MS" pitchFamily="34" charset="-128"/>
            </a:endParaRPr>
          </a:p>
        </p:txBody>
      </p:sp>
    </p:spTree>
    <p:extLst>
      <p:ext uri="{BB962C8B-B14F-4D97-AF65-F5344CB8AC3E}">
        <p14:creationId xmlns:p14="http://schemas.microsoft.com/office/powerpoint/2010/main" val="181675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right)">
                                      <p:cBhvr>
                                        <p:cTn id="10" dur="1000"/>
                                        <p:tgtEl>
                                          <p:spTgt spid="30"/>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p:cTn id="13" dur="500" fill="hold"/>
                                        <p:tgtEl>
                                          <p:spTgt spid="80"/>
                                        </p:tgtEl>
                                        <p:attrNameLst>
                                          <p:attrName>ppt_w</p:attrName>
                                        </p:attrNameLst>
                                      </p:cBhvr>
                                      <p:tavLst>
                                        <p:tav tm="0">
                                          <p:val>
                                            <p:fltVal val="0"/>
                                          </p:val>
                                        </p:tav>
                                        <p:tav tm="100000">
                                          <p:val>
                                            <p:strVal val="#ppt_w"/>
                                          </p:val>
                                        </p:tav>
                                      </p:tavLst>
                                    </p:anim>
                                    <p:anim calcmode="lin" valueType="num">
                                      <p:cBhvr>
                                        <p:cTn id="14" dur="500" fill="hold"/>
                                        <p:tgtEl>
                                          <p:spTgt spid="80"/>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8"/>
                                        </p:tgtEl>
                                        <p:attrNameLst>
                                          <p:attrName>style.visibility</p:attrName>
                                        </p:attrNameLst>
                                      </p:cBhvr>
                                      <p:to>
                                        <p:strVal val="visible"/>
                                      </p:to>
                                    </p:set>
                                    <p:anim calcmode="lin" valueType="num">
                                      <p:cBhvr>
                                        <p:cTn id="20" dur="250" fill="hold"/>
                                        <p:tgtEl>
                                          <p:spTgt spid="38"/>
                                        </p:tgtEl>
                                        <p:attrNameLst>
                                          <p:attrName>ppt_w</p:attrName>
                                        </p:attrNameLst>
                                      </p:cBhvr>
                                      <p:tavLst>
                                        <p:tav tm="0">
                                          <p:val>
                                            <p:fltVal val="0"/>
                                          </p:val>
                                        </p:tav>
                                        <p:tav tm="100000">
                                          <p:val>
                                            <p:strVal val="#ppt_w"/>
                                          </p:val>
                                        </p:tav>
                                      </p:tavLst>
                                    </p:anim>
                                    <p:anim calcmode="lin" valueType="num">
                                      <p:cBhvr>
                                        <p:cTn id="21" dur="250" fill="hold"/>
                                        <p:tgtEl>
                                          <p:spTgt spid="38"/>
                                        </p:tgtEl>
                                        <p:attrNameLst>
                                          <p:attrName>ppt_h</p:attrName>
                                        </p:attrNameLst>
                                      </p:cBhvr>
                                      <p:tavLst>
                                        <p:tav tm="0">
                                          <p:val>
                                            <p:fltVal val="0"/>
                                          </p:val>
                                        </p:tav>
                                        <p:tav tm="100000">
                                          <p:val>
                                            <p:strVal val="#ppt_h"/>
                                          </p:val>
                                        </p:tav>
                                      </p:tavLst>
                                    </p:anim>
                                    <p:animEffect transition="in" filter="fade">
                                      <p:cBhvr>
                                        <p:cTn id="22" dur="250"/>
                                        <p:tgtEl>
                                          <p:spTgt spid="38"/>
                                        </p:tgtEl>
                                      </p:cBhvr>
                                    </p:animEffect>
                                  </p:childTnLst>
                                </p:cTn>
                              </p:par>
                              <p:par>
                                <p:cTn id="23" presetID="22" presetClass="entr" presetSubtype="8" fill="hold" nodeType="with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3"/>
                                        </p:tgtEl>
                                        <p:attrNameLst>
                                          <p:attrName>style.visibility</p:attrName>
                                        </p:attrNameLst>
                                      </p:cBhvr>
                                      <p:to>
                                        <p:strVal val="visible"/>
                                      </p:to>
                                    </p:set>
                                    <p:anim calcmode="lin" valueType="num">
                                      <p:cBhvr>
                                        <p:cTn id="28" dur="250" fill="hold"/>
                                        <p:tgtEl>
                                          <p:spTgt spid="43"/>
                                        </p:tgtEl>
                                        <p:attrNameLst>
                                          <p:attrName>ppt_w</p:attrName>
                                        </p:attrNameLst>
                                      </p:cBhvr>
                                      <p:tavLst>
                                        <p:tav tm="0">
                                          <p:val>
                                            <p:fltVal val="0"/>
                                          </p:val>
                                        </p:tav>
                                        <p:tav tm="100000">
                                          <p:val>
                                            <p:strVal val="#ppt_w"/>
                                          </p:val>
                                        </p:tav>
                                      </p:tavLst>
                                    </p:anim>
                                    <p:anim calcmode="lin" valueType="num">
                                      <p:cBhvr>
                                        <p:cTn id="29" dur="250" fill="hold"/>
                                        <p:tgtEl>
                                          <p:spTgt spid="43"/>
                                        </p:tgtEl>
                                        <p:attrNameLst>
                                          <p:attrName>ppt_h</p:attrName>
                                        </p:attrNameLst>
                                      </p:cBhvr>
                                      <p:tavLst>
                                        <p:tav tm="0">
                                          <p:val>
                                            <p:fltVal val="0"/>
                                          </p:val>
                                        </p:tav>
                                        <p:tav tm="100000">
                                          <p:val>
                                            <p:strVal val="#ppt_h"/>
                                          </p:val>
                                        </p:tav>
                                      </p:tavLst>
                                    </p:anim>
                                    <p:animEffect transition="in" filter="fade">
                                      <p:cBhvr>
                                        <p:cTn id="30" dur="250"/>
                                        <p:tgtEl>
                                          <p:spTgt spid="43"/>
                                        </p:tgtEl>
                                      </p:cBhvr>
                                    </p:animEffect>
                                  </p:childTnLst>
                                </p:cTn>
                              </p:par>
                              <p:par>
                                <p:cTn id="31" presetID="22" presetClass="entr" presetSubtype="8" fill="hold" nodeType="withEffect">
                                  <p:stCondLst>
                                    <p:cond delay="150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2"/>
                                        </p:tgtEl>
                                        <p:attrNameLst>
                                          <p:attrName>style.visibility</p:attrName>
                                        </p:attrNameLst>
                                      </p:cBhvr>
                                      <p:to>
                                        <p:strVal val="visible"/>
                                      </p:to>
                                    </p:set>
                                    <p:anim calcmode="lin" valueType="num">
                                      <p:cBhvr>
                                        <p:cTn id="36" dur="250" fill="hold"/>
                                        <p:tgtEl>
                                          <p:spTgt spid="42"/>
                                        </p:tgtEl>
                                        <p:attrNameLst>
                                          <p:attrName>ppt_w</p:attrName>
                                        </p:attrNameLst>
                                      </p:cBhvr>
                                      <p:tavLst>
                                        <p:tav tm="0">
                                          <p:val>
                                            <p:fltVal val="0"/>
                                          </p:val>
                                        </p:tav>
                                        <p:tav tm="100000">
                                          <p:val>
                                            <p:strVal val="#ppt_w"/>
                                          </p:val>
                                        </p:tav>
                                      </p:tavLst>
                                    </p:anim>
                                    <p:anim calcmode="lin" valueType="num">
                                      <p:cBhvr>
                                        <p:cTn id="37" dur="250" fill="hold"/>
                                        <p:tgtEl>
                                          <p:spTgt spid="42"/>
                                        </p:tgtEl>
                                        <p:attrNameLst>
                                          <p:attrName>ppt_h</p:attrName>
                                        </p:attrNameLst>
                                      </p:cBhvr>
                                      <p:tavLst>
                                        <p:tav tm="0">
                                          <p:val>
                                            <p:fltVal val="0"/>
                                          </p:val>
                                        </p:tav>
                                        <p:tav tm="100000">
                                          <p:val>
                                            <p:strVal val="#ppt_h"/>
                                          </p:val>
                                        </p:tav>
                                      </p:tavLst>
                                    </p:anim>
                                    <p:animEffect transition="in" filter="fade">
                                      <p:cBhvr>
                                        <p:cTn id="38" dur="250"/>
                                        <p:tgtEl>
                                          <p:spTgt spid="42"/>
                                        </p:tgtEl>
                                      </p:cBhvr>
                                    </p:animEffect>
                                  </p:childTnLst>
                                </p:cTn>
                              </p:par>
                              <p:par>
                                <p:cTn id="39" presetID="22" presetClass="entr" presetSubtype="8" fill="hold" nodeType="withEffect">
                                  <p:stCondLst>
                                    <p:cond delay="225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4"/>
                                        </p:tgtEl>
                                        <p:attrNameLst>
                                          <p:attrName>style.visibility</p:attrName>
                                        </p:attrNameLst>
                                      </p:cBhvr>
                                      <p:to>
                                        <p:strVal val="visible"/>
                                      </p:to>
                                    </p:set>
                                    <p:anim calcmode="lin" valueType="num">
                                      <p:cBhvr>
                                        <p:cTn id="44" dur="250" fill="hold"/>
                                        <p:tgtEl>
                                          <p:spTgt spid="44"/>
                                        </p:tgtEl>
                                        <p:attrNameLst>
                                          <p:attrName>ppt_w</p:attrName>
                                        </p:attrNameLst>
                                      </p:cBhvr>
                                      <p:tavLst>
                                        <p:tav tm="0">
                                          <p:val>
                                            <p:fltVal val="0"/>
                                          </p:val>
                                        </p:tav>
                                        <p:tav tm="100000">
                                          <p:val>
                                            <p:strVal val="#ppt_w"/>
                                          </p:val>
                                        </p:tav>
                                      </p:tavLst>
                                    </p:anim>
                                    <p:anim calcmode="lin" valueType="num">
                                      <p:cBhvr>
                                        <p:cTn id="45" dur="250" fill="hold"/>
                                        <p:tgtEl>
                                          <p:spTgt spid="44"/>
                                        </p:tgtEl>
                                        <p:attrNameLst>
                                          <p:attrName>ppt_h</p:attrName>
                                        </p:attrNameLst>
                                      </p:cBhvr>
                                      <p:tavLst>
                                        <p:tav tm="0">
                                          <p:val>
                                            <p:fltVal val="0"/>
                                          </p:val>
                                        </p:tav>
                                        <p:tav tm="100000">
                                          <p:val>
                                            <p:strVal val="#ppt_h"/>
                                          </p:val>
                                        </p:tav>
                                      </p:tavLst>
                                    </p:anim>
                                    <p:animEffect transition="in" filter="fade">
                                      <p:cBhvr>
                                        <p:cTn id="46" dur="250"/>
                                        <p:tgtEl>
                                          <p:spTgt spid="44"/>
                                        </p:tgtEl>
                                      </p:cBhvr>
                                    </p:animEffect>
                                  </p:childTnLst>
                                </p:cTn>
                              </p:par>
                              <p:par>
                                <p:cTn id="47" presetID="22" presetClass="entr" presetSubtype="8" fill="hold" nodeType="withEffect">
                                  <p:stCondLst>
                                    <p:cond delay="3000"/>
                                  </p:stCondLst>
                                  <p:childTnLst>
                                    <p:set>
                                      <p:cBhvr>
                                        <p:cTn id="48" dur="1" fill="hold">
                                          <p:stCondLst>
                                            <p:cond delay="0"/>
                                          </p:stCondLst>
                                        </p:cTn>
                                        <p:tgtEl>
                                          <p:spTgt spid="55"/>
                                        </p:tgtEl>
                                        <p:attrNameLst>
                                          <p:attrName>style.visibility</p:attrName>
                                        </p:attrNameLst>
                                      </p:cBhvr>
                                      <p:to>
                                        <p:strVal val="visible"/>
                                      </p:to>
                                    </p:set>
                                    <p:animEffect transition="in" filter="wipe(left)">
                                      <p:cBhvr>
                                        <p:cTn id="49" dur="500"/>
                                        <p:tgtEl>
                                          <p:spTgt spid="55"/>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5"/>
                                        </p:tgtEl>
                                        <p:attrNameLst>
                                          <p:attrName>style.visibility</p:attrName>
                                        </p:attrNameLst>
                                      </p:cBhvr>
                                      <p:to>
                                        <p:strVal val="visible"/>
                                      </p:to>
                                    </p:set>
                                    <p:anim calcmode="lin" valueType="num">
                                      <p:cBhvr>
                                        <p:cTn id="52" dur="250" fill="hold"/>
                                        <p:tgtEl>
                                          <p:spTgt spid="45"/>
                                        </p:tgtEl>
                                        <p:attrNameLst>
                                          <p:attrName>ppt_w</p:attrName>
                                        </p:attrNameLst>
                                      </p:cBhvr>
                                      <p:tavLst>
                                        <p:tav tm="0">
                                          <p:val>
                                            <p:fltVal val="0"/>
                                          </p:val>
                                        </p:tav>
                                        <p:tav tm="100000">
                                          <p:val>
                                            <p:strVal val="#ppt_w"/>
                                          </p:val>
                                        </p:tav>
                                      </p:tavLst>
                                    </p:anim>
                                    <p:anim calcmode="lin" valueType="num">
                                      <p:cBhvr>
                                        <p:cTn id="53" dur="250" fill="hold"/>
                                        <p:tgtEl>
                                          <p:spTgt spid="45"/>
                                        </p:tgtEl>
                                        <p:attrNameLst>
                                          <p:attrName>ppt_h</p:attrName>
                                        </p:attrNameLst>
                                      </p:cBhvr>
                                      <p:tavLst>
                                        <p:tav tm="0">
                                          <p:val>
                                            <p:fltVal val="0"/>
                                          </p:val>
                                        </p:tav>
                                        <p:tav tm="100000">
                                          <p:val>
                                            <p:strVal val="#ppt_h"/>
                                          </p:val>
                                        </p:tav>
                                      </p:tavLst>
                                    </p:anim>
                                    <p:animEffect transition="in" filter="fade">
                                      <p:cBhvr>
                                        <p:cTn id="54" dur="250"/>
                                        <p:tgtEl>
                                          <p:spTgt spid="45"/>
                                        </p:tgtEl>
                                      </p:cBhvr>
                                    </p:animEffect>
                                  </p:childTnLst>
                                </p:cTn>
                              </p:par>
                              <p:par>
                                <p:cTn id="55" presetID="22" presetClass="entr" presetSubtype="8" fill="hold" nodeType="withEffect">
                                  <p:stCondLst>
                                    <p:cond delay="375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fill="hold"/>
                                        <p:tgtEl>
                                          <p:spTgt spid="47"/>
                                        </p:tgtEl>
                                        <p:attrNameLst>
                                          <p:attrName>ppt_x</p:attrName>
                                        </p:attrNameLst>
                                      </p:cBhvr>
                                      <p:tavLst>
                                        <p:tav tm="0">
                                          <p:val>
                                            <p:strVal val="0-#ppt_w/2"/>
                                          </p:val>
                                        </p:tav>
                                        <p:tav tm="100000">
                                          <p:val>
                                            <p:strVal val="#ppt_x"/>
                                          </p:val>
                                        </p:tav>
                                      </p:tavLst>
                                    </p:anim>
                                    <p:anim calcmode="lin" valueType="num">
                                      <p:cBhvr additive="base">
                                        <p:cTn id="61" dur="500" fill="hold"/>
                                        <p:tgtEl>
                                          <p:spTgt spid="47"/>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1+#ppt_w/2"/>
                                          </p:val>
                                        </p:tav>
                                        <p:tav tm="100000">
                                          <p:val>
                                            <p:strVal val="#ppt_x"/>
                                          </p:val>
                                        </p:tav>
                                      </p:tavLst>
                                    </p:anim>
                                    <p:anim calcmode="lin" valueType="num">
                                      <p:cBhvr additive="base">
                                        <p:cTn id="65" dur="500" fill="hold"/>
                                        <p:tgtEl>
                                          <p:spTgt spid="48"/>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41"/>
                                        </p:tgtEl>
                                        <p:attrNameLst>
                                          <p:attrName>style.visibility</p:attrName>
                                        </p:attrNameLst>
                                      </p:cBhvr>
                                      <p:to>
                                        <p:strVal val="visible"/>
                                      </p:to>
                                    </p:set>
                                    <p:anim calcmode="lin" valueType="num">
                                      <p:cBhvr>
                                        <p:cTn id="68" dur="500" fill="hold"/>
                                        <p:tgtEl>
                                          <p:spTgt spid="41"/>
                                        </p:tgtEl>
                                        <p:attrNameLst>
                                          <p:attrName>ppt_w</p:attrName>
                                        </p:attrNameLst>
                                      </p:cBhvr>
                                      <p:tavLst>
                                        <p:tav tm="0">
                                          <p:val>
                                            <p:fltVal val="0"/>
                                          </p:val>
                                        </p:tav>
                                        <p:tav tm="100000">
                                          <p:val>
                                            <p:strVal val="#ppt_w"/>
                                          </p:val>
                                        </p:tav>
                                      </p:tavLst>
                                    </p:anim>
                                    <p:anim calcmode="lin" valueType="num">
                                      <p:cBhvr>
                                        <p:cTn id="69" dur="500" fill="hold"/>
                                        <p:tgtEl>
                                          <p:spTgt spid="41"/>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49"/>
                                        </p:tgtEl>
                                        <p:attrNameLst>
                                          <p:attrName>style.visibility</p:attrName>
                                        </p:attrNameLst>
                                      </p:cBhvr>
                                      <p:to>
                                        <p:strVal val="visible"/>
                                      </p:to>
                                    </p:set>
                                    <p:anim calcmode="lin" valueType="num">
                                      <p:cBhvr additive="base">
                                        <p:cTn id="72" dur="500" fill="hold"/>
                                        <p:tgtEl>
                                          <p:spTgt spid="49"/>
                                        </p:tgtEl>
                                        <p:attrNameLst>
                                          <p:attrName>ppt_x</p:attrName>
                                        </p:attrNameLst>
                                      </p:cBhvr>
                                      <p:tavLst>
                                        <p:tav tm="0">
                                          <p:val>
                                            <p:strVal val="0-#ppt_w/2"/>
                                          </p:val>
                                        </p:tav>
                                        <p:tav tm="100000">
                                          <p:val>
                                            <p:strVal val="#ppt_x"/>
                                          </p:val>
                                        </p:tav>
                                      </p:tavLst>
                                    </p:anim>
                                    <p:anim calcmode="lin" valueType="num">
                                      <p:cBhvr additive="base">
                                        <p:cTn id="73" dur="500" fill="hold"/>
                                        <p:tgtEl>
                                          <p:spTgt spid="49"/>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ppt_w</p:attrName>
                                        </p:attrNameLst>
                                      </p:cBhvr>
                                      <p:tavLst>
                                        <p:tav tm="0">
                                          <p:val>
                                            <p:fltVal val="0"/>
                                          </p:val>
                                        </p:tav>
                                        <p:tav tm="100000">
                                          <p:val>
                                            <p:strVal val="#ppt_w"/>
                                          </p:val>
                                        </p:tav>
                                      </p:tavLst>
                                    </p:anim>
                                    <p:anim calcmode="lin" valueType="num">
                                      <p:cBhvr>
                                        <p:cTn id="77" dur="500" fill="hold"/>
                                        <p:tgtEl>
                                          <p:spTgt spid="40"/>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500" fill="hold"/>
                                        <p:tgtEl>
                                          <p:spTgt spid="51"/>
                                        </p:tgtEl>
                                        <p:attrNameLst>
                                          <p:attrName>ppt_x</p:attrName>
                                        </p:attrNameLst>
                                      </p:cBhvr>
                                      <p:tavLst>
                                        <p:tav tm="0">
                                          <p:val>
                                            <p:strVal val="1+#ppt_w/2"/>
                                          </p:val>
                                        </p:tav>
                                        <p:tav tm="100000">
                                          <p:val>
                                            <p:strVal val="#ppt_x"/>
                                          </p:val>
                                        </p:tav>
                                      </p:tavLst>
                                    </p:anim>
                                    <p:anim calcmode="lin" valueType="num">
                                      <p:cBhvr additive="base">
                                        <p:cTn id="81" dur="500" fill="hold"/>
                                        <p:tgtEl>
                                          <p:spTgt spid="51"/>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500" fill="hold"/>
                                        <p:tgtEl>
                                          <p:spTgt spid="50"/>
                                        </p:tgtEl>
                                        <p:attrNameLst>
                                          <p:attrName>ppt_x</p:attrName>
                                        </p:attrNameLst>
                                      </p:cBhvr>
                                      <p:tavLst>
                                        <p:tav tm="0">
                                          <p:val>
                                            <p:strVal val="0-#ppt_w/2"/>
                                          </p:val>
                                        </p:tav>
                                        <p:tav tm="100000">
                                          <p:val>
                                            <p:strVal val="#ppt_x"/>
                                          </p:val>
                                        </p:tav>
                                      </p:tavLst>
                                    </p:anim>
                                    <p:anim calcmode="lin" valueType="num">
                                      <p:cBhvr additive="base">
                                        <p:cTn id="85" dur="500" fill="hold"/>
                                        <p:tgtEl>
                                          <p:spTgt spid="50"/>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52"/>
                                        </p:tgtEl>
                                        <p:attrNameLst>
                                          <p:attrName>style.visibility</p:attrName>
                                        </p:attrNameLst>
                                      </p:cBhvr>
                                      <p:to>
                                        <p:strVal val="visible"/>
                                      </p:to>
                                    </p:set>
                                    <p:anim calcmode="lin" valueType="num">
                                      <p:cBhvr additive="base">
                                        <p:cTn id="88" dur="500" fill="hold"/>
                                        <p:tgtEl>
                                          <p:spTgt spid="52"/>
                                        </p:tgtEl>
                                        <p:attrNameLst>
                                          <p:attrName>ppt_x</p:attrName>
                                        </p:attrNameLst>
                                      </p:cBhvr>
                                      <p:tavLst>
                                        <p:tav tm="0">
                                          <p:val>
                                            <p:strVal val="1+#ppt_w/2"/>
                                          </p:val>
                                        </p:tav>
                                        <p:tav tm="100000">
                                          <p:val>
                                            <p:strVal val="#ppt_x"/>
                                          </p:val>
                                        </p:tav>
                                      </p:tavLst>
                                    </p:anim>
                                    <p:anim calcmode="lin" valueType="num">
                                      <p:cBhvr additive="base">
                                        <p:cTn id="89" dur="500" fill="hold"/>
                                        <p:tgtEl>
                                          <p:spTgt spid="52"/>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39"/>
                                        </p:tgtEl>
                                        <p:attrNameLst>
                                          <p:attrName>style.visibility</p:attrName>
                                        </p:attrNameLst>
                                      </p:cBhvr>
                                      <p:to>
                                        <p:strVal val="visible"/>
                                      </p:to>
                                    </p:set>
                                    <p:anim calcmode="lin" valueType="num">
                                      <p:cBhvr>
                                        <p:cTn id="92" dur="500" fill="hold"/>
                                        <p:tgtEl>
                                          <p:spTgt spid="39"/>
                                        </p:tgtEl>
                                        <p:attrNameLst>
                                          <p:attrName>ppt_w</p:attrName>
                                        </p:attrNameLst>
                                      </p:cBhvr>
                                      <p:tavLst>
                                        <p:tav tm="0">
                                          <p:val>
                                            <p:fltVal val="0"/>
                                          </p:val>
                                        </p:tav>
                                        <p:tav tm="100000">
                                          <p:val>
                                            <p:strVal val="#ppt_w"/>
                                          </p:val>
                                        </p:tav>
                                      </p:tavLst>
                                    </p:anim>
                                    <p:anim calcmode="lin" valueType="num">
                                      <p:cBhvr>
                                        <p:cTn id="93"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39" grpId="0" animBg="1"/>
      <p:bldP spid="40" grpId="0" animBg="1"/>
      <p:bldP spid="41" grpId="0" animBg="1"/>
      <p:bldP spid="38" grpId="0" animBg="1"/>
      <p:bldP spid="42" grpId="0" animBg="1"/>
      <p:bldP spid="43" grpId="0" animBg="1"/>
      <p:bldP spid="44" grpId="0" animBg="1"/>
      <p:bldP spid="45" grpId="0" animBg="1"/>
      <p:bldP spid="8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44127" y="2300948"/>
            <a:ext cx="7442464" cy="802284"/>
            <a:chOff x="844127" y="2300948"/>
            <a:chExt cx="7442464" cy="802284"/>
          </a:xfrm>
        </p:grpSpPr>
        <p:pic>
          <p:nvPicPr>
            <p:cNvPr id="2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Multiply 28"/>
            <p:cNvSpPr/>
            <p:nvPr/>
          </p:nvSpPr>
          <p:spPr>
            <a:xfrm>
              <a:off x="1377866"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0" name="Multiply 29"/>
            <p:cNvSpPr/>
            <p:nvPr/>
          </p:nvSpPr>
          <p:spPr>
            <a:xfrm>
              <a:off x="4176790"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1" name="Multiply 30"/>
            <p:cNvSpPr/>
            <p:nvPr/>
          </p:nvSpPr>
          <p:spPr>
            <a:xfrm>
              <a:off x="2777328"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2" name="Multiply 31"/>
            <p:cNvSpPr/>
            <p:nvPr/>
          </p:nvSpPr>
          <p:spPr>
            <a:xfrm>
              <a:off x="5576252"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3" name="Multiply 32"/>
            <p:cNvSpPr/>
            <p:nvPr/>
          </p:nvSpPr>
          <p:spPr>
            <a:xfrm>
              <a:off x="6975714"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pic>
          <p:nvPicPr>
            <p:cNvPr id="34"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 name="Picture 3"/>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1" t="4" r="2752" b="-2733"/>
          <a:stretch/>
        </p:blipFill>
        <p:spPr bwMode="auto">
          <a:xfrm>
            <a:off x="844126" y="2561198"/>
            <a:ext cx="7318777"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4"/>
          <p:cNvGrpSpPr/>
          <p:nvPr/>
        </p:nvGrpSpPr>
        <p:grpSpPr>
          <a:xfrm>
            <a:off x="0" y="3218282"/>
            <a:ext cx="9144000" cy="338494"/>
            <a:chOff x="0" y="3180182"/>
            <a:chExt cx="9144000" cy="338494"/>
          </a:xfrm>
        </p:grpSpPr>
        <p:cxnSp>
          <p:nvCxnSpPr>
            <p:cNvPr id="100" name="Straight Arrow Connector 99"/>
            <p:cNvCxnSpPr/>
            <p:nvPr/>
          </p:nvCxnSpPr>
          <p:spPr>
            <a:xfrm>
              <a:off x="0" y="334942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041120" y="318018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smtClean="0">
                  <a:solidFill>
                    <a:schemeClr val="bg1"/>
                  </a:solidFill>
                </a:rPr>
                <a:t>Communication and shared metrics and goals - driving business value</a:t>
              </a:r>
              <a:endParaRPr lang="en-US" sz="1400" b="1" dirty="0">
                <a:solidFill>
                  <a:schemeClr val="bg1"/>
                </a:solidFill>
              </a:endParaRPr>
            </a:p>
          </p:txBody>
        </p:sp>
      </p:grpSp>
      <p:grpSp>
        <p:nvGrpSpPr>
          <p:cNvPr id="24" name="Group 23"/>
          <p:cNvGrpSpPr/>
          <p:nvPr/>
        </p:nvGrpSpPr>
        <p:grpSpPr>
          <a:xfrm>
            <a:off x="-9525" y="3630060"/>
            <a:ext cx="9144000" cy="338494"/>
            <a:chOff x="-9525" y="3568147"/>
            <a:chExt cx="9144000" cy="338494"/>
          </a:xfrm>
        </p:grpSpPr>
        <p:cxnSp>
          <p:nvCxnSpPr>
            <p:cNvPr id="101" name="Straight Arrow Connector 100"/>
            <p:cNvCxnSpPr/>
            <p:nvPr/>
          </p:nvCxnSpPr>
          <p:spPr>
            <a:xfrm>
              <a:off x="-9525" y="3737394"/>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41120" y="3568147"/>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smtClean="0">
                  <a:solidFill>
                    <a:schemeClr val="bg1"/>
                  </a:solidFill>
                </a:rPr>
                <a:t>Collaboration and Continuous Feedback</a:t>
              </a:r>
              <a:endParaRPr lang="en-US" sz="1400" b="1" dirty="0">
                <a:solidFill>
                  <a:schemeClr val="bg1"/>
                </a:solidFill>
              </a:endParaRPr>
            </a:p>
          </p:txBody>
        </p:sp>
      </p:grpSp>
      <p:grpSp>
        <p:nvGrpSpPr>
          <p:cNvPr id="23" name="Group 22"/>
          <p:cNvGrpSpPr/>
          <p:nvPr/>
        </p:nvGrpSpPr>
        <p:grpSpPr>
          <a:xfrm>
            <a:off x="6378" y="4041837"/>
            <a:ext cx="9144000" cy="338494"/>
            <a:chOff x="6378" y="3956112"/>
            <a:chExt cx="9144000" cy="338494"/>
          </a:xfrm>
        </p:grpSpPr>
        <p:cxnSp>
          <p:nvCxnSpPr>
            <p:cNvPr id="102" name="Straight Arrow Connector 101"/>
            <p:cNvCxnSpPr/>
            <p:nvPr/>
          </p:nvCxnSpPr>
          <p:spPr>
            <a:xfrm>
              <a:off x="6378" y="412535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1041120" y="395611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smtClean="0">
                  <a:solidFill>
                    <a:schemeClr val="bg1"/>
                  </a:solidFill>
                </a:rPr>
                <a:t>Technology toolset enabling DevOps</a:t>
              </a:r>
              <a:endParaRPr lang="en-US" sz="1400" b="1" dirty="0">
                <a:solidFill>
                  <a:schemeClr val="bg1"/>
                </a:solidFill>
              </a:endParaRPr>
            </a:p>
          </p:txBody>
        </p:sp>
      </p:grpSp>
      <p:sp>
        <p:nvSpPr>
          <p:cNvPr id="79" name="Title 1"/>
          <p:cNvSpPr>
            <a:spLocks noGrp="1"/>
          </p:cNvSpPr>
          <p:nvPr>
            <p:ph type="title"/>
          </p:nvPr>
        </p:nvSpPr>
        <p:spPr>
          <a:xfrm>
            <a:off x="457200" y="157738"/>
            <a:ext cx="8229600" cy="356612"/>
          </a:xfrm>
        </p:spPr>
        <p:txBody>
          <a:bodyPr/>
          <a:lstStyle/>
          <a:p>
            <a:r>
              <a:rPr lang="en-US" dirty="0" smtClean="0"/>
              <a:t>DevOps Transforms </a:t>
            </a:r>
            <a:r>
              <a:rPr lang="en-US" dirty="0"/>
              <a:t>People, Process AND Technology</a:t>
            </a:r>
          </a:p>
        </p:txBody>
      </p:sp>
      <p:grpSp>
        <p:nvGrpSpPr>
          <p:cNvPr id="21" name="Group 20"/>
          <p:cNvGrpSpPr/>
          <p:nvPr/>
        </p:nvGrpSpPr>
        <p:grpSpPr>
          <a:xfrm>
            <a:off x="905457" y="2170595"/>
            <a:ext cx="7224371" cy="223028"/>
            <a:chOff x="1371119" y="2129580"/>
            <a:chExt cx="6236037" cy="161925"/>
          </a:xfrm>
        </p:grpSpPr>
        <p:cxnSp>
          <p:nvCxnSpPr>
            <p:cNvPr id="86" name="Straight Arrow Connector 85"/>
            <p:cNvCxnSpPr/>
            <p:nvPr/>
          </p:nvCxnSpPr>
          <p:spPr>
            <a:xfrm>
              <a:off x="1371119" y="2207040"/>
              <a:ext cx="6236037" cy="0"/>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880237" y="2129580"/>
              <a:ext cx="1415332" cy="161925"/>
            </a:xfrm>
            <a:prstGeom prst="rect">
              <a:avLst/>
            </a:prstGeom>
            <a:solidFill>
              <a:schemeClr val="bg2"/>
            </a:solidFill>
          </p:spPr>
          <p:txBody>
            <a:bodyPr wrap="none" tIns="91440" bIns="91440" rtlCol="0" anchor="ctr" anchorCtr="0">
              <a:noAutofit/>
            </a:bodyPr>
            <a:lstStyle/>
            <a:p>
              <a:pPr algn="ctr"/>
              <a:r>
                <a:rPr lang="en-US" sz="1400" b="1" dirty="0">
                  <a:solidFill>
                    <a:schemeClr val="accent3"/>
                  </a:solidFill>
                </a:rPr>
                <a:t>SPEED </a:t>
              </a:r>
              <a:r>
                <a:rPr lang="en-US" sz="1400" b="1" dirty="0" smtClean="0">
                  <a:solidFill>
                    <a:schemeClr val="accent3"/>
                  </a:solidFill>
                </a:rPr>
                <a:t>&amp; STABILITY</a:t>
              </a:r>
            </a:p>
          </p:txBody>
        </p:sp>
      </p:grpSp>
      <p:grpSp>
        <p:nvGrpSpPr>
          <p:cNvPr id="104" name="Group 103"/>
          <p:cNvGrpSpPr/>
          <p:nvPr/>
        </p:nvGrpSpPr>
        <p:grpSpPr>
          <a:xfrm>
            <a:off x="8245320" y="2238437"/>
            <a:ext cx="589566" cy="514879"/>
            <a:chOff x="8434271" y="2733514"/>
            <a:chExt cx="589566" cy="514879"/>
          </a:xfrm>
        </p:grpSpPr>
        <p:pic>
          <p:nvPicPr>
            <p:cNvPr id="108" name="Picture 107" descr="Thought_Leadership_2_customer_experience_v1.eps"/>
            <p:cNvPicPr>
              <a:picLocks noChangeAspect="1"/>
            </p:cNvPicPr>
            <p:nvPr/>
          </p:nvPicPr>
          <p:blipFill rotWithShape="1">
            <a:blip r:embed="rId4" cstate="screen">
              <a:lum bright="70000" contrast="-70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109" name="Rounded Rectangle 108"/>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pic>
        <p:nvPicPr>
          <p:cNvPr id="10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347" y="206646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0" name="Group 109"/>
          <p:cNvGrpSpPr/>
          <p:nvPr/>
        </p:nvGrpSpPr>
        <p:grpSpPr>
          <a:xfrm>
            <a:off x="5595078" y="1234826"/>
            <a:ext cx="1371994" cy="810245"/>
            <a:chOff x="7029740" y="1913022"/>
            <a:chExt cx="1371994" cy="810245"/>
          </a:xfrm>
        </p:grpSpPr>
        <p:sp>
          <p:nvSpPr>
            <p:cNvPr id="111" name="Rectangle 110"/>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400" dirty="0" smtClean="0">
                  <a:solidFill>
                    <a:srgbClr val="FFFFFF"/>
                  </a:solidFill>
                  <a:cs typeface="Calibri" pitchFamily="34" charset="0"/>
                </a:rPr>
                <a:t>OPERATIONS</a:t>
              </a:r>
              <a:endParaRPr lang="en-US" sz="1400" dirty="0">
                <a:solidFill>
                  <a:srgbClr val="FFFFFF"/>
                </a:solidFill>
                <a:cs typeface="Calibri" pitchFamily="34" charset="0"/>
              </a:endParaRPr>
            </a:p>
          </p:txBody>
        </p:sp>
        <p:pic>
          <p:nvPicPr>
            <p:cNvPr id="112" name="Picture 111"/>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grpSp>
        <p:nvGrpSpPr>
          <p:cNvPr id="113" name="Group 112"/>
          <p:cNvGrpSpPr/>
          <p:nvPr/>
        </p:nvGrpSpPr>
        <p:grpSpPr>
          <a:xfrm>
            <a:off x="2147318" y="1234826"/>
            <a:ext cx="1475793" cy="810245"/>
            <a:chOff x="628650" y="1913022"/>
            <a:chExt cx="1475793" cy="810245"/>
          </a:xfrm>
        </p:grpSpPr>
        <p:sp>
          <p:nvSpPr>
            <p:cNvPr id="114" name="Rectangle 113"/>
            <p:cNvSpPr/>
            <p:nvPr/>
          </p:nvSpPr>
          <p:spPr>
            <a:xfrm>
              <a:off x="628650" y="2466908"/>
              <a:ext cx="1475793"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400" dirty="0" smtClean="0">
                  <a:solidFill>
                    <a:srgbClr val="FFFFFF"/>
                  </a:solidFill>
                  <a:cs typeface="Calibri" pitchFamily="34" charset="0"/>
                </a:rPr>
                <a:t>DEVELOPMENT</a:t>
              </a:r>
              <a:endParaRPr lang="en-US" sz="1400" dirty="0">
                <a:solidFill>
                  <a:srgbClr val="FFFFFF"/>
                </a:solidFill>
                <a:cs typeface="Calibri" pitchFamily="34" charset="0"/>
              </a:endParaRPr>
            </a:p>
          </p:txBody>
        </p:sp>
        <p:pic>
          <p:nvPicPr>
            <p:cNvPr id="115" name="Picture 1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7498" y="1913022"/>
              <a:ext cx="650852" cy="650852"/>
            </a:xfrm>
            <a:prstGeom prst="rect">
              <a:avLst/>
            </a:prstGeom>
          </p:spPr>
        </p:pic>
      </p:grpSp>
    </p:spTree>
    <p:extLst>
      <p:ext uri="{BB962C8B-B14F-4D97-AF65-F5344CB8AC3E}">
        <p14:creationId xmlns:p14="http://schemas.microsoft.com/office/powerpoint/2010/main" val="320416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250"/>
                                        <p:tgtEl>
                                          <p:spTgt spid="7"/>
                                        </p:tgtEl>
                                      </p:cBhvr>
                                    </p:animEffect>
                                  </p:childTnLst>
                                </p:cTn>
                              </p:par>
                              <p:par>
                                <p:cTn id="8" presetID="22" presetClass="exit" presetSubtype="8" fill="hold" nodeType="withEffect">
                                  <p:stCondLst>
                                    <p:cond delay="0"/>
                                  </p:stCondLst>
                                  <p:childTnLst>
                                    <p:animEffect transition="out" filter="wipe(left)">
                                      <p:cBhvr>
                                        <p:cTn id="9" dur="1250"/>
                                        <p:tgtEl>
                                          <p:spTgt spid="4"/>
                                        </p:tgtEl>
                                      </p:cBhvr>
                                    </p:animEffect>
                                    <p:set>
                                      <p:cBhvr>
                                        <p:cTn id="10" dur="1" fill="hold">
                                          <p:stCondLst>
                                            <p:cond delay="1249"/>
                                          </p:stCondLst>
                                        </p:cTn>
                                        <p:tgtEl>
                                          <p:spTgt spid="4"/>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250"/>
                            </p:stCondLst>
                            <p:childTnLst>
                              <p:par>
                                <p:cTn id="15" presetID="16" presetClass="entr" presetSubtype="37"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outVertical)">
                                      <p:cBhvr>
                                        <p:cTn id="17" dur="500"/>
                                        <p:tgtEl>
                                          <p:spTgt spid="25"/>
                                        </p:tgtEl>
                                      </p:cBhvr>
                                    </p:animEffect>
                                  </p:childTnLst>
                                </p:cTn>
                              </p:par>
                              <p:par>
                                <p:cTn id="18" presetID="16" presetClass="entr" presetSubtype="37" fill="hold" nodeType="withEffect">
                                  <p:stCondLst>
                                    <p:cond delay="500"/>
                                  </p:stCondLst>
                                  <p:childTnLst>
                                    <p:set>
                                      <p:cBhvr>
                                        <p:cTn id="19" dur="1" fill="hold">
                                          <p:stCondLst>
                                            <p:cond delay="0"/>
                                          </p:stCondLst>
                                        </p:cTn>
                                        <p:tgtEl>
                                          <p:spTgt spid="24"/>
                                        </p:tgtEl>
                                        <p:attrNameLst>
                                          <p:attrName>style.visibility</p:attrName>
                                        </p:attrNameLst>
                                      </p:cBhvr>
                                      <p:to>
                                        <p:strVal val="visible"/>
                                      </p:to>
                                    </p:set>
                                    <p:animEffect transition="in" filter="barn(outVertical)">
                                      <p:cBhvr>
                                        <p:cTn id="20" dur="500"/>
                                        <p:tgtEl>
                                          <p:spTgt spid="24"/>
                                        </p:tgtEl>
                                      </p:cBhvr>
                                    </p:animEffect>
                                  </p:childTnLst>
                                </p:cTn>
                              </p:par>
                              <p:par>
                                <p:cTn id="21" presetID="16" presetClass="entr" presetSubtype="37" fill="hold" nodeType="withEffect">
                                  <p:stCondLst>
                                    <p:cond delay="750"/>
                                  </p:stCondLst>
                                  <p:childTnLst>
                                    <p:set>
                                      <p:cBhvr>
                                        <p:cTn id="22" dur="1" fill="hold">
                                          <p:stCondLst>
                                            <p:cond delay="0"/>
                                          </p:stCondLst>
                                        </p:cTn>
                                        <p:tgtEl>
                                          <p:spTgt spid="23"/>
                                        </p:tgtEl>
                                        <p:attrNameLst>
                                          <p:attrName>style.visibility</p:attrName>
                                        </p:attrNameLst>
                                      </p:cBhvr>
                                      <p:to>
                                        <p:strVal val="visible"/>
                                      </p:to>
                                    </p:set>
                                    <p:animEffect transition="in" filter="barn(outVertical)">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193"/>
          <p:cNvSpPr/>
          <p:nvPr/>
        </p:nvSpPr>
        <p:spPr>
          <a:xfrm>
            <a:off x="2030834" y="3529350"/>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4" name="Rectangle 213"/>
          <p:cNvSpPr/>
          <p:nvPr/>
        </p:nvSpPr>
        <p:spPr>
          <a:xfrm>
            <a:off x="2030834" y="3589317"/>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5" name="Rectangle 214"/>
          <p:cNvSpPr/>
          <p:nvPr/>
        </p:nvSpPr>
        <p:spPr>
          <a:xfrm>
            <a:off x="2030834" y="3649284"/>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49" name="Rectangle 48"/>
          <p:cNvSpPr/>
          <p:nvPr/>
        </p:nvSpPr>
        <p:spPr>
          <a:xfrm>
            <a:off x="396006" y="3620396"/>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09" name="Rectangle 208"/>
          <p:cNvSpPr/>
          <p:nvPr/>
        </p:nvSpPr>
        <p:spPr>
          <a:xfrm>
            <a:off x="483700" y="3620396"/>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0" name="Rectangle 209"/>
          <p:cNvSpPr/>
          <p:nvPr/>
        </p:nvSpPr>
        <p:spPr>
          <a:xfrm>
            <a:off x="575008" y="3622777"/>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grpSp>
        <p:nvGrpSpPr>
          <p:cNvPr id="55" name="Group 54"/>
          <p:cNvGrpSpPr/>
          <p:nvPr/>
        </p:nvGrpSpPr>
        <p:grpSpPr>
          <a:xfrm>
            <a:off x="2369784" y="3147964"/>
            <a:ext cx="2251722" cy="680279"/>
            <a:chOff x="156308" y="2774461"/>
            <a:chExt cx="8831384" cy="981014"/>
          </a:xfrm>
        </p:grpSpPr>
        <p:sp>
          <p:nvSpPr>
            <p:cNvPr id="57" name="Rectangle 56"/>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58" name="Trapezoid 57"/>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59" name="Group 58"/>
          <p:cNvGrpSpPr/>
          <p:nvPr/>
        </p:nvGrpSpPr>
        <p:grpSpPr>
          <a:xfrm>
            <a:off x="107250" y="3147964"/>
            <a:ext cx="2251722" cy="680279"/>
            <a:chOff x="156308" y="2774461"/>
            <a:chExt cx="8831384" cy="981014"/>
          </a:xfrm>
        </p:grpSpPr>
        <p:sp>
          <p:nvSpPr>
            <p:cNvPr id="60" name="Rectangle 59"/>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61" name="Trapezoid 60"/>
            <p:cNvSpPr/>
            <p:nvPr/>
          </p:nvSpPr>
          <p:spPr>
            <a:xfrm>
              <a:off x="573545" y="2774461"/>
              <a:ext cx="8006156" cy="801077"/>
            </a:xfrm>
            <a:prstGeom prst="trapezoid">
              <a:avLst>
                <a:gd name="adj" fmla="val 63823"/>
              </a:avLst>
            </a:prstGeom>
            <a:solidFill>
              <a:srgbClr val="324D5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2" name="Group 61"/>
          <p:cNvGrpSpPr/>
          <p:nvPr/>
        </p:nvGrpSpPr>
        <p:grpSpPr>
          <a:xfrm>
            <a:off x="6894851" y="3147958"/>
            <a:ext cx="2251722" cy="680279"/>
            <a:chOff x="156308" y="2774461"/>
            <a:chExt cx="8831384" cy="981017"/>
          </a:xfrm>
        </p:grpSpPr>
        <p:sp>
          <p:nvSpPr>
            <p:cNvPr id="63" name="Rectangle 62"/>
            <p:cNvSpPr/>
            <p:nvPr/>
          </p:nvSpPr>
          <p:spPr>
            <a:xfrm>
              <a:off x="156308" y="3632568"/>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64" name="Trapezoid 63"/>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5" name="Group 64"/>
          <p:cNvGrpSpPr/>
          <p:nvPr/>
        </p:nvGrpSpPr>
        <p:grpSpPr>
          <a:xfrm>
            <a:off x="4632318" y="3147964"/>
            <a:ext cx="2251722" cy="680279"/>
            <a:chOff x="156308" y="2774461"/>
            <a:chExt cx="8831384" cy="981014"/>
          </a:xfrm>
        </p:grpSpPr>
        <p:sp>
          <p:nvSpPr>
            <p:cNvPr id="66" name="Rectangle 65"/>
            <p:cNvSpPr/>
            <p:nvPr/>
          </p:nvSpPr>
          <p:spPr>
            <a:xfrm>
              <a:off x="156308" y="3632565"/>
              <a:ext cx="8831384" cy="122910"/>
            </a:xfrm>
            <a:prstGeom prst="rect">
              <a:avLst/>
            </a:prstGeom>
            <a:no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67" name="Trapezoid 66"/>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cxnSp>
        <p:nvCxnSpPr>
          <p:cNvPr id="102" name="Straight Arrow Connector 101"/>
          <p:cNvCxnSpPr/>
          <p:nvPr/>
        </p:nvCxnSpPr>
        <p:spPr>
          <a:xfrm>
            <a:off x="1827330" y="3425377"/>
            <a:ext cx="50683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6" name="Title 1"/>
          <p:cNvSpPr txBox="1">
            <a:spLocks/>
          </p:cNvSpPr>
          <p:nvPr/>
        </p:nvSpPr>
        <p:spPr>
          <a:xfrm>
            <a:off x="457200" y="157762"/>
            <a:ext cx="8229600" cy="818515"/>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smtClean="0"/>
              <a:t>Traditional “Software Factory</a:t>
            </a:r>
            <a:r>
              <a:rPr lang="en-US" dirty="0" smtClean="0"/>
              <a:t>”</a:t>
            </a:r>
            <a:endParaRPr lang="en-US" dirty="0"/>
          </a:p>
        </p:txBody>
      </p:sp>
      <p:grpSp>
        <p:nvGrpSpPr>
          <p:cNvPr id="124" name="Group 123"/>
          <p:cNvGrpSpPr/>
          <p:nvPr/>
        </p:nvGrpSpPr>
        <p:grpSpPr>
          <a:xfrm>
            <a:off x="4417040" y="2953738"/>
            <a:ext cx="455171" cy="267059"/>
            <a:chOff x="6250264" y="2430436"/>
            <a:chExt cx="657016" cy="385486"/>
          </a:xfrm>
        </p:grpSpPr>
        <p:grpSp>
          <p:nvGrpSpPr>
            <p:cNvPr id="125" name="Group 124"/>
            <p:cNvGrpSpPr/>
            <p:nvPr/>
          </p:nvGrpSpPr>
          <p:grpSpPr>
            <a:xfrm>
              <a:off x="6250264" y="2430436"/>
              <a:ext cx="385486" cy="385486"/>
              <a:chOff x="6250264" y="2278980"/>
              <a:chExt cx="536941" cy="536941"/>
            </a:xfrm>
          </p:grpSpPr>
          <p:sp>
            <p:nvSpPr>
              <p:cNvPr id="127" name="Oval 126"/>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128" name="Straight Connector 127"/>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a:off x="6437061" y="2556187"/>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30"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131" name="Arc 130"/>
              <p:cNvSpPr/>
              <p:nvPr/>
            </p:nvSpPr>
            <p:spPr>
              <a:xfrm>
                <a:off x="6250264" y="2278980"/>
                <a:ext cx="536941" cy="536941"/>
              </a:xfrm>
              <a:prstGeom prst="arc">
                <a:avLst>
                  <a:gd name="adj1" fmla="val 3028046"/>
                  <a:gd name="adj2" fmla="val 20808006"/>
                </a:avLst>
              </a:prstGeom>
              <a:no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126" name="Rounded Rectangle 125"/>
            <p:cNvSpPr/>
            <p:nvPr/>
          </p:nvSpPr>
          <p:spPr>
            <a:xfrm>
              <a:off x="6485855" y="2598635"/>
              <a:ext cx="421425"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DELAYS  </a:t>
              </a:r>
              <a:endParaRPr lang="en-US" sz="700" dirty="0">
                <a:solidFill>
                  <a:schemeClr val="accent4"/>
                </a:solidFill>
                <a:cs typeface="Arial" pitchFamily="34" charset="0"/>
              </a:endParaRPr>
            </a:p>
          </p:txBody>
        </p:sp>
      </p:grpSp>
      <p:sp>
        <p:nvSpPr>
          <p:cNvPr id="173" name="Rectangle 172"/>
          <p:cNvSpPr/>
          <p:nvPr/>
        </p:nvSpPr>
        <p:spPr>
          <a:xfrm>
            <a:off x="1205132" y="2454774"/>
            <a:ext cx="3620428" cy="186405"/>
          </a:xfrm>
          <a:prstGeom prst="rect">
            <a:avLst/>
          </a:prstGeom>
          <a:solidFill>
            <a:schemeClr val="tx1">
              <a:lumMod val="50000"/>
            </a:schemeClr>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smtClean="0">
                <a:solidFill>
                  <a:schemeClr val="bg1">
                    <a:alpha val="85000"/>
                  </a:schemeClr>
                </a:solidFill>
                <a:cs typeface="Arial" pitchFamily="34" charset="0"/>
              </a:rPr>
              <a:t>Work </a:t>
            </a:r>
            <a:r>
              <a:rPr lang="en-US" sz="1200" b="1" spc="-70" dirty="0">
                <a:solidFill>
                  <a:schemeClr val="bg1">
                    <a:alpha val="85000"/>
                  </a:schemeClr>
                </a:solidFill>
                <a:cs typeface="Arial" pitchFamily="34" charset="0"/>
              </a:rPr>
              <a:t>Time</a:t>
            </a:r>
          </a:p>
        </p:txBody>
      </p:sp>
      <p:sp>
        <p:nvSpPr>
          <p:cNvPr id="174" name="Rectangle 173"/>
          <p:cNvSpPr/>
          <p:nvPr/>
        </p:nvSpPr>
        <p:spPr>
          <a:xfrm>
            <a:off x="1205132" y="2651895"/>
            <a:ext cx="6860100" cy="192460"/>
          </a:xfrm>
          <a:prstGeom prst="rect">
            <a:avLst/>
          </a:prstGeom>
          <a:solidFill>
            <a:schemeClr val="accent4"/>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smtClean="0">
                <a:solidFill>
                  <a:schemeClr val="bg2">
                    <a:alpha val="85000"/>
                  </a:schemeClr>
                </a:solidFill>
                <a:cs typeface="Arial" pitchFamily="34" charset="0"/>
              </a:rPr>
              <a:t>Wait Time</a:t>
            </a:r>
            <a:endParaRPr lang="en-US" sz="1200" b="1" spc="-70" dirty="0">
              <a:solidFill>
                <a:schemeClr val="bg2">
                  <a:alpha val="85000"/>
                </a:schemeClr>
              </a:solidFill>
              <a:cs typeface="Arial" pitchFamily="34" charset="0"/>
            </a:endParaRPr>
          </a:p>
        </p:txBody>
      </p:sp>
      <p:grpSp>
        <p:nvGrpSpPr>
          <p:cNvPr id="240" name="Group 239"/>
          <p:cNvGrpSpPr/>
          <p:nvPr/>
        </p:nvGrpSpPr>
        <p:grpSpPr>
          <a:xfrm>
            <a:off x="8245320" y="2238437"/>
            <a:ext cx="589566" cy="514879"/>
            <a:chOff x="8434271" y="2733514"/>
            <a:chExt cx="589566" cy="514879"/>
          </a:xfrm>
        </p:grpSpPr>
        <p:pic>
          <p:nvPicPr>
            <p:cNvPr id="252" name="Picture 251" descr="Thought_Leadership_2_customer_experience_v1.eps"/>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253" name="Rounded Rectangle 252"/>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pic>
        <p:nvPicPr>
          <p:cNvPr id="1026" name="Picture 2" descr="C:\Users\amele01\AppData\Local\Microsoft\Windows\Temporary Internet Files\Content.IE5\T36CE1LC\11971059721317182066mcol_bomb.svg.thumb[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8430452" y="2829047"/>
            <a:ext cx="250079" cy="32935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mele01\AppData\Local\Microsoft\Windows\Temporary Internet Files\Content.IE5\BD6OVT2Z\explosion-cartoon-15346-large[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570553" y="2707989"/>
            <a:ext cx="313242" cy="350500"/>
          </a:xfrm>
          <a:prstGeom prst="rect">
            <a:avLst/>
          </a:prstGeom>
          <a:noFill/>
          <a:extLst>
            <a:ext uri="{909E8E84-426E-40DD-AFC4-6F175D3DCCD1}">
              <a14:hiddenFill xmlns:a14="http://schemas.microsoft.com/office/drawing/2010/main">
                <a:solidFill>
                  <a:srgbClr val="FFFFFF"/>
                </a:solidFill>
              </a14:hiddenFill>
            </a:ext>
          </a:extLst>
        </p:spPr>
      </p:pic>
      <p:grpSp>
        <p:nvGrpSpPr>
          <p:cNvPr id="140" name="Group 139"/>
          <p:cNvGrpSpPr/>
          <p:nvPr/>
        </p:nvGrpSpPr>
        <p:grpSpPr>
          <a:xfrm>
            <a:off x="106906" y="2953738"/>
            <a:ext cx="406340" cy="267059"/>
            <a:chOff x="6250264" y="2430436"/>
            <a:chExt cx="586531" cy="385486"/>
          </a:xfrm>
        </p:grpSpPr>
        <p:grpSp>
          <p:nvGrpSpPr>
            <p:cNvPr id="141" name="Group 140"/>
            <p:cNvGrpSpPr/>
            <p:nvPr/>
          </p:nvGrpSpPr>
          <p:grpSpPr>
            <a:xfrm>
              <a:off x="6250264" y="2430436"/>
              <a:ext cx="385486" cy="385486"/>
              <a:chOff x="6250264" y="2278980"/>
              <a:chExt cx="536941" cy="536941"/>
            </a:xfrm>
          </p:grpSpPr>
          <p:sp>
            <p:nvSpPr>
              <p:cNvPr id="147" name="Arc 146"/>
              <p:cNvSpPr/>
              <p:nvPr/>
            </p:nvSpPr>
            <p:spPr>
              <a:xfrm>
                <a:off x="6250264" y="2278980"/>
                <a:ext cx="536941" cy="536941"/>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sp>
            <p:nvSpPr>
              <p:cNvPr id="143" name="Oval 142"/>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144" name="Straight Connector 143"/>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a:off x="6437061" y="2549554"/>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46"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grpSp>
        <p:sp>
          <p:nvSpPr>
            <p:cNvPr id="142" name="Rounded Rectangle 141"/>
            <p:cNvSpPr/>
            <p:nvPr/>
          </p:nvSpPr>
          <p:spPr>
            <a:xfrm>
              <a:off x="6466252" y="2615778"/>
              <a:ext cx="370543"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IDLE TIME  </a:t>
              </a:r>
              <a:endParaRPr lang="en-US" sz="700" dirty="0">
                <a:solidFill>
                  <a:schemeClr val="accent4"/>
                </a:solidFill>
                <a:cs typeface="Arial" pitchFamily="34" charset="0"/>
              </a:endParaRPr>
            </a:p>
          </p:txBody>
        </p:sp>
      </p:grpSp>
      <p:sp>
        <p:nvSpPr>
          <p:cNvPr id="167" name="Rectangle 166"/>
          <p:cNvSpPr/>
          <p:nvPr/>
        </p:nvSpPr>
        <p:spPr>
          <a:xfrm>
            <a:off x="2991870" y="2448477"/>
            <a:ext cx="447831" cy="198998"/>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168" name="Rectangle 167"/>
          <p:cNvSpPr/>
          <p:nvPr/>
        </p:nvSpPr>
        <p:spPr>
          <a:xfrm>
            <a:off x="3705519" y="2636214"/>
            <a:ext cx="873250" cy="223823"/>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169" name="Rectangle 168"/>
          <p:cNvSpPr/>
          <p:nvPr/>
        </p:nvSpPr>
        <p:spPr>
          <a:xfrm>
            <a:off x="2569218" y="2447811"/>
            <a:ext cx="426270" cy="20033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170" name="Rectangle 169"/>
          <p:cNvSpPr/>
          <p:nvPr/>
        </p:nvSpPr>
        <p:spPr>
          <a:xfrm>
            <a:off x="3043538" y="2638192"/>
            <a:ext cx="661980" cy="219866"/>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171" name="Rectangle 170"/>
          <p:cNvSpPr/>
          <p:nvPr/>
        </p:nvSpPr>
        <p:spPr>
          <a:xfrm>
            <a:off x="2215522" y="2447812"/>
            <a:ext cx="360188" cy="200329"/>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1" name="Rectangle 210"/>
          <p:cNvSpPr/>
          <p:nvPr/>
        </p:nvSpPr>
        <p:spPr>
          <a:xfrm>
            <a:off x="2575710" y="2644489"/>
            <a:ext cx="467827" cy="207272"/>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6" name="Rectangle 215"/>
          <p:cNvSpPr/>
          <p:nvPr/>
        </p:nvSpPr>
        <p:spPr>
          <a:xfrm>
            <a:off x="3430824" y="2454774"/>
            <a:ext cx="498648" cy="186405"/>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7" name="Rectangle 216"/>
          <p:cNvSpPr/>
          <p:nvPr/>
        </p:nvSpPr>
        <p:spPr>
          <a:xfrm>
            <a:off x="4578771" y="2642510"/>
            <a:ext cx="1003194" cy="21123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8" name="Rectangle 217"/>
          <p:cNvSpPr/>
          <p:nvPr/>
        </p:nvSpPr>
        <p:spPr>
          <a:xfrm>
            <a:off x="3921560" y="2448906"/>
            <a:ext cx="434896" cy="19814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19" name="Rectangle 218"/>
          <p:cNvSpPr/>
          <p:nvPr/>
        </p:nvSpPr>
        <p:spPr>
          <a:xfrm>
            <a:off x="5579200" y="2642510"/>
            <a:ext cx="1476843" cy="21123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20" name="Rectangle 219"/>
          <p:cNvSpPr/>
          <p:nvPr/>
        </p:nvSpPr>
        <p:spPr>
          <a:xfrm>
            <a:off x="1954268" y="2447812"/>
            <a:ext cx="275731" cy="200329"/>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21" name="Rectangle 220"/>
          <p:cNvSpPr/>
          <p:nvPr/>
        </p:nvSpPr>
        <p:spPr>
          <a:xfrm>
            <a:off x="1954269" y="2644489"/>
            <a:ext cx="769216" cy="207272"/>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22" name="Rectangle 221"/>
          <p:cNvSpPr/>
          <p:nvPr/>
        </p:nvSpPr>
        <p:spPr>
          <a:xfrm>
            <a:off x="4353269" y="2448906"/>
            <a:ext cx="489838" cy="19814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23" name="Rectangle 222"/>
          <p:cNvSpPr/>
          <p:nvPr/>
        </p:nvSpPr>
        <p:spPr>
          <a:xfrm>
            <a:off x="7048277" y="2642510"/>
            <a:ext cx="1016955" cy="211230"/>
          </a:xfrm>
          <a:prstGeom prst="rect">
            <a:avLst/>
          </a:prstGeom>
          <a:solidFill>
            <a:schemeClr val="bg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227" name="Rounded Rectangle 226"/>
          <p:cNvSpPr/>
          <p:nvPr/>
        </p:nvSpPr>
        <p:spPr>
          <a:xfrm>
            <a:off x="473803" y="3347643"/>
            <a:ext cx="1359259" cy="154656"/>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80000"/>
              </a:lnSpc>
            </a:pPr>
            <a:r>
              <a:rPr lang="en-US" sz="1000" b="1" dirty="0" smtClean="0">
                <a:solidFill>
                  <a:schemeClr val="accent4"/>
                </a:solidFill>
                <a:cs typeface="Arial" pitchFamily="34" charset="0"/>
              </a:rPr>
              <a:t>Code | Integrate | Build</a:t>
            </a:r>
          </a:p>
        </p:txBody>
      </p:sp>
      <p:grpSp>
        <p:nvGrpSpPr>
          <p:cNvPr id="7" name="Group 6"/>
          <p:cNvGrpSpPr/>
          <p:nvPr/>
        </p:nvGrpSpPr>
        <p:grpSpPr>
          <a:xfrm>
            <a:off x="665035" y="3187529"/>
            <a:ext cx="328595" cy="122384"/>
            <a:chOff x="601600" y="3227900"/>
            <a:chExt cx="328595" cy="122384"/>
          </a:xfrm>
        </p:grpSpPr>
        <p:pic>
          <p:nvPicPr>
            <p:cNvPr id="232" name="Picture 231"/>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601600" y="3227900"/>
              <a:ext cx="121961" cy="122384"/>
            </a:xfrm>
            <a:prstGeom prst="rect">
              <a:avLst/>
            </a:prstGeom>
          </p:spPr>
        </p:pic>
        <p:sp>
          <p:nvSpPr>
            <p:cNvPr id="233" name="Rounded Rectangle 232"/>
            <p:cNvSpPr/>
            <p:nvPr/>
          </p:nvSpPr>
          <p:spPr>
            <a:xfrm>
              <a:off x="739936"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IDE</a:t>
              </a:r>
              <a:endParaRPr lang="en-US" sz="1000" dirty="0">
                <a:solidFill>
                  <a:schemeClr val="bg1"/>
                </a:solidFill>
                <a:cs typeface="Arial" pitchFamily="34" charset="0"/>
              </a:endParaRPr>
            </a:p>
          </p:txBody>
        </p:sp>
      </p:grpSp>
      <p:grpSp>
        <p:nvGrpSpPr>
          <p:cNvPr id="8" name="Group 7"/>
          <p:cNvGrpSpPr/>
          <p:nvPr/>
        </p:nvGrpSpPr>
        <p:grpSpPr>
          <a:xfrm>
            <a:off x="1050220" y="3181729"/>
            <a:ext cx="412635" cy="133984"/>
            <a:chOff x="986785" y="3227901"/>
            <a:chExt cx="412635" cy="133984"/>
          </a:xfrm>
        </p:grpSpPr>
        <p:pic>
          <p:nvPicPr>
            <p:cNvPr id="234" name="Picture 233"/>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986785" y="3227901"/>
              <a:ext cx="121961" cy="122383"/>
            </a:xfrm>
            <a:prstGeom prst="rect">
              <a:avLst/>
            </a:prstGeom>
          </p:spPr>
        </p:pic>
        <p:sp>
          <p:nvSpPr>
            <p:cNvPr id="235" name="Rounded Rectangle 234"/>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SCM</a:t>
              </a:r>
              <a:endParaRPr lang="en-US" sz="1000" dirty="0">
                <a:solidFill>
                  <a:schemeClr val="bg1"/>
                </a:solidFill>
                <a:cs typeface="Arial" pitchFamily="34" charset="0"/>
              </a:endParaRPr>
            </a:p>
          </p:txBody>
        </p:sp>
      </p:grpSp>
      <p:grpSp>
        <p:nvGrpSpPr>
          <p:cNvPr id="9" name="Group 8"/>
          <p:cNvGrpSpPr/>
          <p:nvPr/>
        </p:nvGrpSpPr>
        <p:grpSpPr>
          <a:xfrm>
            <a:off x="1495693" y="3187530"/>
            <a:ext cx="288880" cy="122383"/>
            <a:chOff x="1432258" y="3227901"/>
            <a:chExt cx="288880" cy="122383"/>
          </a:xfrm>
        </p:grpSpPr>
        <p:pic>
          <p:nvPicPr>
            <p:cNvPr id="236" name="Picture 235"/>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1432258" y="3227901"/>
              <a:ext cx="121961" cy="122383"/>
            </a:xfrm>
            <a:prstGeom prst="rect">
              <a:avLst/>
            </a:prstGeom>
          </p:spPr>
        </p:pic>
        <p:sp>
          <p:nvSpPr>
            <p:cNvPr id="238" name="Rounded Rectangle 237"/>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CI</a:t>
              </a:r>
              <a:endParaRPr lang="en-US" sz="1000" dirty="0">
                <a:solidFill>
                  <a:schemeClr val="bg1"/>
                </a:solidFill>
                <a:cs typeface="Arial" pitchFamily="34" charset="0"/>
              </a:endParaRPr>
            </a:p>
          </p:txBody>
        </p:sp>
      </p:grpSp>
      <p:grpSp>
        <p:nvGrpSpPr>
          <p:cNvPr id="15" name="Group 14"/>
          <p:cNvGrpSpPr/>
          <p:nvPr/>
        </p:nvGrpSpPr>
        <p:grpSpPr>
          <a:xfrm>
            <a:off x="5154363" y="3187530"/>
            <a:ext cx="575532" cy="122383"/>
            <a:chOff x="5175432" y="3227901"/>
            <a:chExt cx="575532" cy="122383"/>
          </a:xfrm>
        </p:grpSpPr>
        <p:pic>
          <p:nvPicPr>
            <p:cNvPr id="250" name="Picture 249"/>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5175432" y="3227901"/>
              <a:ext cx="121961" cy="122383"/>
            </a:xfrm>
            <a:prstGeom prst="rect">
              <a:avLst/>
            </a:prstGeom>
          </p:spPr>
        </p:pic>
        <p:sp>
          <p:nvSpPr>
            <p:cNvPr id="251" name="Rounded Rectangle 250"/>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CONFIG</a:t>
              </a:r>
              <a:endParaRPr lang="en-US" sz="1000" dirty="0">
                <a:solidFill>
                  <a:schemeClr val="bg1"/>
                </a:solidFill>
                <a:cs typeface="Arial" pitchFamily="34" charset="0"/>
              </a:endParaRPr>
            </a:p>
          </p:txBody>
        </p:sp>
      </p:grpSp>
      <p:grpSp>
        <p:nvGrpSpPr>
          <p:cNvPr id="10" name="Group 9"/>
          <p:cNvGrpSpPr/>
          <p:nvPr/>
        </p:nvGrpSpPr>
        <p:grpSpPr>
          <a:xfrm>
            <a:off x="3746009" y="3180275"/>
            <a:ext cx="433732" cy="136893"/>
            <a:chOff x="2863104" y="3227901"/>
            <a:chExt cx="433732" cy="136893"/>
          </a:xfrm>
        </p:grpSpPr>
        <p:pic>
          <p:nvPicPr>
            <p:cNvPr id="255" name="Picture 254"/>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2863104" y="3227901"/>
              <a:ext cx="121961" cy="122383"/>
            </a:xfrm>
            <a:prstGeom prst="rect">
              <a:avLst/>
            </a:prstGeom>
          </p:spPr>
        </p:pic>
        <p:sp>
          <p:nvSpPr>
            <p:cNvPr id="256" name="Rounded Rectangle 255"/>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TEST</a:t>
              </a:r>
              <a:endParaRPr lang="en-US" sz="1000" dirty="0">
                <a:solidFill>
                  <a:schemeClr val="bg1"/>
                </a:solidFill>
                <a:cs typeface="Arial" pitchFamily="34" charset="0"/>
              </a:endParaRPr>
            </a:p>
          </p:txBody>
        </p:sp>
      </p:grpSp>
      <p:grpSp>
        <p:nvGrpSpPr>
          <p:cNvPr id="14" name="Group 13"/>
          <p:cNvGrpSpPr/>
          <p:nvPr/>
        </p:nvGrpSpPr>
        <p:grpSpPr>
          <a:xfrm>
            <a:off x="2873489" y="3187530"/>
            <a:ext cx="779009" cy="122383"/>
            <a:chOff x="3318988" y="3227901"/>
            <a:chExt cx="779009" cy="122383"/>
          </a:xfrm>
        </p:grpSpPr>
        <p:pic>
          <p:nvPicPr>
            <p:cNvPr id="258" name="Picture 257"/>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3318988" y="3227901"/>
              <a:ext cx="121961" cy="122383"/>
            </a:xfrm>
            <a:prstGeom prst="rect">
              <a:avLst/>
            </a:prstGeom>
          </p:spPr>
        </p:pic>
        <p:sp>
          <p:nvSpPr>
            <p:cNvPr id="259" name="Rounded Rectangle 258"/>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CONTAINER</a:t>
              </a:r>
              <a:endParaRPr lang="en-US" sz="1000" dirty="0">
                <a:solidFill>
                  <a:schemeClr val="bg1"/>
                </a:solidFill>
                <a:cs typeface="Arial" pitchFamily="34" charset="0"/>
              </a:endParaRPr>
            </a:p>
          </p:txBody>
        </p:sp>
      </p:grpSp>
      <p:grpSp>
        <p:nvGrpSpPr>
          <p:cNvPr id="16" name="Group 15"/>
          <p:cNvGrpSpPr/>
          <p:nvPr/>
        </p:nvGrpSpPr>
        <p:grpSpPr>
          <a:xfrm>
            <a:off x="5811026" y="3187530"/>
            <a:ext cx="558141" cy="122383"/>
            <a:chOff x="5832095" y="3227901"/>
            <a:chExt cx="558141" cy="122383"/>
          </a:xfrm>
        </p:grpSpPr>
        <p:pic>
          <p:nvPicPr>
            <p:cNvPr id="261" name="Picture 260"/>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262" name="Rounded Rectangle 261"/>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CLOUD</a:t>
              </a:r>
              <a:endParaRPr lang="en-US" sz="1000" dirty="0">
                <a:solidFill>
                  <a:schemeClr val="bg1"/>
                </a:solidFill>
                <a:cs typeface="Arial" pitchFamily="34" charset="0"/>
              </a:endParaRPr>
            </a:p>
          </p:txBody>
        </p:sp>
      </p:grpSp>
      <p:sp>
        <p:nvSpPr>
          <p:cNvPr id="264" name="Rounded Rectangle 263"/>
          <p:cNvSpPr/>
          <p:nvPr/>
        </p:nvSpPr>
        <p:spPr>
          <a:xfrm>
            <a:off x="2864010" y="3325609"/>
            <a:ext cx="1377989"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Functional </a:t>
            </a:r>
            <a:r>
              <a:rPr lang="en-US" sz="1000" b="1" dirty="0" smtClean="0">
                <a:solidFill>
                  <a:schemeClr val="accent4"/>
                </a:solidFill>
                <a:cs typeface="Arial" pitchFamily="34" charset="0"/>
              </a:rPr>
              <a:t>&amp; UA Testing </a:t>
            </a:r>
            <a:endParaRPr lang="en-US" sz="1000" b="1" dirty="0">
              <a:solidFill>
                <a:schemeClr val="accent4"/>
              </a:solidFill>
              <a:cs typeface="Arial" pitchFamily="34" charset="0"/>
            </a:endParaRPr>
          </a:p>
        </p:txBody>
      </p:sp>
      <p:sp>
        <p:nvSpPr>
          <p:cNvPr id="265" name="Rounded Rectangle 264"/>
          <p:cNvSpPr/>
          <p:nvPr/>
        </p:nvSpPr>
        <p:spPr>
          <a:xfrm>
            <a:off x="5176836" y="3286065"/>
            <a:ext cx="1243022" cy="277812"/>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Performance </a:t>
            </a:r>
            <a:r>
              <a:rPr lang="en-US" sz="1000" b="1" dirty="0" smtClean="0">
                <a:solidFill>
                  <a:schemeClr val="accent4"/>
                </a:solidFill>
                <a:cs typeface="Arial" pitchFamily="34" charset="0"/>
              </a:rPr>
              <a:t>Testing</a:t>
            </a:r>
            <a:endParaRPr lang="en-US" sz="1000" b="1" dirty="0">
              <a:solidFill>
                <a:schemeClr val="accent4"/>
              </a:solidFill>
              <a:cs typeface="Arial" pitchFamily="34" charset="0"/>
            </a:endParaRPr>
          </a:p>
        </p:txBody>
      </p:sp>
      <p:sp>
        <p:nvSpPr>
          <p:cNvPr id="266" name="Rounded Rectangle 265"/>
          <p:cNvSpPr/>
          <p:nvPr/>
        </p:nvSpPr>
        <p:spPr>
          <a:xfrm>
            <a:off x="7417881" y="3317456"/>
            <a:ext cx="1243901" cy="215030"/>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Deploy </a:t>
            </a:r>
            <a:r>
              <a:rPr lang="en-US" sz="1000" b="1" dirty="0" smtClean="0">
                <a:solidFill>
                  <a:schemeClr val="accent4"/>
                </a:solidFill>
                <a:cs typeface="Arial" pitchFamily="34" charset="0"/>
              </a:rPr>
              <a:t>to Production</a:t>
            </a:r>
            <a:endParaRPr lang="en-US" sz="1000" b="1" dirty="0">
              <a:solidFill>
                <a:schemeClr val="accent4"/>
              </a:solidFill>
              <a:cs typeface="Arial" pitchFamily="34" charset="0"/>
            </a:endParaRPr>
          </a:p>
        </p:txBody>
      </p:sp>
      <p:cxnSp>
        <p:nvCxnSpPr>
          <p:cNvPr id="153" name="Straight Arrow Connector 152"/>
          <p:cNvCxnSpPr/>
          <p:nvPr/>
        </p:nvCxnSpPr>
        <p:spPr>
          <a:xfrm>
            <a:off x="4233147" y="3416229"/>
            <a:ext cx="41799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6363788" y="3426955"/>
            <a:ext cx="698540"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654460" y="3424972"/>
            <a:ext cx="234902"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a:off x="4914339" y="3424972"/>
            <a:ext cx="296640"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7215345" y="3424972"/>
            <a:ext cx="197575"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grpSp>
        <p:nvGrpSpPr>
          <p:cNvPr id="182" name="Group 181"/>
          <p:cNvGrpSpPr/>
          <p:nvPr/>
        </p:nvGrpSpPr>
        <p:grpSpPr>
          <a:xfrm>
            <a:off x="6877155" y="3366599"/>
            <a:ext cx="381048" cy="116745"/>
            <a:chOff x="4865185" y="1707571"/>
            <a:chExt cx="381048" cy="116745"/>
          </a:xfrm>
        </p:grpSpPr>
        <p:sp>
          <p:nvSpPr>
            <p:cNvPr id="185" name="Rounded Rectangle 184"/>
            <p:cNvSpPr/>
            <p:nvPr/>
          </p:nvSpPr>
          <p:spPr>
            <a:xfrm>
              <a:off x="4865185"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rgbClr val="FF0000"/>
                  </a:solidFill>
                  <a:cs typeface="Arial" pitchFamily="34" charset="0"/>
                </a:rPr>
                <a:t> defect  </a:t>
              </a:r>
              <a:endParaRPr lang="en-US" sz="700" dirty="0">
                <a:solidFill>
                  <a:srgbClr val="FF0000"/>
                </a:solidFill>
                <a:cs typeface="Arial" pitchFamily="34" charset="0"/>
              </a:endParaRPr>
            </a:p>
          </p:txBody>
        </p:sp>
        <p:pic>
          <p:nvPicPr>
            <p:cNvPr id="186" name="Picture 3" descr="C:\Users\amele01\AppData\Local\Microsoft\Windows\Temporary Internet Files\Content.IE5\BP1EHW4Z\sign-error[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1294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p:cNvGrpSpPr/>
          <p:nvPr/>
        </p:nvGrpSpPr>
        <p:grpSpPr>
          <a:xfrm>
            <a:off x="4597910" y="3366599"/>
            <a:ext cx="387126" cy="116745"/>
            <a:chOff x="4940907" y="1707571"/>
            <a:chExt cx="387126" cy="116745"/>
          </a:xfrm>
        </p:grpSpPr>
        <p:sp>
          <p:nvSpPr>
            <p:cNvPr id="155" name="Rounded Rectangle 154"/>
            <p:cNvSpPr/>
            <p:nvPr/>
          </p:nvSpPr>
          <p:spPr>
            <a:xfrm>
              <a:off x="4940907"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rgbClr val="FF0000"/>
                  </a:solidFill>
                  <a:cs typeface="Arial" pitchFamily="34" charset="0"/>
                </a:rPr>
                <a:t> defect  </a:t>
              </a:r>
              <a:endParaRPr lang="en-US" sz="700" dirty="0">
                <a:solidFill>
                  <a:srgbClr val="FF0000"/>
                </a:solidFill>
                <a:cs typeface="Arial" pitchFamily="34" charset="0"/>
              </a:endParaRPr>
            </a:p>
          </p:txBody>
        </p:sp>
        <p:pic>
          <p:nvPicPr>
            <p:cNvPr id="164" name="Picture 3" descr="C:\Users\amele01\AppData\Local\Microsoft\Windows\Temporary Internet Files\Content.IE5\BP1EHW4Z\sign-error[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112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p:cNvGrpSpPr/>
          <p:nvPr/>
        </p:nvGrpSpPr>
        <p:grpSpPr>
          <a:xfrm>
            <a:off x="2343602" y="3366599"/>
            <a:ext cx="382364" cy="116745"/>
            <a:chOff x="4850429" y="1707571"/>
            <a:chExt cx="382364" cy="116745"/>
          </a:xfrm>
        </p:grpSpPr>
        <p:sp>
          <p:nvSpPr>
            <p:cNvPr id="271" name="Rounded Rectangle 270"/>
            <p:cNvSpPr/>
            <p:nvPr/>
          </p:nvSpPr>
          <p:spPr>
            <a:xfrm>
              <a:off x="4850429"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rgbClr val="FF0000"/>
                  </a:solidFill>
                  <a:cs typeface="Arial" pitchFamily="34" charset="0"/>
                </a:rPr>
                <a:t> defect  </a:t>
              </a:r>
              <a:endParaRPr lang="en-US" sz="700" dirty="0">
                <a:solidFill>
                  <a:srgbClr val="FF0000"/>
                </a:solidFill>
                <a:cs typeface="Arial" pitchFamily="34" charset="0"/>
              </a:endParaRPr>
            </a:p>
          </p:txBody>
        </p:sp>
        <p:pic>
          <p:nvPicPr>
            <p:cNvPr id="272" name="Picture 3" descr="C:\Users\amele01\AppData\Local\Microsoft\Windows\Temporary Internet Files\Content.IE5\BP1EHW4Z\sign-error[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11604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6" name="Group 295"/>
          <p:cNvGrpSpPr/>
          <p:nvPr/>
        </p:nvGrpSpPr>
        <p:grpSpPr>
          <a:xfrm>
            <a:off x="2208913" y="2953738"/>
            <a:ext cx="455171" cy="267059"/>
            <a:chOff x="6250264" y="2430436"/>
            <a:chExt cx="657016" cy="385486"/>
          </a:xfrm>
        </p:grpSpPr>
        <p:grpSp>
          <p:nvGrpSpPr>
            <p:cNvPr id="297" name="Group 296"/>
            <p:cNvGrpSpPr/>
            <p:nvPr/>
          </p:nvGrpSpPr>
          <p:grpSpPr>
            <a:xfrm>
              <a:off x="6250264" y="2430436"/>
              <a:ext cx="385486" cy="385486"/>
              <a:chOff x="6250264" y="2278980"/>
              <a:chExt cx="536941" cy="536941"/>
            </a:xfrm>
          </p:grpSpPr>
          <p:sp>
            <p:nvSpPr>
              <p:cNvPr id="299" name="Oval 298"/>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300" name="Straight Connector 299"/>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H="1">
                <a:off x="6437061" y="2556187"/>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02"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303" name="Arc 302"/>
              <p:cNvSpPr/>
              <p:nvPr/>
            </p:nvSpPr>
            <p:spPr>
              <a:xfrm>
                <a:off x="6250264" y="2278980"/>
                <a:ext cx="536941" cy="536941"/>
              </a:xfrm>
              <a:prstGeom prst="arc">
                <a:avLst>
                  <a:gd name="adj1" fmla="val 3028046"/>
                  <a:gd name="adj2" fmla="val 20808006"/>
                </a:avLst>
              </a:prstGeom>
              <a:no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298" name="Rounded Rectangle 297"/>
            <p:cNvSpPr/>
            <p:nvPr/>
          </p:nvSpPr>
          <p:spPr>
            <a:xfrm>
              <a:off x="6485855" y="2598635"/>
              <a:ext cx="421425"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DELAYS  </a:t>
              </a:r>
              <a:endParaRPr lang="en-US" sz="700" dirty="0">
                <a:solidFill>
                  <a:schemeClr val="accent4"/>
                </a:solidFill>
                <a:cs typeface="Arial" pitchFamily="34" charset="0"/>
              </a:endParaRPr>
            </a:p>
          </p:txBody>
        </p:sp>
      </p:grpSp>
      <p:grpSp>
        <p:nvGrpSpPr>
          <p:cNvPr id="304" name="Group 303"/>
          <p:cNvGrpSpPr/>
          <p:nvPr/>
        </p:nvGrpSpPr>
        <p:grpSpPr>
          <a:xfrm>
            <a:off x="6693849" y="2953738"/>
            <a:ext cx="455171" cy="267059"/>
            <a:chOff x="6250264" y="2430436"/>
            <a:chExt cx="657016" cy="385486"/>
          </a:xfrm>
        </p:grpSpPr>
        <p:grpSp>
          <p:nvGrpSpPr>
            <p:cNvPr id="305" name="Group 304"/>
            <p:cNvGrpSpPr/>
            <p:nvPr/>
          </p:nvGrpSpPr>
          <p:grpSpPr>
            <a:xfrm>
              <a:off x="6250264" y="2430436"/>
              <a:ext cx="385486" cy="385486"/>
              <a:chOff x="6250264" y="2278980"/>
              <a:chExt cx="536941" cy="536941"/>
            </a:xfrm>
          </p:grpSpPr>
          <p:sp>
            <p:nvSpPr>
              <p:cNvPr id="307" name="Oval 306"/>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308" name="Straight Connector 307"/>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flipH="1">
                <a:off x="6437061" y="2556187"/>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10"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7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311" name="Arc 310"/>
              <p:cNvSpPr/>
              <p:nvPr/>
            </p:nvSpPr>
            <p:spPr>
              <a:xfrm>
                <a:off x="6250264" y="2278980"/>
                <a:ext cx="536941" cy="536941"/>
              </a:xfrm>
              <a:prstGeom prst="arc">
                <a:avLst>
                  <a:gd name="adj1" fmla="val 3028046"/>
                  <a:gd name="adj2" fmla="val 20808006"/>
                </a:avLst>
              </a:prstGeom>
              <a:no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306" name="Rounded Rectangle 305"/>
            <p:cNvSpPr/>
            <p:nvPr/>
          </p:nvSpPr>
          <p:spPr>
            <a:xfrm>
              <a:off x="6485855" y="2598635"/>
              <a:ext cx="421425"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DELAYS  </a:t>
              </a:r>
              <a:endParaRPr lang="en-US" sz="700" dirty="0">
                <a:solidFill>
                  <a:schemeClr val="accent4"/>
                </a:solidFill>
                <a:cs typeface="Arial" pitchFamily="34" charset="0"/>
              </a:endParaRPr>
            </a:p>
          </p:txBody>
        </p:sp>
      </p:grpSp>
      <p:grpSp>
        <p:nvGrpSpPr>
          <p:cNvPr id="48" name="Group 47"/>
          <p:cNvGrpSpPr/>
          <p:nvPr/>
        </p:nvGrpSpPr>
        <p:grpSpPr>
          <a:xfrm>
            <a:off x="-86130" y="3139069"/>
            <a:ext cx="2858165" cy="960887"/>
            <a:chOff x="-144186" y="3183321"/>
            <a:chExt cx="2858165" cy="960887"/>
          </a:xfrm>
        </p:grpSpPr>
        <p:sp>
          <p:nvSpPr>
            <p:cNvPr id="313" name="Arc 312"/>
            <p:cNvSpPr/>
            <p:nvPr/>
          </p:nvSpPr>
          <p:spPr>
            <a:xfrm>
              <a:off x="-144186" y="3183321"/>
              <a:ext cx="2847172" cy="913218"/>
            </a:xfrm>
            <a:prstGeom prst="arc">
              <a:avLst>
                <a:gd name="adj1" fmla="val 21333668"/>
                <a:gd name="adj2" fmla="val 1637973"/>
              </a:avLst>
            </a:prstGeom>
            <a:ln w="19050">
              <a:solidFill>
                <a:schemeClr val="accent4"/>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4" name="Group 313"/>
            <p:cNvGrpSpPr/>
            <p:nvPr/>
          </p:nvGrpSpPr>
          <p:grpSpPr>
            <a:xfrm>
              <a:off x="2178107" y="3875285"/>
              <a:ext cx="535872" cy="268923"/>
              <a:chOff x="2204948" y="3872489"/>
              <a:chExt cx="535872" cy="268923"/>
            </a:xfrm>
          </p:grpSpPr>
          <p:sp>
            <p:nvSpPr>
              <p:cNvPr id="315" name="Arc 314"/>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16" name="Oval 315"/>
              <p:cNvSpPr/>
              <p:nvPr/>
            </p:nvSpPr>
            <p:spPr>
              <a:xfrm flipV="1">
                <a:off x="2327960" y="3995501"/>
                <a:ext cx="22898" cy="22898"/>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317" name="Straight Connector 316"/>
              <p:cNvCxnSpPr/>
              <p:nvPr/>
            </p:nvCxnSpPr>
            <p:spPr>
              <a:xfrm>
                <a:off x="2339409" y="3955183"/>
                <a:ext cx="0" cy="45579"/>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flipH="1">
                <a:off x="2300885" y="4015792"/>
                <a:ext cx="32137" cy="32776"/>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19"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320" name="Rounded Rectangle 319"/>
              <p:cNvSpPr/>
              <p:nvPr/>
            </p:nvSpPr>
            <p:spPr>
              <a:xfrm>
                <a:off x="2352240" y="3995782"/>
                <a:ext cx="388580" cy="109639"/>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RE-WORK  </a:t>
                </a:r>
                <a:endParaRPr lang="en-US" sz="700" dirty="0">
                  <a:solidFill>
                    <a:schemeClr val="accent4"/>
                  </a:solidFill>
                  <a:cs typeface="Arial" pitchFamily="34" charset="0"/>
                </a:endParaRPr>
              </a:p>
            </p:txBody>
          </p:sp>
        </p:grpSp>
      </p:grpSp>
      <p:grpSp>
        <p:nvGrpSpPr>
          <p:cNvPr id="321" name="Group 320"/>
          <p:cNvGrpSpPr/>
          <p:nvPr/>
        </p:nvGrpSpPr>
        <p:grpSpPr>
          <a:xfrm>
            <a:off x="2174800" y="3139069"/>
            <a:ext cx="2858165" cy="960887"/>
            <a:chOff x="-144186" y="3183321"/>
            <a:chExt cx="2858165" cy="960887"/>
          </a:xfrm>
        </p:grpSpPr>
        <p:sp>
          <p:nvSpPr>
            <p:cNvPr id="322" name="Arc 321"/>
            <p:cNvSpPr/>
            <p:nvPr/>
          </p:nvSpPr>
          <p:spPr>
            <a:xfrm>
              <a:off x="-144186" y="3183321"/>
              <a:ext cx="2847172" cy="913218"/>
            </a:xfrm>
            <a:prstGeom prst="arc">
              <a:avLst>
                <a:gd name="adj1" fmla="val 21333668"/>
                <a:gd name="adj2" fmla="val 1607192"/>
              </a:avLst>
            </a:prstGeom>
            <a:ln w="19050">
              <a:solidFill>
                <a:schemeClr val="accent4"/>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3" name="Group 322"/>
            <p:cNvGrpSpPr/>
            <p:nvPr/>
          </p:nvGrpSpPr>
          <p:grpSpPr>
            <a:xfrm>
              <a:off x="2178107" y="3875285"/>
              <a:ext cx="535872" cy="268923"/>
              <a:chOff x="2204948" y="3872489"/>
              <a:chExt cx="535872" cy="268923"/>
            </a:xfrm>
          </p:grpSpPr>
          <p:sp>
            <p:nvSpPr>
              <p:cNvPr id="324" name="Arc 323"/>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25" name="Oval 324"/>
              <p:cNvSpPr/>
              <p:nvPr/>
            </p:nvSpPr>
            <p:spPr>
              <a:xfrm flipV="1">
                <a:off x="2327960" y="3995501"/>
                <a:ext cx="22898" cy="22898"/>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326" name="Straight Connector 325"/>
              <p:cNvCxnSpPr/>
              <p:nvPr/>
            </p:nvCxnSpPr>
            <p:spPr>
              <a:xfrm>
                <a:off x="2339409" y="3955183"/>
                <a:ext cx="0" cy="45579"/>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flipH="1">
                <a:off x="2300885" y="4015792"/>
                <a:ext cx="32137" cy="32776"/>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28"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329" name="Rounded Rectangle 328"/>
              <p:cNvSpPr/>
              <p:nvPr/>
            </p:nvSpPr>
            <p:spPr>
              <a:xfrm>
                <a:off x="2352240" y="3995782"/>
                <a:ext cx="388580" cy="109639"/>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RE-WORK  </a:t>
                </a:r>
                <a:endParaRPr lang="en-US" sz="700" dirty="0">
                  <a:solidFill>
                    <a:schemeClr val="accent4"/>
                  </a:solidFill>
                  <a:cs typeface="Arial" pitchFamily="34" charset="0"/>
                </a:endParaRPr>
              </a:p>
            </p:txBody>
          </p:sp>
        </p:grpSp>
      </p:grpSp>
      <p:grpSp>
        <p:nvGrpSpPr>
          <p:cNvPr id="330" name="Group 329"/>
          <p:cNvGrpSpPr/>
          <p:nvPr/>
        </p:nvGrpSpPr>
        <p:grpSpPr>
          <a:xfrm>
            <a:off x="4452164" y="3139069"/>
            <a:ext cx="2858165" cy="960887"/>
            <a:chOff x="-144186" y="3183321"/>
            <a:chExt cx="2858165" cy="960887"/>
          </a:xfrm>
        </p:grpSpPr>
        <p:sp>
          <p:nvSpPr>
            <p:cNvPr id="331" name="Arc 330"/>
            <p:cNvSpPr/>
            <p:nvPr/>
          </p:nvSpPr>
          <p:spPr>
            <a:xfrm>
              <a:off x="-144186" y="3183321"/>
              <a:ext cx="2847172" cy="913218"/>
            </a:xfrm>
            <a:prstGeom prst="arc">
              <a:avLst>
                <a:gd name="adj1" fmla="val 21333668"/>
                <a:gd name="adj2" fmla="val 1617124"/>
              </a:avLst>
            </a:prstGeom>
            <a:ln w="19050">
              <a:solidFill>
                <a:schemeClr val="accent4"/>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32" name="Group 331"/>
            <p:cNvGrpSpPr/>
            <p:nvPr/>
          </p:nvGrpSpPr>
          <p:grpSpPr>
            <a:xfrm>
              <a:off x="2178107" y="3875285"/>
              <a:ext cx="535872" cy="268923"/>
              <a:chOff x="2204948" y="3872489"/>
              <a:chExt cx="535872" cy="268923"/>
            </a:xfrm>
          </p:grpSpPr>
          <p:sp>
            <p:nvSpPr>
              <p:cNvPr id="333" name="Arc 332"/>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34" name="Oval 333"/>
              <p:cNvSpPr/>
              <p:nvPr/>
            </p:nvSpPr>
            <p:spPr>
              <a:xfrm flipV="1">
                <a:off x="2327960" y="3995501"/>
                <a:ext cx="22898" cy="22898"/>
              </a:xfrm>
              <a:prstGeom prst="ellipse">
                <a:avLst/>
              </a:prstGeom>
              <a:solidFill>
                <a:schemeClr val="accent4"/>
              </a:solidFill>
              <a:ln w="9525"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cxnSp>
            <p:nvCxnSpPr>
              <p:cNvPr id="335" name="Straight Connector 334"/>
              <p:cNvCxnSpPr/>
              <p:nvPr/>
            </p:nvCxnSpPr>
            <p:spPr>
              <a:xfrm>
                <a:off x="2339409" y="3955183"/>
                <a:ext cx="0" cy="45579"/>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2300885" y="4015792"/>
                <a:ext cx="32137" cy="32776"/>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37"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ea typeface="+mn-ea"/>
                  <a:cs typeface="Arial Unicode MS" pitchFamily="34" charset="-128"/>
                </a:endParaRPr>
              </a:p>
            </p:txBody>
          </p:sp>
          <p:sp>
            <p:nvSpPr>
              <p:cNvPr id="338" name="Rounded Rectangle 337"/>
              <p:cNvSpPr/>
              <p:nvPr/>
            </p:nvSpPr>
            <p:spPr>
              <a:xfrm>
                <a:off x="2352240" y="3995782"/>
                <a:ext cx="388580" cy="109639"/>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smtClean="0">
                    <a:solidFill>
                      <a:schemeClr val="accent4"/>
                    </a:solidFill>
                    <a:cs typeface="Arial" pitchFamily="34" charset="0"/>
                  </a:rPr>
                  <a:t>RE-WORK  </a:t>
                </a:r>
                <a:endParaRPr lang="en-US" sz="700" dirty="0">
                  <a:solidFill>
                    <a:schemeClr val="accent4"/>
                  </a:solidFill>
                  <a:cs typeface="Arial" pitchFamily="34" charset="0"/>
                </a:endParaRPr>
              </a:p>
            </p:txBody>
          </p:sp>
        </p:grpSp>
      </p:grpSp>
      <p:sp>
        <p:nvSpPr>
          <p:cNvPr id="340" name="Rectangle 339"/>
          <p:cNvSpPr/>
          <p:nvPr/>
        </p:nvSpPr>
        <p:spPr>
          <a:xfrm>
            <a:off x="712747" y="4436532"/>
            <a:ext cx="7101132" cy="278991"/>
          </a:xfrm>
          <a:prstGeom prst="rect">
            <a:avLst/>
          </a:prstGeom>
          <a:solidFill>
            <a:srgbClr val="22343A"/>
          </a:solidFill>
          <a:ln>
            <a:solidFill>
              <a:schemeClr val="accent4"/>
            </a:solidFill>
          </a:ln>
        </p:spPr>
        <p:txBody>
          <a:bodyPr wrap="square" tIns="91440" anchor="ctr" anchorCtr="0">
            <a:noAutofit/>
          </a:bodyPr>
          <a:lstStyle/>
          <a:p>
            <a:pPr algn="ctr" defTabSz="914400">
              <a:lnSpc>
                <a:spcPct val="80000"/>
              </a:lnSpc>
              <a:buClr>
                <a:srgbClr val="FFFFFF"/>
              </a:buClr>
            </a:pPr>
            <a:r>
              <a:rPr lang="en-US" kern="0" smtClean="0">
                <a:solidFill>
                  <a:schemeClr val="accent4"/>
                </a:solidFill>
                <a:cs typeface="Arial Unicode MS" pitchFamily="34" charset="-128"/>
              </a:rPr>
              <a:t>SLOW AND INEFFICIENT - EXCESSIVE IDLE TIME, DELAYS AND RE-WORK</a:t>
            </a:r>
            <a:endParaRPr lang="en-US" kern="0" dirty="0">
              <a:solidFill>
                <a:schemeClr val="accent4"/>
              </a:solidFill>
              <a:cs typeface="Arial Unicode MS" pitchFamily="34" charset="-128"/>
            </a:endParaRPr>
          </a:p>
        </p:txBody>
      </p:sp>
      <p:grpSp>
        <p:nvGrpSpPr>
          <p:cNvPr id="345" name="Group 344"/>
          <p:cNvGrpSpPr/>
          <p:nvPr/>
        </p:nvGrpSpPr>
        <p:grpSpPr>
          <a:xfrm>
            <a:off x="7352719" y="3187530"/>
            <a:ext cx="796878" cy="122383"/>
            <a:chOff x="5832095" y="3227901"/>
            <a:chExt cx="796878" cy="122383"/>
          </a:xfrm>
        </p:grpSpPr>
        <p:pic>
          <p:nvPicPr>
            <p:cNvPr id="346" name="Picture 345"/>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347" name="Rounded Rectangle 346"/>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PROVISION</a:t>
              </a:r>
              <a:endParaRPr lang="en-US" sz="1000" dirty="0">
                <a:solidFill>
                  <a:schemeClr val="bg1"/>
                </a:solidFill>
                <a:cs typeface="Arial" pitchFamily="34" charset="0"/>
              </a:endParaRPr>
            </a:p>
          </p:txBody>
        </p:sp>
      </p:grpSp>
      <p:grpSp>
        <p:nvGrpSpPr>
          <p:cNvPr id="172" name="Group 171"/>
          <p:cNvGrpSpPr/>
          <p:nvPr/>
        </p:nvGrpSpPr>
        <p:grpSpPr>
          <a:xfrm>
            <a:off x="2786989" y="742387"/>
            <a:ext cx="1106426" cy="727271"/>
            <a:chOff x="5279743" y="809622"/>
            <a:chExt cx="1106426" cy="727271"/>
          </a:xfrm>
        </p:grpSpPr>
        <p:sp>
          <p:nvSpPr>
            <p:cNvPr id="175" name="Pentagon 174"/>
            <p:cNvSpPr/>
            <p:nvPr/>
          </p:nvSpPr>
          <p:spPr>
            <a:xfrm rot="5400000">
              <a:off x="5472215" y="622939"/>
              <a:ext cx="727271" cy="1100637"/>
            </a:xfrm>
            <a:prstGeom prst="homePlate">
              <a:avLst>
                <a:gd name="adj" fmla="val 21818"/>
              </a:avLst>
            </a:prstGeom>
            <a:solidFill>
              <a:schemeClr val="accent6"/>
            </a:solidFill>
            <a:ln>
              <a:noFill/>
            </a:ln>
            <a:effectLst>
              <a:outerShdw blurRad="50800" dist="25400" dir="16200000" rotWithShape="0">
                <a:schemeClr val="bg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76" name="Rectangle 175"/>
            <p:cNvSpPr/>
            <p:nvPr/>
          </p:nvSpPr>
          <p:spPr>
            <a:xfrm>
              <a:off x="5279743" y="886811"/>
              <a:ext cx="1100637" cy="561087"/>
            </a:xfrm>
            <a:prstGeom prst="rect">
              <a:avLst/>
            </a:prstGeom>
            <a:noFill/>
            <a:ln w="38100" cap="flat" cmpd="sng" algn="ctr">
              <a:noFill/>
              <a:prstDash val="solid"/>
            </a:ln>
            <a:effectLst/>
          </p:spPr>
          <p:txBody>
            <a:bodyPr vert="horz" lIns="45720" tIns="91440" rIns="45720" bIns="91440" rtlCol="0" anchor="t"/>
            <a:lstStyle/>
            <a:p>
              <a:pPr lvl="0" algn="ctr" defTabSz="400050">
                <a:lnSpc>
                  <a:spcPct val="80000"/>
                </a:lnSpc>
                <a:spcBef>
                  <a:spcPct val="0"/>
                </a:spcBef>
                <a:defRPr/>
              </a:pPr>
              <a:r>
                <a:rPr lang="en-US" sz="1200" kern="0" dirty="0" smtClean="0">
                  <a:solidFill>
                    <a:schemeClr val="bg1"/>
                  </a:solidFill>
                  <a:cs typeface="Arial Unicode MS" pitchFamily="34" charset="-128"/>
                </a:rPr>
                <a:t>Manual </a:t>
              </a:r>
            </a:p>
            <a:p>
              <a:pPr lvl="0" algn="ctr" defTabSz="400050">
                <a:lnSpc>
                  <a:spcPct val="80000"/>
                </a:lnSpc>
                <a:spcBef>
                  <a:spcPct val="0"/>
                </a:spcBef>
                <a:defRPr/>
              </a:pPr>
              <a:r>
                <a:rPr lang="en-US" sz="1200" kern="0" dirty="0" smtClean="0">
                  <a:solidFill>
                    <a:schemeClr val="bg1"/>
                  </a:solidFill>
                  <a:cs typeface="Arial Unicode MS" pitchFamily="34" charset="-128"/>
                </a:rPr>
                <a:t>Testing</a:t>
              </a:r>
              <a:endParaRPr lang="en-US" sz="1200" kern="0" dirty="0">
                <a:solidFill>
                  <a:schemeClr val="bg1"/>
                </a:solidFill>
                <a:cs typeface="Arial Unicode MS" pitchFamily="34" charset="-128"/>
              </a:endParaRPr>
            </a:p>
          </p:txBody>
        </p:sp>
      </p:grpSp>
      <p:grpSp>
        <p:nvGrpSpPr>
          <p:cNvPr id="177" name="Group 176"/>
          <p:cNvGrpSpPr/>
          <p:nvPr/>
        </p:nvGrpSpPr>
        <p:grpSpPr>
          <a:xfrm>
            <a:off x="6550804" y="742388"/>
            <a:ext cx="1100637" cy="724457"/>
            <a:chOff x="6539550" y="809623"/>
            <a:chExt cx="1100637" cy="724457"/>
          </a:xfrm>
        </p:grpSpPr>
        <p:sp>
          <p:nvSpPr>
            <p:cNvPr id="178" name="Pentagon 177"/>
            <p:cNvSpPr/>
            <p:nvPr/>
          </p:nvSpPr>
          <p:spPr>
            <a:xfrm rot="5400000">
              <a:off x="6727640" y="621533"/>
              <a:ext cx="724457"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79" name="Rectangle 178"/>
            <p:cNvSpPr/>
            <p:nvPr/>
          </p:nvSpPr>
          <p:spPr>
            <a:xfrm>
              <a:off x="6691178" y="876178"/>
              <a:ext cx="825427" cy="561087"/>
            </a:xfrm>
            <a:prstGeom prst="rect">
              <a:avLst/>
            </a:prstGeom>
            <a:noFill/>
            <a:ln w="38100" cap="flat" cmpd="sng" algn="ctr">
              <a:noFill/>
              <a:prstDash val="solid"/>
            </a:ln>
            <a:effectLst/>
          </p:spPr>
          <p:txBody>
            <a:bodyPr vert="horz" lIns="45720" tIns="91440" rIns="45720" bIns="91440" rtlCol="0" anchor="t"/>
            <a:lstStyle/>
            <a:p>
              <a:pPr marL="0" marR="0" lvl="0" indent="0" algn="ctr" defTabSz="400050" eaLnBrk="1" fontAlgn="auto" latinLnBrk="0" hangingPunct="1">
                <a:lnSpc>
                  <a:spcPct val="80000"/>
                </a:lnSpc>
                <a:spcBef>
                  <a:spcPct val="0"/>
                </a:spcBef>
                <a:buClrTx/>
                <a:buSzTx/>
                <a:buFontTx/>
                <a:buNone/>
                <a:tabLst/>
                <a:defRPr/>
              </a:pPr>
              <a:r>
                <a:rPr kumimoji="0" lang="en-US" sz="1200" i="0" u="none" strike="noStrike" kern="0" cap="none" spc="0" normalizeH="0" baseline="0" noProof="0" dirty="0" smtClean="0">
                  <a:ln>
                    <a:noFill/>
                  </a:ln>
                  <a:solidFill>
                    <a:schemeClr val="bg1"/>
                  </a:solidFill>
                  <a:uLnTx/>
                  <a:uFillTx/>
                  <a:cs typeface="Arial Unicode MS" pitchFamily="34" charset="-128"/>
                </a:rPr>
                <a:t>Manual</a:t>
              </a:r>
            </a:p>
            <a:p>
              <a:pPr marL="0" marR="0" lvl="0" indent="0" algn="ctr" defTabSz="400050" eaLnBrk="1" fontAlgn="auto" latinLnBrk="0" hangingPunct="1">
                <a:lnSpc>
                  <a:spcPct val="80000"/>
                </a:lnSpc>
                <a:spcBef>
                  <a:spcPct val="0"/>
                </a:spcBef>
                <a:buClrTx/>
                <a:buSzTx/>
                <a:buFontTx/>
                <a:buNone/>
                <a:tabLst/>
                <a:defRPr/>
              </a:pPr>
              <a:r>
                <a:rPr lang="en-US" sz="1200" kern="0" dirty="0" smtClean="0">
                  <a:solidFill>
                    <a:schemeClr val="bg1"/>
                  </a:solidFill>
                  <a:cs typeface="Arial Unicode MS" pitchFamily="34" charset="-128"/>
                </a:rPr>
                <a:t>Scripting</a:t>
              </a:r>
              <a:endParaRPr kumimoji="0" lang="en-US" sz="1200" i="0" u="none" strike="noStrike" kern="0" cap="none" spc="0" normalizeH="0" baseline="0" noProof="0" dirty="0" smtClean="0">
                <a:ln>
                  <a:noFill/>
                </a:ln>
                <a:solidFill>
                  <a:schemeClr val="bg1"/>
                </a:solidFill>
                <a:uLnTx/>
                <a:uFillTx/>
                <a:cs typeface="Arial Unicode MS" pitchFamily="34" charset="-128"/>
              </a:endParaRPr>
            </a:p>
          </p:txBody>
        </p:sp>
      </p:grpSp>
      <p:grpSp>
        <p:nvGrpSpPr>
          <p:cNvPr id="180" name="Group 179"/>
          <p:cNvGrpSpPr/>
          <p:nvPr/>
        </p:nvGrpSpPr>
        <p:grpSpPr>
          <a:xfrm>
            <a:off x="273758" y="734512"/>
            <a:ext cx="1100637" cy="736615"/>
            <a:chOff x="269429" y="809625"/>
            <a:chExt cx="1100637" cy="736615"/>
          </a:xfrm>
        </p:grpSpPr>
        <p:sp>
          <p:nvSpPr>
            <p:cNvPr id="187" name="Pentagon 186"/>
            <p:cNvSpPr/>
            <p:nvPr/>
          </p:nvSpPr>
          <p:spPr>
            <a:xfrm rot="5400000">
              <a:off x="451440" y="627614"/>
              <a:ext cx="736615"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88" name="Rectangle 187"/>
            <p:cNvSpPr/>
            <p:nvPr/>
          </p:nvSpPr>
          <p:spPr>
            <a:xfrm>
              <a:off x="269429" y="881701"/>
              <a:ext cx="1100637" cy="576480"/>
            </a:xfrm>
            <a:prstGeom prst="rect">
              <a:avLst/>
            </a:prstGeom>
            <a:noFill/>
            <a:ln w="38100" cap="flat" cmpd="sng" algn="ctr">
              <a:noFill/>
              <a:prstDash val="solid"/>
            </a:ln>
            <a:effectLst/>
          </p:spPr>
          <p:txBody>
            <a:bodyPr vert="horz" lIns="45720" tIns="91440" rIns="45720" bIns="91440" rtlCol="0" anchor="t"/>
            <a:lstStyle/>
            <a:p>
              <a:pPr lvl="0" algn="ctr" defTabSz="400050">
                <a:lnSpc>
                  <a:spcPct val="80000"/>
                </a:lnSpc>
                <a:spcBef>
                  <a:spcPct val="0"/>
                </a:spcBef>
                <a:defRPr/>
              </a:pPr>
              <a:r>
                <a:rPr lang="en-US" sz="1200" kern="0" dirty="0">
                  <a:solidFill>
                    <a:schemeClr val="bg1"/>
                  </a:solidFill>
                  <a:cs typeface="Arial Unicode MS" pitchFamily="34" charset="-128"/>
                </a:rPr>
                <a:t>Developers Deadlocked</a:t>
              </a:r>
            </a:p>
          </p:txBody>
        </p:sp>
      </p:grpSp>
      <p:grpSp>
        <p:nvGrpSpPr>
          <p:cNvPr id="189" name="Group 188"/>
          <p:cNvGrpSpPr/>
          <p:nvPr/>
        </p:nvGrpSpPr>
        <p:grpSpPr>
          <a:xfrm>
            <a:off x="4023158" y="734512"/>
            <a:ext cx="1112432" cy="720893"/>
            <a:chOff x="4031500" y="805632"/>
            <a:chExt cx="1112432" cy="720893"/>
          </a:xfrm>
        </p:grpSpPr>
        <p:sp>
          <p:nvSpPr>
            <p:cNvPr id="190" name="Pentagon 189"/>
            <p:cNvSpPr/>
            <p:nvPr/>
          </p:nvSpPr>
          <p:spPr>
            <a:xfrm rot="5400000">
              <a:off x="4223369" y="617756"/>
              <a:ext cx="716900"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91" name="Rectangle 190"/>
            <p:cNvSpPr/>
            <p:nvPr/>
          </p:nvSpPr>
          <p:spPr>
            <a:xfrm>
              <a:off x="4043295" y="805632"/>
              <a:ext cx="1100637" cy="527646"/>
            </a:xfrm>
            <a:prstGeom prst="rect">
              <a:avLst/>
            </a:prstGeom>
            <a:noFill/>
            <a:ln w="38100" cap="flat" cmpd="sng" algn="ctr">
              <a:noFill/>
              <a:prstDash val="solid"/>
            </a:ln>
            <a:effectLst/>
          </p:spPr>
          <p:txBody>
            <a:bodyPr vert="horz" lIns="45720" tIns="91440" rIns="45720" bIns="91440" rtlCol="0" anchor="t"/>
            <a:lstStyle/>
            <a:p>
              <a:pPr marL="0" marR="0" lvl="0" indent="0" algn="ctr" defTabSz="400050" eaLnBrk="1" fontAlgn="auto" latinLnBrk="0" hangingPunct="1">
                <a:lnSpc>
                  <a:spcPct val="80000"/>
                </a:lnSpc>
                <a:spcBef>
                  <a:spcPct val="0"/>
                </a:spcBef>
                <a:buClrTx/>
                <a:buSzTx/>
                <a:buFontTx/>
                <a:buNone/>
                <a:tabLst/>
                <a:defRPr/>
              </a:pPr>
              <a:r>
                <a:rPr kumimoji="0" lang="en-US" sz="1200" i="0" u="none" strike="noStrike" kern="0" cap="none" spc="0" normalizeH="0" baseline="0" noProof="0" dirty="0" smtClean="0">
                  <a:ln>
                    <a:noFill/>
                  </a:ln>
                  <a:solidFill>
                    <a:schemeClr val="bg1"/>
                  </a:solidFill>
                  <a:uLnTx/>
                  <a:uFillTx/>
                  <a:cs typeface="Arial Unicode MS" pitchFamily="34" charset="-128"/>
                </a:rPr>
                <a:t>Too little testing,  too late in the cycle</a:t>
              </a:r>
            </a:p>
          </p:txBody>
        </p:sp>
      </p:grpSp>
      <p:grpSp>
        <p:nvGrpSpPr>
          <p:cNvPr id="192" name="Group 191"/>
          <p:cNvGrpSpPr/>
          <p:nvPr/>
        </p:nvGrpSpPr>
        <p:grpSpPr>
          <a:xfrm>
            <a:off x="1534402" y="735528"/>
            <a:ext cx="1110925" cy="739098"/>
            <a:chOff x="2777480" y="809625"/>
            <a:chExt cx="1110925" cy="739098"/>
          </a:xfrm>
        </p:grpSpPr>
        <p:sp>
          <p:nvSpPr>
            <p:cNvPr id="193" name="Pentagon 192"/>
            <p:cNvSpPr/>
            <p:nvPr/>
          </p:nvSpPr>
          <p:spPr>
            <a:xfrm rot="5400000">
              <a:off x="2958250" y="628855"/>
              <a:ext cx="739098"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95" name="Rectangle 194"/>
            <p:cNvSpPr/>
            <p:nvPr/>
          </p:nvSpPr>
          <p:spPr>
            <a:xfrm>
              <a:off x="2787768" y="893673"/>
              <a:ext cx="1100637" cy="547362"/>
            </a:xfrm>
            <a:prstGeom prst="rect">
              <a:avLst/>
            </a:prstGeom>
            <a:noFill/>
            <a:ln w="38100" cap="flat" cmpd="sng" algn="ctr">
              <a:noFill/>
              <a:prstDash val="solid"/>
            </a:ln>
            <a:effectLst/>
          </p:spPr>
          <p:txBody>
            <a:bodyPr vert="horz" lIns="45720" tIns="91440" rIns="45720" bIns="91440" rtlCol="0" anchor="t"/>
            <a:lstStyle/>
            <a:p>
              <a:pPr marL="0" marR="0" lvl="0" indent="0" algn="ctr" defTabSz="400050" eaLnBrk="1" fontAlgn="auto" latinLnBrk="0" hangingPunct="1">
                <a:lnSpc>
                  <a:spcPct val="80000"/>
                </a:lnSpc>
                <a:spcBef>
                  <a:spcPct val="0"/>
                </a:spcBef>
                <a:buClrTx/>
                <a:buSzTx/>
                <a:buFontTx/>
                <a:buNone/>
                <a:tabLst/>
                <a:defRPr/>
              </a:pPr>
              <a:r>
                <a:rPr kumimoji="0" lang="en-US" sz="1200" i="0" u="none" strike="noStrike" kern="0" cap="none" spc="0" normalizeH="0" baseline="0" noProof="0" dirty="0" smtClean="0">
                  <a:ln>
                    <a:noFill/>
                  </a:ln>
                  <a:solidFill>
                    <a:schemeClr val="bg1"/>
                  </a:solidFill>
                  <a:uLnTx/>
                  <a:uFillTx/>
                  <a:cs typeface="Arial Unicode MS" pitchFamily="34" charset="-128"/>
                </a:rPr>
                <a:t>Constrained Environments</a:t>
              </a:r>
            </a:p>
          </p:txBody>
        </p:sp>
      </p:grpSp>
      <p:grpSp>
        <p:nvGrpSpPr>
          <p:cNvPr id="196" name="Group 195"/>
          <p:cNvGrpSpPr/>
          <p:nvPr/>
        </p:nvGrpSpPr>
        <p:grpSpPr>
          <a:xfrm>
            <a:off x="5282813" y="742387"/>
            <a:ext cx="1100637" cy="727271"/>
            <a:chOff x="7793578" y="809622"/>
            <a:chExt cx="1100637" cy="727271"/>
          </a:xfrm>
        </p:grpSpPr>
        <p:sp>
          <p:nvSpPr>
            <p:cNvPr id="198" name="Pentagon 197"/>
            <p:cNvSpPr/>
            <p:nvPr/>
          </p:nvSpPr>
          <p:spPr>
            <a:xfrm rot="5400000">
              <a:off x="7980261" y="622939"/>
              <a:ext cx="727271"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99" name="Rectangle 198"/>
            <p:cNvSpPr/>
            <p:nvPr/>
          </p:nvSpPr>
          <p:spPr>
            <a:xfrm>
              <a:off x="7958746" y="809911"/>
              <a:ext cx="769757" cy="561087"/>
            </a:xfrm>
            <a:prstGeom prst="rect">
              <a:avLst/>
            </a:prstGeom>
            <a:noFill/>
            <a:ln w="38100" cap="flat" cmpd="sng" algn="ctr">
              <a:noFill/>
              <a:prstDash val="solid"/>
            </a:ln>
            <a:effectLst/>
          </p:spPr>
          <p:txBody>
            <a:bodyPr vert="horz" lIns="45720" tIns="91440" rIns="45720" bIns="91440" rtlCol="0" anchor="t"/>
            <a:lstStyle/>
            <a:p>
              <a:pPr lvl="0" algn="ctr" defTabSz="400050">
                <a:lnSpc>
                  <a:spcPct val="80000"/>
                </a:lnSpc>
                <a:spcBef>
                  <a:spcPct val="0"/>
                </a:spcBef>
                <a:defRPr/>
              </a:pPr>
              <a:r>
                <a:rPr lang="en-US" sz="1200" kern="0" dirty="0">
                  <a:solidFill>
                    <a:schemeClr val="bg1"/>
                  </a:solidFill>
                  <a:cs typeface="Arial Unicode MS" pitchFamily="34" charset="-128"/>
                </a:rPr>
                <a:t>Too many </a:t>
              </a:r>
              <a:br>
                <a:rPr lang="en-US" sz="1200" kern="0" dirty="0">
                  <a:solidFill>
                    <a:schemeClr val="bg1"/>
                  </a:solidFill>
                  <a:cs typeface="Arial Unicode MS" pitchFamily="34" charset="-128"/>
                </a:rPr>
              </a:br>
              <a:r>
                <a:rPr lang="en-US" sz="1200" kern="0" dirty="0">
                  <a:solidFill>
                    <a:schemeClr val="bg1"/>
                  </a:solidFill>
                  <a:cs typeface="Arial Unicode MS" pitchFamily="34" charset="-128"/>
                </a:rPr>
                <a:t>disparate tools</a:t>
              </a:r>
            </a:p>
          </p:txBody>
        </p:sp>
      </p:grpSp>
      <p:grpSp>
        <p:nvGrpSpPr>
          <p:cNvPr id="202" name="Group 201"/>
          <p:cNvGrpSpPr/>
          <p:nvPr/>
        </p:nvGrpSpPr>
        <p:grpSpPr>
          <a:xfrm>
            <a:off x="7798664" y="734512"/>
            <a:ext cx="1100637" cy="735146"/>
            <a:chOff x="7793578" y="801747"/>
            <a:chExt cx="1100637" cy="735146"/>
          </a:xfrm>
        </p:grpSpPr>
        <p:sp>
          <p:nvSpPr>
            <p:cNvPr id="203" name="Pentagon 202"/>
            <p:cNvSpPr/>
            <p:nvPr/>
          </p:nvSpPr>
          <p:spPr>
            <a:xfrm rot="5400000">
              <a:off x="7980261" y="622939"/>
              <a:ext cx="727271"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204" name="Rectangle 203"/>
            <p:cNvSpPr/>
            <p:nvPr/>
          </p:nvSpPr>
          <p:spPr>
            <a:xfrm>
              <a:off x="7911040" y="801747"/>
              <a:ext cx="868262" cy="561087"/>
            </a:xfrm>
            <a:prstGeom prst="rect">
              <a:avLst/>
            </a:prstGeom>
            <a:noFill/>
            <a:ln w="38100" cap="flat" cmpd="sng" algn="ctr">
              <a:noFill/>
              <a:prstDash val="solid"/>
            </a:ln>
            <a:effectLst/>
          </p:spPr>
          <p:txBody>
            <a:bodyPr vert="horz" lIns="45720" tIns="91440" rIns="45720" bIns="91440" rtlCol="0" anchor="t"/>
            <a:lstStyle/>
            <a:p>
              <a:pPr marL="0" marR="0" lvl="0" indent="0" algn="ctr" defTabSz="400050" eaLnBrk="1" fontAlgn="auto" latinLnBrk="0" hangingPunct="1">
                <a:lnSpc>
                  <a:spcPct val="80000"/>
                </a:lnSpc>
                <a:spcBef>
                  <a:spcPct val="0"/>
                </a:spcBef>
                <a:buClrTx/>
                <a:buSzTx/>
                <a:buFontTx/>
                <a:buNone/>
                <a:tabLst/>
                <a:defRPr/>
              </a:pPr>
              <a:r>
                <a:rPr kumimoji="0" lang="en-US" sz="1200" i="0" u="none" strike="noStrike" kern="0" cap="none" spc="0" normalizeH="0" baseline="0" noProof="0" dirty="0" smtClean="0">
                  <a:ln>
                    <a:noFill/>
                  </a:ln>
                  <a:solidFill>
                    <a:schemeClr val="bg1"/>
                  </a:solidFill>
                  <a:uLnTx/>
                  <a:uFillTx/>
                  <a:cs typeface="Arial Unicode MS" pitchFamily="34" charset="-128"/>
                </a:rPr>
                <a:t>Poor customer experience</a:t>
              </a:r>
            </a:p>
          </p:txBody>
        </p:sp>
      </p:grpSp>
      <p:pic>
        <p:nvPicPr>
          <p:cNvPr id="20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347" y="206646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844127" y="2247783"/>
            <a:ext cx="7442464" cy="802284"/>
            <a:chOff x="844127" y="2247783"/>
            <a:chExt cx="7442464" cy="802284"/>
          </a:xfrm>
        </p:grpSpPr>
        <p:pic>
          <p:nvPicPr>
            <p:cNvPr id="206"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7" name="Multiply 206"/>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08" name="Multiply 207"/>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12" name="Multiply 211"/>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13" name="Multiply 212"/>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24" name="Multiply 223"/>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pic>
          <p:nvPicPr>
            <p:cNvPr id="225"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8"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0380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7"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500"/>
                                        <p:tgtEl>
                                          <p:spTgt spid="180"/>
                                        </p:tgtEl>
                                      </p:cBhvr>
                                    </p:animEffect>
                                    <p:anim calcmode="lin" valueType="num">
                                      <p:cBhvr>
                                        <p:cTn id="11" dur="500" fill="hold"/>
                                        <p:tgtEl>
                                          <p:spTgt spid="180"/>
                                        </p:tgtEl>
                                        <p:attrNameLst>
                                          <p:attrName>ppt_x</p:attrName>
                                        </p:attrNameLst>
                                      </p:cBhvr>
                                      <p:tavLst>
                                        <p:tav tm="0">
                                          <p:val>
                                            <p:strVal val="#ppt_x"/>
                                          </p:val>
                                        </p:tav>
                                        <p:tav tm="100000">
                                          <p:val>
                                            <p:strVal val="#ppt_x"/>
                                          </p:val>
                                        </p:tav>
                                      </p:tavLst>
                                    </p:anim>
                                    <p:anim calcmode="lin" valueType="num">
                                      <p:cBhvr>
                                        <p:cTn id="12" dur="500" fill="hold"/>
                                        <p:tgtEl>
                                          <p:spTgt spid="180"/>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27"/>
                                        </p:tgtEl>
                                        <p:attrNameLst>
                                          <p:attrName>style.visibility</p:attrName>
                                        </p:attrNameLst>
                                      </p:cBhvr>
                                      <p:to>
                                        <p:strVal val="visible"/>
                                      </p:to>
                                    </p:set>
                                    <p:animEffect transition="in" filter="wipe(left)">
                                      <p:cBhvr>
                                        <p:cTn id="16" dur="500"/>
                                        <p:tgtEl>
                                          <p:spTgt spid="227"/>
                                        </p:tgtEl>
                                      </p:cBhvr>
                                    </p:animEffect>
                                  </p:childTnLst>
                                </p:cTn>
                              </p:par>
                            </p:childTnLst>
                          </p:cTn>
                        </p:par>
                        <p:par>
                          <p:cTn id="17" fill="hold">
                            <p:stCondLst>
                              <p:cond delay="1000"/>
                            </p:stCondLst>
                            <p:childTnLst>
                              <p:par>
                                <p:cTn id="18" presetID="21" presetClass="entr" presetSubtype="1" fill="hold" nodeType="afterEffect">
                                  <p:stCondLst>
                                    <p:cond delay="0"/>
                                  </p:stCondLst>
                                  <p:childTnLst>
                                    <p:set>
                                      <p:cBhvr>
                                        <p:cTn id="19" dur="1" fill="hold">
                                          <p:stCondLst>
                                            <p:cond delay="0"/>
                                          </p:stCondLst>
                                        </p:cTn>
                                        <p:tgtEl>
                                          <p:spTgt spid="140"/>
                                        </p:tgtEl>
                                        <p:attrNameLst>
                                          <p:attrName>style.visibility</p:attrName>
                                        </p:attrNameLst>
                                      </p:cBhvr>
                                      <p:to>
                                        <p:strVal val="visible"/>
                                      </p:to>
                                    </p:set>
                                    <p:animEffect transition="in" filter="wheel(1)">
                                      <p:cBhvr>
                                        <p:cTn id="20" dur="500"/>
                                        <p:tgtEl>
                                          <p:spTgt spid="140"/>
                                        </p:tgtEl>
                                      </p:cBhvr>
                                    </p:animEffect>
                                  </p:childTnLst>
                                </p:cTn>
                              </p:par>
                              <p:par>
                                <p:cTn id="21" presetID="22" presetClass="exit" presetSubtype="8" fill="hold" grpId="0" nodeType="withEffect">
                                  <p:stCondLst>
                                    <p:cond delay="0"/>
                                  </p:stCondLst>
                                  <p:childTnLst>
                                    <p:animEffect transition="out" filter="wipe(left)">
                                      <p:cBhvr>
                                        <p:cTn id="22" dur="500"/>
                                        <p:tgtEl>
                                          <p:spTgt spid="221"/>
                                        </p:tgtEl>
                                      </p:cBhvr>
                                    </p:animEffect>
                                    <p:set>
                                      <p:cBhvr>
                                        <p:cTn id="23" dur="1" fill="hold">
                                          <p:stCondLst>
                                            <p:cond delay="499"/>
                                          </p:stCondLst>
                                        </p:cTn>
                                        <p:tgtEl>
                                          <p:spTgt spid="221"/>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220"/>
                                        </p:tgtEl>
                                      </p:cBhvr>
                                    </p:animEffect>
                                    <p:set>
                                      <p:cBhvr>
                                        <p:cTn id="26" dur="1" fill="hold">
                                          <p:stCondLst>
                                            <p:cond delay="499"/>
                                          </p:stCondLst>
                                        </p:cTn>
                                        <p:tgtEl>
                                          <p:spTgt spid="220"/>
                                        </p:tgtEl>
                                        <p:attrNameLst>
                                          <p:attrName>style.visibility</p:attrName>
                                        </p:attrNameLst>
                                      </p:cBhvr>
                                      <p:to>
                                        <p:strVal val="hidden"/>
                                      </p:to>
                                    </p:set>
                                  </p:childTnLst>
                                </p:cTn>
                              </p:par>
                            </p:childTnLst>
                          </p:cTn>
                        </p:par>
                        <p:par>
                          <p:cTn id="27" fill="hold">
                            <p:stCondLst>
                              <p:cond delay="1500"/>
                            </p:stCondLst>
                            <p:childTnLst>
                              <p:par>
                                <p:cTn id="28" presetID="47" presetClass="entr" presetSubtype="0" fill="hold" nodeType="afterEffect">
                                  <p:stCondLst>
                                    <p:cond delay="0"/>
                                  </p:stCondLst>
                                  <p:childTnLst>
                                    <p:set>
                                      <p:cBhvr>
                                        <p:cTn id="29" dur="1" fill="hold">
                                          <p:stCondLst>
                                            <p:cond delay="0"/>
                                          </p:stCondLst>
                                        </p:cTn>
                                        <p:tgtEl>
                                          <p:spTgt spid="192"/>
                                        </p:tgtEl>
                                        <p:attrNameLst>
                                          <p:attrName>style.visibility</p:attrName>
                                        </p:attrNameLst>
                                      </p:cBhvr>
                                      <p:to>
                                        <p:strVal val="visible"/>
                                      </p:to>
                                    </p:set>
                                    <p:animEffect transition="in" filter="fade">
                                      <p:cBhvr>
                                        <p:cTn id="30" dur="500"/>
                                        <p:tgtEl>
                                          <p:spTgt spid="192"/>
                                        </p:tgtEl>
                                      </p:cBhvr>
                                    </p:animEffect>
                                    <p:anim calcmode="lin" valueType="num">
                                      <p:cBhvr>
                                        <p:cTn id="31" dur="500" fill="hold"/>
                                        <p:tgtEl>
                                          <p:spTgt spid="192"/>
                                        </p:tgtEl>
                                        <p:attrNameLst>
                                          <p:attrName>ppt_x</p:attrName>
                                        </p:attrNameLst>
                                      </p:cBhvr>
                                      <p:tavLst>
                                        <p:tav tm="0">
                                          <p:val>
                                            <p:strVal val="#ppt_x"/>
                                          </p:val>
                                        </p:tav>
                                        <p:tav tm="100000">
                                          <p:val>
                                            <p:strVal val="#ppt_x"/>
                                          </p:val>
                                        </p:tav>
                                      </p:tavLst>
                                    </p:anim>
                                    <p:anim calcmode="lin" valueType="num">
                                      <p:cBhvr>
                                        <p:cTn id="32" dur="500" fill="hold"/>
                                        <p:tgtEl>
                                          <p:spTgt spid="192"/>
                                        </p:tgtEl>
                                        <p:attrNameLst>
                                          <p:attrName>ppt_y</p:attrName>
                                        </p:attrNameLst>
                                      </p:cBhvr>
                                      <p:tavLst>
                                        <p:tav tm="0">
                                          <p:val>
                                            <p:strVal val="#ppt_y-.1"/>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wipe(left)">
                                      <p:cBhvr>
                                        <p:cTn id="35" dur="500"/>
                                        <p:tgtEl>
                                          <p:spTgt spid="17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74"/>
                                        </p:tgtEl>
                                        <p:attrNameLst>
                                          <p:attrName>style.visibility</p:attrName>
                                        </p:attrNameLst>
                                      </p:cBhvr>
                                      <p:to>
                                        <p:strVal val="visible"/>
                                      </p:to>
                                    </p:set>
                                    <p:animEffect transition="in" filter="wipe(left)">
                                      <p:cBhvr>
                                        <p:cTn id="38" dur="500"/>
                                        <p:tgtEl>
                                          <p:spTgt spid="174"/>
                                        </p:tgtEl>
                                      </p:cBhvr>
                                    </p:animEffect>
                                  </p:childTnLst>
                                </p:cTn>
                              </p:par>
                            </p:childTnLst>
                          </p:cTn>
                        </p:par>
                        <p:par>
                          <p:cTn id="39" fill="hold">
                            <p:stCondLst>
                              <p:cond delay="2000"/>
                            </p:stCondLst>
                            <p:childTnLst>
                              <p:par>
                                <p:cTn id="40" presetID="22" presetClass="entr" presetSubtype="4" fill="hold" nodeType="after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down)">
                                      <p:cBhvr>
                                        <p:cTn id="42" dur="500"/>
                                        <p:tgtEl>
                                          <p:spTgt spid="59"/>
                                        </p:tgtEl>
                                      </p:cBhvr>
                                    </p:animEffect>
                                  </p:childTnLst>
                                </p:cTn>
                              </p:par>
                              <p:par>
                                <p:cTn id="43" presetID="22" presetClass="entr" presetSubtype="4"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down)">
                                      <p:cBhvr>
                                        <p:cTn id="45" dur="500"/>
                                        <p:tgtEl>
                                          <p:spTgt spid="55"/>
                                        </p:tgtEl>
                                      </p:cBhvr>
                                    </p:animEffect>
                                  </p:childTnLst>
                                </p:cTn>
                              </p:par>
                              <p:par>
                                <p:cTn id="46" presetID="22" presetClass="entr" presetSubtype="4" fill="hold" nodeType="with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down)">
                                      <p:cBhvr>
                                        <p:cTn id="48" dur="500"/>
                                        <p:tgtEl>
                                          <p:spTgt spid="65"/>
                                        </p:tgtEl>
                                      </p:cBhvr>
                                    </p:animEffect>
                                  </p:childTnLst>
                                </p:cTn>
                              </p:par>
                              <p:par>
                                <p:cTn id="49" presetID="22" presetClass="entr" presetSubtype="4"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down)">
                                      <p:cBhvr>
                                        <p:cTn id="51" dur="500"/>
                                        <p:tgtEl>
                                          <p:spTgt spid="62"/>
                                        </p:tgtEl>
                                      </p:cBhvr>
                                    </p:animEffect>
                                  </p:childTnLst>
                                </p:cTn>
                              </p:par>
                              <p:par>
                                <p:cTn id="52" presetID="21" presetClass="entr" presetSubtype="1" fill="hold"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wheel(1)">
                                      <p:cBhvr>
                                        <p:cTn id="54" dur="250"/>
                                        <p:tgtEl>
                                          <p:spTgt spid="124"/>
                                        </p:tgtEl>
                                      </p:cBhvr>
                                    </p:animEffect>
                                  </p:childTnLst>
                                </p:cTn>
                              </p:par>
                              <p:par>
                                <p:cTn id="55" presetID="22" presetClass="exit" presetSubtype="8" fill="hold" grpId="0" nodeType="withEffect">
                                  <p:stCondLst>
                                    <p:cond delay="0"/>
                                  </p:stCondLst>
                                  <p:childTnLst>
                                    <p:animEffect transition="out" filter="wipe(left)">
                                      <p:cBhvr>
                                        <p:cTn id="56" dur="500"/>
                                        <p:tgtEl>
                                          <p:spTgt spid="211"/>
                                        </p:tgtEl>
                                      </p:cBhvr>
                                    </p:animEffect>
                                    <p:set>
                                      <p:cBhvr>
                                        <p:cTn id="57" dur="1" fill="hold">
                                          <p:stCondLst>
                                            <p:cond delay="499"/>
                                          </p:stCondLst>
                                        </p:cTn>
                                        <p:tgtEl>
                                          <p:spTgt spid="211"/>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171"/>
                                        </p:tgtEl>
                                      </p:cBhvr>
                                    </p:animEffect>
                                    <p:set>
                                      <p:cBhvr>
                                        <p:cTn id="60" dur="1" fill="hold">
                                          <p:stCondLst>
                                            <p:cond delay="499"/>
                                          </p:stCondLst>
                                        </p:cTn>
                                        <p:tgtEl>
                                          <p:spTgt spid="17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nodeType="clickEffect">
                                  <p:stCondLst>
                                    <p:cond delay="0"/>
                                  </p:stCondLst>
                                  <p:childTnLst>
                                    <p:set>
                                      <p:cBhvr>
                                        <p:cTn id="64" dur="1" fill="hold">
                                          <p:stCondLst>
                                            <p:cond delay="0"/>
                                          </p:stCondLst>
                                        </p:cTn>
                                        <p:tgtEl>
                                          <p:spTgt spid="172"/>
                                        </p:tgtEl>
                                        <p:attrNameLst>
                                          <p:attrName>style.visibility</p:attrName>
                                        </p:attrNameLst>
                                      </p:cBhvr>
                                      <p:to>
                                        <p:strVal val="visible"/>
                                      </p:to>
                                    </p:set>
                                    <p:animEffect transition="in" filter="fade">
                                      <p:cBhvr>
                                        <p:cTn id="65" dur="500"/>
                                        <p:tgtEl>
                                          <p:spTgt spid="172"/>
                                        </p:tgtEl>
                                      </p:cBhvr>
                                    </p:animEffect>
                                    <p:anim calcmode="lin" valueType="num">
                                      <p:cBhvr>
                                        <p:cTn id="66" dur="500" fill="hold"/>
                                        <p:tgtEl>
                                          <p:spTgt spid="172"/>
                                        </p:tgtEl>
                                        <p:attrNameLst>
                                          <p:attrName>ppt_x</p:attrName>
                                        </p:attrNameLst>
                                      </p:cBhvr>
                                      <p:tavLst>
                                        <p:tav tm="0">
                                          <p:val>
                                            <p:strVal val="#ppt_x"/>
                                          </p:val>
                                        </p:tav>
                                        <p:tav tm="100000">
                                          <p:val>
                                            <p:strVal val="#ppt_x"/>
                                          </p:val>
                                        </p:tav>
                                      </p:tavLst>
                                    </p:anim>
                                    <p:anim calcmode="lin" valueType="num">
                                      <p:cBhvr>
                                        <p:cTn id="67" dur="500" fill="hold"/>
                                        <p:tgtEl>
                                          <p:spTgt spid="172"/>
                                        </p:tgtEl>
                                        <p:attrNameLst>
                                          <p:attrName>ppt_y</p:attrName>
                                        </p:attrNameLst>
                                      </p:cBhvr>
                                      <p:tavLst>
                                        <p:tav tm="0">
                                          <p:val>
                                            <p:strVal val="#ppt_y-.1"/>
                                          </p:val>
                                        </p:tav>
                                        <p:tav tm="100000">
                                          <p:val>
                                            <p:strVal val="#ppt_y"/>
                                          </p:val>
                                        </p:tav>
                                      </p:tavLst>
                                    </p:anim>
                                  </p:childTnLst>
                                </p:cTn>
                              </p:par>
                              <p:par>
                                <p:cTn id="68" presetID="22" presetClass="entr" presetSubtype="8" fill="hold" nodeType="withEffect">
                                  <p:stCondLst>
                                    <p:cond delay="0"/>
                                  </p:stCondLst>
                                  <p:childTnLst>
                                    <p:set>
                                      <p:cBhvr>
                                        <p:cTn id="69" dur="1" fill="hold">
                                          <p:stCondLst>
                                            <p:cond delay="0"/>
                                          </p:stCondLst>
                                        </p:cTn>
                                        <p:tgtEl>
                                          <p:spTgt spid="102"/>
                                        </p:tgtEl>
                                        <p:attrNameLst>
                                          <p:attrName>style.visibility</p:attrName>
                                        </p:attrNameLst>
                                      </p:cBhvr>
                                      <p:to>
                                        <p:strVal val="visible"/>
                                      </p:to>
                                    </p:set>
                                    <p:animEffect transition="in" filter="wipe(left)">
                                      <p:cBhvr>
                                        <p:cTn id="70" dur="500"/>
                                        <p:tgtEl>
                                          <p:spTgt spid="102"/>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270"/>
                                        </p:tgtEl>
                                        <p:attrNameLst>
                                          <p:attrName>style.visibility</p:attrName>
                                        </p:attrNameLst>
                                      </p:cBhvr>
                                      <p:to>
                                        <p:strVal val="visible"/>
                                      </p:to>
                                    </p:set>
                                    <p:animEffect transition="in" filter="wipe(left)">
                                      <p:cBhvr>
                                        <p:cTn id="74" dur="500"/>
                                        <p:tgtEl>
                                          <p:spTgt spid="270"/>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wipe(up)">
                                      <p:cBhvr>
                                        <p:cTn id="78" dur="500"/>
                                        <p:tgtEl>
                                          <p:spTgt spid="48"/>
                                        </p:tgtEl>
                                      </p:cBhvr>
                                    </p:animEffect>
                                  </p:childTnLst>
                                </p:cTn>
                              </p:par>
                              <p:par>
                                <p:cTn id="79" presetID="22" presetClass="exit" presetSubtype="8" fill="hold" grpId="0" nodeType="withEffect">
                                  <p:stCondLst>
                                    <p:cond delay="0"/>
                                  </p:stCondLst>
                                  <p:childTnLst>
                                    <p:animEffect transition="out" filter="wipe(left)">
                                      <p:cBhvr>
                                        <p:cTn id="80" dur="500"/>
                                        <p:tgtEl>
                                          <p:spTgt spid="170"/>
                                        </p:tgtEl>
                                      </p:cBhvr>
                                    </p:animEffect>
                                    <p:set>
                                      <p:cBhvr>
                                        <p:cTn id="81" dur="1" fill="hold">
                                          <p:stCondLst>
                                            <p:cond delay="499"/>
                                          </p:stCondLst>
                                        </p:cTn>
                                        <p:tgtEl>
                                          <p:spTgt spid="170"/>
                                        </p:tgtEl>
                                        <p:attrNameLst>
                                          <p:attrName>style.visibility</p:attrName>
                                        </p:attrNameLst>
                                      </p:cBhvr>
                                      <p:to>
                                        <p:strVal val="hidden"/>
                                      </p:to>
                                    </p:set>
                                  </p:childTnLst>
                                </p:cTn>
                              </p:par>
                              <p:par>
                                <p:cTn id="82" presetID="22" presetClass="exit" presetSubtype="8" fill="hold" grpId="0" nodeType="withEffect">
                                  <p:stCondLst>
                                    <p:cond delay="0"/>
                                  </p:stCondLst>
                                  <p:childTnLst>
                                    <p:animEffect transition="out" filter="wipe(left)">
                                      <p:cBhvr>
                                        <p:cTn id="83" dur="500"/>
                                        <p:tgtEl>
                                          <p:spTgt spid="169"/>
                                        </p:tgtEl>
                                      </p:cBhvr>
                                    </p:animEffect>
                                    <p:set>
                                      <p:cBhvr>
                                        <p:cTn id="84" dur="1" fill="hold">
                                          <p:stCondLst>
                                            <p:cond delay="499"/>
                                          </p:stCondLst>
                                        </p:cTn>
                                        <p:tgtEl>
                                          <p:spTgt spid="169"/>
                                        </p:tgtEl>
                                        <p:attrNameLst>
                                          <p:attrName>style.visibility</p:attrName>
                                        </p:attrNameLst>
                                      </p:cBhvr>
                                      <p:to>
                                        <p:strVal val="hidden"/>
                                      </p:to>
                                    </p:set>
                                  </p:childTnLst>
                                </p:cTn>
                              </p:par>
                            </p:childTnLst>
                          </p:cTn>
                        </p:par>
                        <p:par>
                          <p:cTn id="85" fill="hold">
                            <p:stCondLst>
                              <p:cond delay="1500"/>
                            </p:stCondLst>
                            <p:childTnLst>
                              <p:par>
                                <p:cTn id="86" presetID="47" presetClass="entr" presetSubtype="0" fill="hold" nodeType="afterEffect">
                                  <p:stCondLst>
                                    <p:cond delay="0"/>
                                  </p:stCondLst>
                                  <p:childTnLst>
                                    <p:set>
                                      <p:cBhvr>
                                        <p:cTn id="87" dur="1" fill="hold">
                                          <p:stCondLst>
                                            <p:cond delay="0"/>
                                          </p:stCondLst>
                                        </p:cTn>
                                        <p:tgtEl>
                                          <p:spTgt spid="189"/>
                                        </p:tgtEl>
                                        <p:attrNameLst>
                                          <p:attrName>style.visibility</p:attrName>
                                        </p:attrNameLst>
                                      </p:cBhvr>
                                      <p:to>
                                        <p:strVal val="visible"/>
                                      </p:to>
                                    </p:set>
                                    <p:animEffect transition="in" filter="fade">
                                      <p:cBhvr>
                                        <p:cTn id="88" dur="500"/>
                                        <p:tgtEl>
                                          <p:spTgt spid="189"/>
                                        </p:tgtEl>
                                      </p:cBhvr>
                                    </p:animEffect>
                                    <p:anim calcmode="lin" valueType="num">
                                      <p:cBhvr>
                                        <p:cTn id="89" dur="500" fill="hold"/>
                                        <p:tgtEl>
                                          <p:spTgt spid="189"/>
                                        </p:tgtEl>
                                        <p:attrNameLst>
                                          <p:attrName>ppt_x</p:attrName>
                                        </p:attrNameLst>
                                      </p:cBhvr>
                                      <p:tavLst>
                                        <p:tav tm="0">
                                          <p:val>
                                            <p:strVal val="#ppt_x"/>
                                          </p:val>
                                        </p:tav>
                                        <p:tav tm="100000">
                                          <p:val>
                                            <p:strVal val="#ppt_x"/>
                                          </p:val>
                                        </p:tav>
                                      </p:tavLst>
                                    </p:anim>
                                    <p:anim calcmode="lin" valueType="num">
                                      <p:cBhvr>
                                        <p:cTn id="90" dur="500" fill="hold"/>
                                        <p:tgtEl>
                                          <p:spTgt spid="189"/>
                                        </p:tgtEl>
                                        <p:attrNameLst>
                                          <p:attrName>ppt_y</p:attrName>
                                        </p:attrNameLst>
                                      </p:cBhvr>
                                      <p:tavLst>
                                        <p:tav tm="0">
                                          <p:val>
                                            <p:strVal val="#ppt_y-.1"/>
                                          </p:val>
                                        </p:tav>
                                        <p:tav tm="100000">
                                          <p:val>
                                            <p:strVal val="#ppt_y"/>
                                          </p:val>
                                        </p:tav>
                                      </p:tavLst>
                                    </p:anim>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197"/>
                                        </p:tgtEl>
                                        <p:attrNameLst>
                                          <p:attrName>style.visibility</p:attrName>
                                        </p:attrNameLst>
                                      </p:cBhvr>
                                      <p:to>
                                        <p:strVal val="visible"/>
                                      </p:to>
                                    </p:set>
                                    <p:animEffect transition="in" filter="wipe(left)">
                                      <p:cBhvr>
                                        <p:cTn id="94" dur="500"/>
                                        <p:tgtEl>
                                          <p:spTgt spid="197"/>
                                        </p:tgtEl>
                                      </p:cBhvr>
                                    </p:animEffect>
                                  </p:childTnLst>
                                </p:cTn>
                              </p:par>
                            </p:childTnLst>
                          </p:cTn>
                        </p:par>
                        <p:par>
                          <p:cTn id="95" fill="hold">
                            <p:stCondLst>
                              <p:cond delay="2500"/>
                            </p:stCondLst>
                            <p:childTnLst>
                              <p:par>
                                <p:cTn id="96" presetID="22" presetClass="entr" presetSubtype="8" fill="hold" grpId="0" nodeType="afterEffect">
                                  <p:stCondLst>
                                    <p:cond delay="0"/>
                                  </p:stCondLst>
                                  <p:childTnLst>
                                    <p:set>
                                      <p:cBhvr>
                                        <p:cTn id="97" dur="1" fill="hold">
                                          <p:stCondLst>
                                            <p:cond delay="0"/>
                                          </p:stCondLst>
                                        </p:cTn>
                                        <p:tgtEl>
                                          <p:spTgt spid="264"/>
                                        </p:tgtEl>
                                        <p:attrNameLst>
                                          <p:attrName>style.visibility</p:attrName>
                                        </p:attrNameLst>
                                      </p:cBhvr>
                                      <p:to>
                                        <p:strVal val="visible"/>
                                      </p:to>
                                    </p:set>
                                    <p:animEffect transition="in" filter="wipe(left)">
                                      <p:cBhvr>
                                        <p:cTn id="98" dur="500"/>
                                        <p:tgtEl>
                                          <p:spTgt spid="264"/>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153"/>
                                        </p:tgtEl>
                                        <p:attrNameLst>
                                          <p:attrName>style.visibility</p:attrName>
                                        </p:attrNameLst>
                                      </p:cBhvr>
                                      <p:to>
                                        <p:strVal val="visible"/>
                                      </p:to>
                                    </p:set>
                                    <p:animEffect transition="in" filter="wipe(left)">
                                      <p:cBhvr>
                                        <p:cTn id="102" dur="500"/>
                                        <p:tgtEl>
                                          <p:spTgt spid="153"/>
                                        </p:tgtEl>
                                      </p:cBhvr>
                                    </p:animEffect>
                                  </p:childTnLst>
                                </p:cTn>
                              </p:par>
                              <p:par>
                                <p:cTn id="103" presetID="22" presetClass="entr" presetSubtype="8" fill="hold" nodeType="withEffect">
                                  <p:stCondLst>
                                    <p:cond delay="0"/>
                                  </p:stCondLst>
                                  <p:childTnLst>
                                    <p:set>
                                      <p:cBhvr>
                                        <p:cTn id="104" dur="1" fill="hold">
                                          <p:stCondLst>
                                            <p:cond delay="0"/>
                                          </p:stCondLst>
                                        </p:cTn>
                                        <p:tgtEl>
                                          <p:spTgt spid="154"/>
                                        </p:tgtEl>
                                        <p:attrNameLst>
                                          <p:attrName>style.visibility</p:attrName>
                                        </p:attrNameLst>
                                      </p:cBhvr>
                                      <p:to>
                                        <p:strVal val="visible"/>
                                      </p:to>
                                    </p:set>
                                    <p:animEffect transition="in" filter="wipe(left)">
                                      <p:cBhvr>
                                        <p:cTn id="105" dur="500"/>
                                        <p:tgtEl>
                                          <p:spTgt spid="154"/>
                                        </p:tgtEl>
                                      </p:cBhvr>
                                    </p:animEffect>
                                  </p:childTnLst>
                                </p:cTn>
                              </p:par>
                            </p:childTnLst>
                          </p:cTn>
                        </p:par>
                        <p:par>
                          <p:cTn id="106" fill="hold">
                            <p:stCondLst>
                              <p:cond delay="3500"/>
                            </p:stCondLst>
                            <p:childTnLst>
                              <p:par>
                                <p:cTn id="107" presetID="22" presetClass="entr" presetSubtype="1" fill="hold" nodeType="afterEffect">
                                  <p:stCondLst>
                                    <p:cond delay="0"/>
                                  </p:stCondLst>
                                  <p:childTnLst>
                                    <p:set>
                                      <p:cBhvr>
                                        <p:cTn id="108" dur="1" fill="hold">
                                          <p:stCondLst>
                                            <p:cond delay="0"/>
                                          </p:stCondLst>
                                        </p:cTn>
                                        <p:tgtEl>
                                          <p:spTgt spid="321"/>
                                        </p:tgtEl>
                                        <p:attrNameLst>
                                          <p:attrName>style.visibility</p:attrName>
                                        </p:attrNameLst>
                                      </p:cBhvr>
                                      <p:to>
                                        <p:strVal val="visible"/>
                                      </p:to>
                                    </p:set>
                                    <p:animEffect transition="in" filter="wipe(up)">
                                      <p:cBhvr>
                                        <p:cTn id="109" dur="500"/>
                                        <p:tgtEl>
                                          <p:spTgt spid="321"/>
                                        </p:tgtEl>
                                      </p:cBhvr>
                                    </p:animEffect>
                                  </p:childTnLst>
                                </p:cTn>
                              </p:par>
                              <p:par>
                                <p:cTn id="110" presetID="22" presetClass="exit" presetSubtype="8" fill="hold" grpId="0" nodeType="withEffect">
                                  <p:stCondLst>
                                    <p:cond delay="0"/>
                                  </p:stCondLst>
                                  <p:childTnLst>
                                    <p:animEffect transition="out" filter="wipe(left)">
                                      <p:cBhvr>
                                        <p:cTn id="111" dur="500"/>
                                        <p:tgtEl>
                                          <p:spTgt spid="168"/>
                                        </p:tgtEl>
                                      </p:cBhvr>
                                    </p:animEffect>
                                    <p:set>
                                      <p:cBhvr>
                                        <p:cTn id="112" dur="1" fill="hold">
                                          <p:stCondLst>
                                            <p:cond delay="499"/>
                                          </p:stCondLst>
                                        </p:cTn>
                                        <p:tgtEl>
                                          <p:spTgt spid="168"/>
                                        </p:tgtEl>
                                        <p:attrNameLst>
                                          <p:attrName>style.visibility</p:attrName>
                                        </p:attrNameLst>
                                      </p:cBhvr>
                                      <p:to>
                                        <p:strVal val="hidden"/>
                                      </p:to>
                                    </p:set>
                                  </p:childTnLst>
                                </p:cTn>
                              </p:par>
                              <p:par>
                                <p:cTn id="113" presetID="22" presetClass="exit" presetSubtype="8" fill="hold" grpId="0" nodeType="withEffect">
                                  <p:stCondLst>
                                    <p:cond delay="0"/>
                                  </p:stCondLst>
                                  <p:childTnLst>
                                    <p:animEffect transition="out" filter="wipe(left)">
                                      <p:cBhvr>
                                        <p:cTn id="114" dur="500"/>
                                        <p:tgtEl>
                                          <p:spTgt spid="167"/>
                                        </p:tgtEl>
                                      </p:cBhvr>
                                    </p:animEffect>
                                    <p:set>
                                      <p:cBhvr>
                                        <p:cTn id="115" dur="1" fill="hold">
                                          <p:stCondLst>
                                            <p:cond delay="499"/>
                                          </p:stCondLst>
                                        </p:cTn>
                                        <p:tgtEl>
                                          <p:spTgt spid="167"/>
                                        </p:tgtEl>
                                        <p:attrNameLst>
                                          <p:attrName>style.visibility</p:attrName>
                                        </p:attrNameLst>
                                      </p:cBhvr>
                                      <p:to>
                                        <p:strVal val="hidden"/>
                                      </p:to>
                                    </p:set>
                                  </p:childTnLst>
                                </p:cTn>
                              </p:par>
                              <p:par>
                                <p:cTn id="116" presetID="21" presetClass="entr" presetSubtype="1" fill="hold" nodeType="withEffect">
                                  <p:stCondLst>
                                    <p:cond delay="0"/>
                                  </p:stCondLst>
                                  <p:childTnLst>
                                    <p:set>
                                      <p:cBhvr>
                                        <p:cTn id="117" dur="1" fill="hold">
                                          <p:stCondLst>
                                            <p:cond delay="0"/>
                                          </p:stCondLst>
                                        </p:cTn>
                                        <p:tgtEl>
                                          <p:spTgt spid="296"/>
                                        </p:tgtEl>
                                        <p:attrNameLst>
                                          <p:attrName>style.visibility</p:attrName>
                                        </p:attrNameLst>
                                      </p:cBhvr>
                                      <p:to>
                                        <p:strVal val="visible"/>
                                      </p:to>
                                    </p:set>
                                    <p:animEffect transition="in" filter="wheel(1)">
                                      <p:cBhvr>
                                        <p:cTn id="118" dur="250"/>
                                        <p:tgtEl>
                                          <p:spTgt spid="296"/>
                                        </p:tgtEl>
                                      </p:cBhvr>
                                    </p:animEffect>
                                  </p:childTnLst>
                                </p:cTn>
                              </p:par>
                            </p:childTnLst>
                          </p:cTn>
                        </p:par>
                      </p:childTnLst>
                    </p:cTn>
                  </p:par>
                  <p:par>
                    <p:cTn id="119" fill="hold">
                      <p:stCondLst>
                        <p:cond delay="indefinite"/>
                      </p:stCondLst>
                      <p:childTnLst>
                        <p:par>
                          <p:cTn id="120" fill="hold">
                            <p:stCondLst>
                              <p:cond delay="0"/>
                            </p:stCondLst>
                            <p:childTnLst>
                              <p:par>
                                <p:cTn id="121" presetID="47" presetClass="entr" presetSubtype="0" fill="hold" nodeType="clickEffect">
                                  <p:stCondLst>
                                    <p:cond delay="0"/>
                                  </p:stCondLst>
                                  <p:childTnLst>
                                    <p:set>
                                      <p:cBhvr>
                                        <p:cTn id="122" dur="1" fill="hold">
                                          <p:stCondLst>
                                            <p:cond delay="0"/>
                                          </p:stCondLst>
                                        </p:cTn>
                                        <p:tgtEl>
                                          <p:spTgt spid="196"/>
                                        </p:tgtEl>
                                        <p:attrNameLst>
                                          <p:attrName>style.visibility</p:attrName>
                                        </p:attrNameLst>
                                      </p:cBhvr>
                                      <p:to>
                                        <p:strVal val="visible"/>
                                      </p:to>
                                    </p:set>
                                    <p:animEffect transition="in" filter="fade">
                                      <p:cBhvr>
                                        <p:cTn id="123" dur="500"/>
                                        <p:tgtEl>
                                          <p:spTgt spid="196"/>
                                        </p:tgtEl>
                                      </p:cBhvr>
                                    </p:animEffect>
                                    <p:anim calcmode="lin" valueType="num">
                                      <p:cBhvr>
                                        <p:cTn id="124" dur="500" fill="hold"/>
                                        <p:tgtEl>
                                          <p:spTgt spid="196"/>
                                        </p:tgtEl>
                                        <p:attrNameLst>
                                          <p:attrName>ppt_x</p:attrName>
                                        </p:attrNameLst>
                                      </p:cBhvr>
                                      <p:tavLst>
                                        <p:tav tm="0">
                                          <p:val>
                                            <p:strVal val="#ppt_x"/>
                                          </p:val>
                                        </p:tav>
                                        <p:tav tm="100000">
                                          <p:val>
                                            <p:strVal val="#ppt_x"/>
                                          </p:val>
                                        </p:tav>
                                      </p:tavLst>
                                    </p:anim>
                                    <p:anim calcmode="lin" valueType="num">
                                      <p:cBhvr>
                                        <p:cTn id="125" dur="500" fill="hold"/>
                                        <p:tgtEl>
                                          <p:spTgt spid="196"/>
                                        </p:tgtEl>
                                        <p:attrNameLst>
                                          <p:attrName>ppt_y</p:attrName>
                                        </p:attrNameLst>
                                      </p:cBhvr>
                                      <p:tavLst>
                                        <p:tav tm="0">
                                          <p:val>
                                            <p:strVal val="#ppt_y-.1"/>
                                          </p:val>
                                        </p:tav>
                                        <p:tav tm="100000">
                                          <p:val>
                                            <p:strVal val="#ppt_y"/>
                                          </p:val>
                                        </p:tav>
                                      </p:tavLst>
                                    </p:anim>
                                  </p:childTnLst>
                                </p:cTn>
                              </p:par>
                            </p:childTnLst>
                          </p:cTn>
                        </p:par>
                        <p:par>
                          <p:cTn id="126" fill="hold">
                            <p:stCondLst>
                              <p:cond delay="500"/>
                            </p:stCondLst>
                            <p:childTnLst>
                              <p:par>
                                <p:cTn id="127" presetID="22" presetClass="entr" presetSubtype="8" fill="hold" nodeType="afterEffect">
                                  <p:stCondLst>
                                    <p:cond delay="0"/>
                                  </p:stCondLst>
                                  <p:childTnLst>
                                    <p:set>
                                      <p:cBhvr>
                                        <p:cTn id="128" dur="1" fill="hold">
                                          <p:stCondLst>
                                            <p:cond delay="0"/>
                                          </p:stCondLst>
                                        </p:cTn>
                                        <p:tgtEl>
                                          <p:spTgt spid="200"/>
                                        </p:tgtEl>
                                        <p:attrNameLst>
                                          <p:attrName>style.visibility</p:attrName>
                                        </p:attrNameLst>
                                      </p:cBhvr>
                                      <p:to>
                                        <p:strVal val="visible"/>
                                      </p:to>
                                    </p:set>
                                    <p:animEffect transition="in" filter="wipe(left)">
                                      <p:cBhvr>
                                        <p:cTn id="129" dur="500"/>
                                        <p:tgtEl>
                                          <p:spTgt spid="200"/>
                                        </p:tgtEl>
                                      </p:cBhvr>
                                    </p:animEffect>
                                  </p:childTnLst>
                                </p:cTn>
                              </p:par>
                            </p:childTnLst>
                          </p:cTn>
                        </p:par>
                        <p:par>
                          <p:cTn id="130" fill="hold">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265"/>
                                        </p:tgtEl>
                                        <p:attrNameLst>
                                          <p:attrName>style.visibility</p:attrName>
                                        </p:attrNameLst>
                                      </p:cBhvr>
                                      <p:to>
                                        <p:strVal val="visible"/>
                                      </p:to>
                                    </p:set>
                                    <p:animEffect transition="in" filter="wipe(left)">
                                      <p:cBhvr>
                                        <p:cTn id="133" dur="500"/>
                                        <p:tgtEl>
                                          <p:spTgt spid="265"/>
                                        </p:tgtEl>
                                      </p:cBhvr>
                                    </p:animEffect>
                                  </p:childTnLst>
                                </p:cTn>
                              </p:par>
                              <p:par>
                                <p:cTn id="134" presetID="22" presetClass="exit" presetSubtype="8" fill="hold" grpId="0" nodeType="withEffect">
                                  <p:stCondLst>
                                    <p:cond delay="0"/>
                                  </p:stCondLst>
                                  <p:childTnLst>
                                    <p:animEffect transition="out" filter="wipe(left)">
                                      <p:cBhvr>
                                        <p:cTn id="135" dur="500"/>
                                        <p:tgtEl>
                                          <p:spTgt spid="217"/>
                                        </p:tgtEl>
                                      </p:cBhvr>
                                    </p:animEffect>
                                    <p:set>
                                      <p:cBhvr>
                                        <p:cTn id="136" dur="1" fill="hold">
                                          <p:stCondLst>
                                            <p:cond delay="499"/>
                                          </p:stCondLst>
                                        </p:cTn>
                                        <p:tgtEl>
                                          <p:spTgt spid="217"/>
                                        </p:tgtEl>
                                        <p:attrNameLst>
                                          <p:attrName>style.visibility</p:attrName>
                                        </p:attrNameLst>
                                      </p:cBhvr>
                                      <p:to>
                                        <p:strVal val="hidden"/>
                                      </p:to>
                                    </p:set>
                                  </p:childTnLst>
                                </p:cTn>
                              </p:par>
                              <p:par>
                                <p:cTn id="137" presetID="22" presetClass="exit" presetSubtype="8" fill="hold" grpId="0" nodeType="withEffect">
                                  <p:stCondLst>
                                    <p:cond delay="0"/>
                                  </p:stCondLst>
                                  <p:childTnLst>
                                    <p:animEffect transition="out" filter="wipe(left)">
                                      <p:cBhvr>
                                        <p:cTn id="138" dur="500"/>
                                        <p:tgtEl>
                                          <p:spTgt spid="216"/>
                                        </p:tgtEl>
                                      </p:cBhvr>
                                    </p:animEffect>
                                    <p:set>
                                      <p:cBhvr>
                                        <p:cTn id="139" dur="1" fill="hold">
                                          <p:stCondLst>
                                            <p:cond delay="499"/>
                                          </p:stCondLst>
                                        </p:cTn>
                                        <p:tgtEl>
                                          <p:spTgt spid="216"/>
                                        </p:tgtEl>
                                        <p:attrNameLst>
                                          <p:attrName>style.visibility</p:attrName>
                                        </p:attrNameLst>
                                      </p:cBhvr>
                                      <p:to>
                                        <p:strVal val="hidden"/>
                                      </p:to>
                                    </p:set>
                                  </p:childTnLst>
                                </p:cTn>
                              </p:par>
                            </p:childTnLst>
                          </p:cTn>
                        </p:par>
                        <p:par>
                          <p:cTn id="140" fill="hold">
                            <p:stCondLst>
                              <p:cond delay="1500"/>
                            </p:stCondLst>
                            <p:childTnLst>
                              <p:par>
                                <p:cTn id="141" presetID="47" presetClass="entr" presetSubtype="0" fill="hold" nodeType="afterEffect">
                                  <p:stCondLst>
                                    <p:cond delay="0"/>
                                  </p:stCondLst>
                                  <p:childTnLst>
                                    <p:set>
                                      <p:cBhvr>
                                        <p:cTn id="142" dur="1" fill="hold">
                                          <p:stCondLst>
                                            <p:cond delay="0"/>
                                          </p:stCondLst>
                                        </p:cTn>
                                        <p:tgtEl>
                                          <p:spTgt spid="177"/>
                                        </p:tgtEl>
                                        <p:attrNameLst>
                                          <p:attrName>style.visibility</p:attrName>
                                        </p:attrNameLst>
                                      </p:cBhvr>
                                      <p:to>
                                        <p:strVal val="visible"/>
                                      </p:to>
                                    </p:set>
                                    <p:animEffect transition="in" filter="fade">
                                      <p:cBhvr>
                                        <p:cTn id="143" dur="500"/>
                                        <p:tgtEl>
                                          <p:spTgt spid="177"/>
                                        </p:tgtEl>
                                      </p:cBhvr>
                                    </p:animEffect>
                                    <p:anim calcmode="lin" valueType="num">
                                      <p:cBhvr>
                                        <p:cTn id="144" dur="500" fill="hold"/>
                                        <p:tgtEl>
                                          <p:spTgt spid="177"/>
                                        </p:tgtEl>
                                        <p:attrNameLst>
                                          <p:attrName>ppt_x</p:attrName>
                                        </p:attrNameLst>
                                      </p:cBhvr>
                                      <p:tavLst>
                                        <p:tav tm="0">
                                          <p:val>
                                            <p:strVal val="#ppt_x"/>
                                          </p:val>
                                        </p:tav>
                                        <p:tav tm="100000">
                                          <p:val>
                                            <p:strVal val="#ppt_x"/>
                                          </p:val>
                                        </p:tav>
                                      </p:tavLst>
                                    </p:anim>
                                    <p:anim calcmode="lin" valueType="num">
                                      <p:cBhvr>
                                        <p:cTn id="145" dur="500" fill="hold"/>
                                        <p:tgtEl>
                                          <p:spTgt spid="177"/>
                                        </p:tgtEl>
                                        <p:attrNameLst>
                                          <p:attrName>ppt_y</p:attrName>
                                        </p:attrNameLst>
                                      </p:cBhvr>
                                      <p:tavLst>
                                        <p:tav tm="0">
                                          <p:val>
                                            <p:strVal val="#ppt_y-.1"/>
                                          </p:val>
                                        </p:tav>
                                        <p:tav tm="100000">
                                          <p:val>
                                            <p:strVal val="#ppt_y"/>
                                          </p:val>
                                        </p:tav>
                                      </p:tavLst>
                                    </p:anim>
                                  </p:childTnLst>
                                </p:cTn>
                              </p:par>
                            </p:childTnLst>
                          </p:cTn>
                        </p:par>
                        <p:par>
                          <p:cTn id="146" fill="hold">
                            <p:stCondLst>
                              <p:cond delay="2000"/>
                            </p:stCondLst>
                            <p:childTnLst>
                              <p:par>
                                <p:cTn id="147" presetID="1" presetClass="entr" presetSubtype="0" fill="hold" nodeType="afterEffect">
                                  <p:stCondLst>
                                    <p:cond delay="150"/>
                                  </p:stCondLst>
                                  <p:childTnLst>
                                    <p:set>
                                      <p:cBhvr>
                                        <p:cTn id="148" dur="1" fill="hold">
                                          <p:stCondLst>
                                            <p:cond delay="0"/>
                                          </p:stCondLst>
                                        </p:cTn>
                                        <p:tgtEl>
                                          <p:spTgt spid="7"/>
                                        </p:tgtEl>
                                        <p:attrNameLst>
                                          <p:attrName>style.visibility</p:attrName>
                                        </p:attrNameLst>
                                      </p:cBhvr>
                                      <p:to>
                                        <p:strVal val="visible"/>
                                      </p:to>
                                    </p:set>
                                  </p:childTnLst>
                                </p:cTn>
                              </p:par>
                            </p:childTnLst>
                          </p:cTn>
                        </p:par>
                        <p:par>
                          <p:cTn id="149" fill="hold">
                            <p:stCondLst>
                              <p:cond delay="2150"/>
                            </p:stCondLst>
                            <p:childTnLst>
                              <p:par>
                                <p:cTn id="150" presetID="1" presetClass="entr" presetSubtype="0" fill="hold" nodeType="afterEffect">
                                  <p:stCondLst>
                                    <p:cond delay="150"/>
                                  </p:stCondLst>
                                  <p:childTnLst>
                                    <p:set>
                                      <p:cBhvr>
                                        <p:cTn id="151" dur="1" fill="hold">
                                          <p:stCondLst>
                                            <p:cond delay="0"/>
                                          </p:stCondLst>
                                        </p:cTn>
                                        <p:tgtEl>
                                          <p:spTgt spid="8"/>
                                        </p:tgtEl>
                                        <p:attrNameLst>
                                          <p:attrName>style.visibility</p:attrName>
                                        </p:attrNameLst>
                                      </p:cBhvr>
                                      <p:to>
                                        <p:strVal val="visible"/>
                                      </p:to>
                                    </p:set>
                                  </p:childTnLst>
                                </p:cTn>
                              </p:par>
                            </p:childTnLst>
                          </p:cTn>
                        </p:par>
                        <p:par>
                          <p:cTn id="152" fill="hold">
                            <p:stCondLst>
                              <p:cond delay="2300"/>
                            </p:stCondLst>
                            <p:childTnLst>
                              <p:par>
                                <p:cTn id="153" presetID="1" presetClass="entr" presetSubtype="0" fill="hold" nodeType="afterEffect">
                                  <p:stCondLst>
                                    <p:cond delay="150"/>
                                  </p:stCondLst>
                                  <p:childTnLst>
                                    <p:set>
                                      <p:cBhvr>
                                        <p:cTn id="154" dur="1" fill="hold">
                                          <p:stCondLst>
                                            <p:cond delay="0"/>
                                          </p:stCondLst>
                                        </p:cTn>
                                        <p:tgtEl>
                                          <p:spTgt spid="9"/>
                                        </p:tgtEl>
                                        <p:attrNameLst>
                                          <p:attrName>style.visibility</p:attrName>
                                        </p:attrNameLst>
                                      </p:cBhvr>
                                      <p:to>
                                        <p:strVal val="visible"/>
                                      </p:to>
                                    </p:set>
                                  </p:childTnLst>
                                </p:cTn>
                              </p:par>
                            </p:childTnLst>
                          </p:cTn>
                        </p:par>
                        <p:par>
                          <p:cTn id="155" fill="hold">
                            <p:stCondLst>
                              <p:cond delay="2450"/>
                            </p:stCondLst>
                            <p:childTnLst>
                              <p:par>
                                <p:cTn id="156" presetID="1" presetClass="entr" presetSubtype="0" fill="hold" nodeType="afterEffect">
                                  <p:stCondLst>
                                    <p:cond delay="150"/>
                                  </p:stCondLst>
                                  <p:childTnLst>
                                    <p:set>
                                      <p:cBhvr>
                                        <p:cTn id="157" dur="1" fill="hold">
                                          <p:stCondLst>
                                            <p:cond delay="0"/>
                                          </p:stCondLst>
                                        </p:cTn>
                                        <p:tgtEl>
                                          <p:spTgt spid="14"/>
                                        </p:tgtEl>
                                        <p:attrNameLst>
                                          <p:attrName>style.visibility</p:attrName>
                                        </p:attrNameLst>
                                      </p:cBhvr>
                                      <p:to>
                                        <p:strVal val="visible"/>
                                      </p:to>
                                    </p:set>
                                  </p:childTnLst>
                                </p:cTn>
                              </p:par>
                            </p:childTnLst>
                          </p:cTn>
                        </p:par>
                        <p:par>
                          <p:cTn id="158" fill="hold">
                            <p:stCondLst>
                              <p:cond delay="2600"/>
                            </p:stCondLst>
                            <p:childTnLst>
                              <p:par>
                                <p:cTn id="159" presetID="1" presetClass="entr" presetSubtype="0" fill="hold" nodeType="afterEffect">
                                  <p:stCondLst>
                                    <p:cond delay="150"/>
                                  </p:stCondLst>
                                  <p:childTnLst>
                                    <p:set>
                                      <p:cBhvr>
                                        <p:cTn id="160" dur="1" fill="hold">
                                          <p:stCondLst>
                                            <p:cond delay="0"/>
                                          </p:stCondLst>
                                        </p:cTn>
                                        <p:tgtEl>
                                          <p:spTgt spid="10"/>
                                        </p:tgtEl>
                                        <p:attrNameLst>
                                          <p:attrName>style.visibility</p:attrName>
                                        </p:attrNameLst>
                                      </p:cBhvr>
                                      <p:to>
                                        <p:strVal val="visible"/>
                                      </p:to>
                                    </p:set>
                                  </p:childTnLst>
                                </p:cTn>
                              </p:par>
                            </p:childTnLst>
                          </p:cTn>
                        </p:par>
                        <p:par>
                          <p:cTn id="161" fill="hold">
                            <p:stCondLst>
                              <p:cond delay="2750"/>
                            </p:stCondLst>
                            <p:childTnLst>
                              <p:par>
                                <p:cTn id="162" presetID="1" presetClass="entr" presetSubtype="0" fill="hold" nodeType="afterEffect">
                                  <p:stCondLst>
                                    <p:cond delay="150"/>
                                  </p:stCondLst>
                                  <p:childTnLst>
                                    <p:set>
                                      <p:cBhvr>
                                        <p:cTn id="163" dur="1" fill="hold">
                                          <p:stCondLst>
                                            <p:cond delay="0"/>
                                          </p:stCondLst>
                                        </p:cTn>
                                        <p:tgtEl>
                                          <p:spTgt spid="15"/>
                                        </p:tgtEl>
                                        <p:attrNameLst>
                                          <p:attrName>style.visibility</p:attrName>
                                        </p:attrNameLst>
                                      </p:cBhvr>
                                      <p:to>
                                        <p:strVal val="visible"/>
                                      </p:to>
                                    </p:set>
                                  </p:childTnLst>
                                </p:cTn>
                              </p:par>
                            </p:childTnLst>
                          </p:cTn>
                        </p:par>
                        <p:par>
                          <p:cTn id="164" fill="hold">
                            <p:stCondLst>
                              <p:cond delay="2900"/>
                            </p:stCondLst>
                            <p:childTnLst>
                              <p:par>
                                <p:cTn id="165" presetID="1" presetClass="entr" presetSubtype="0" fill="hold" nodeType="afterEffect">
                                  <p:stCondLst>
                                    <p:cond delay="150"/>
                                  </p:stCondLst>
                                  <p:childTnLst>
                                    <p:set>
                                      <p:cBhvr>
                                        <p:cTn id="166" dur="1" fill="hold">
                                          <p:stCondLst>
                                            <p:cond delay="0"/>
                                          </p:stCondLst>
                                        </p:cTn>
                                        <p:tgtEl>
                                          <p:spTgt spid="16"/>
                                        </p:tgtEl>
                                        <p:attrNameLst>
                                          <p:attrName>style.visibility</p:attrName>
                                        </p:attrNameLst>
                                      </p:cBhvr>
                                      <p:to>
                                        <p:strVal val="visible"/>
                                      </p:to>
                                    </p:set>
                                  </p:childTnLst>
                                </p:cTn>
                              </p:par>
                            </p:childTnLst>
                          </p:cTn>
                        </p:par>
                        <p:par>
                          <p:cTn id="167" fill="hold">
                            <p:stCondLst>
                              <p:cond delay="3050"/>
                            </p:stCondLst>
                            <p:childTnLst>
                              <p:par>
                                <p:cTn id="168" presetID="1" presetClass="entr" presetSubtype="0" fill="hold" nodeType="afterEffect">
                                  <p:stCondLst>
                                    <p:cond delay="0"/>
                                  </p:stCondLst>
                                  <p:childTnLst>
                                    <p:set>
                                      <p:cBhvr>
                                        <p:cTn id="169" dur="1" fill="hold">
                                          <p:stCondLst>
                                            <p:cond delay="0"/>
                                          </p:stCondLst>
                                        </p:cTn>
                                        <p:tgtEl>
                                          <p:spTgt spid="345"/>
                                        </p:tgtEl>
                                        <p:attrNameLst>
                                          <p:attrName>style.visibility</p:attrName>
                                        </p:attrNameLst>
                                      </p:cBhvr>
                                      <p:to>
                                        <p:strVal val="visible"/>
                                      </p:to>
                                    </p:set>
                                  </p:childTnLst>
                                </p:cTn>
                              </p:par>
                              <p:par>
                                <p:cTn id="170" presetID="21" presetClass="entr" presetSubtype="1" fill="hold" nodeType="withEffect">
                                  <p:stCondLst>
                                    <p:cond delay="0"/>
                                  </p:stCondLst>
                                  <p:childTnLst>
                                    <p:set>
                                      <p:cBhvr>
                                        <p:cTn id="171" dur="1" fill="hold">
                                          <p:stCondLst>
                                            <p:cond delay="0"/>
                                          </p:stCondLst>
                                        </p:cTn>
                                        <p:tgtEl>
                                          <p:spTgt spid="304"/>
                                        </p:tgtEl>
                                        <p:attrNameLst>
                                          <p:attrName>style.visibility</p:attrName>
                                        </p:attrNameLst>
                                      </p:cBhvr>
                                      <p:to>
                                        <p:strVal val="visible"/>
                                      </p:to>
                                    </p:set>
                                    <p:animEffect transition="in" filter="wheel(1)">
                                      <p:cBhvr>
                                        <p:cTn id="172" dur="250"/>
                                        <p:tgtEl>
                                          <p:spTgt spid="304"/>
                                        </p:tgtEl>
                                      </p:cBhvr>
                                    </p:animEffect>
                                  </p:childTnLst>
                                </p:cTn>
                              </p:par>
                              <p:par>
                                <p:cTn id="173" presetID="22" presetClass="exit" presetSubtype="8" fill="hold" grpId="0" nodeType="withEffect">
                                  <p:stCondLst>
                                    <p:cond delay="0"/>
                                  </p:stCondLst>
                                  <p:childTnLst>
                                    <p:animEffect transition="out" filter="wipe(left)">
                                      <p:cBhvr>
                                        <p:cTn id="174" dur="500"/>
                                        <p:tgtEl>
                                          <p:spTgt spid="219"/>
                                        </p:tgtEl>
                                      </p:cBhvr>
                                    </p:animEffect>
                                    <p:set>
                                      <p:cBhvr>
                                        <p:cTn id="175" dur="1" fill="hold">
                                          <p:stCondLst>
                                            <p:cond delay="499"/>
                                          </p:stCondLst>
                                        </p:cTn>
                                        <p:tgtEl>
                                          <p:spTgt spid="219"/>
                                        </p:tgtEl>
                                        <p:attrNameLst>
                                          <p:attrName>style.visibility</p:attrName>
                                        </p:attrNameLst>
                                      </p:cBhvr>
                                      <p:to>
                                        <p:strVal val="hidden"/>
                                      </p:to>
                                    </p:set>
                                  </p:childTnLst>
                                </p:cTn>
                              </p:par>
                              <p:par>
                                <p:cTn id="176" presetID="22" presetClass="exit" presetSubtype="8" fill="hold" grpId="0" nodeType="withEffect">
                                  <p:stCondLst>
                                    <p:cond delay="0"/>
                                  </p:stCondLst>
                                  <p:childTnLst>
                                    <p:animEffect transition="out" filter="wipe(left)">
                                      <p:cBhvr>
                                        <p:cTn id="177" dur="500"/>
                                        <p:tgtEl>
                                          <p:spTgt spid="218"/>
                                        </p:tgtEl>
                                      </p:cBhvr>
                                    </p:animEffect>
                                    <p:set>
                                      <p:cBhvr>
                                        <p:cTn id="178" dur="1" fill="hold">
                                          <p:stCondLst>
                                            <p:cond delay="499"/>
                                          </p:stCondLst>
                                        </p:cTn>
                                        <p:tgtEl>
                                          <p:spTgt spid="218"/>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47" presetClass="entr" presetSubtype="0" fill="hold" nodeType="clickEffect">
                                  <p:stCondLst>
                                    <p:cond delay="0"/>
                                  </p:stCondLst>
                                  <p:childTnLst>
                                    <p:set>
                                      <p:cBhvr>
                                        <p:cTn id="182" dur="1" fill="hold">
                                          <p:stCondLst>
                                            <p:cond delay="0"/>
                                          </p:stCondLst>
                                        </p:cTn>
                                        <p:tgtEl>
                                          <p:spTgt spid="202"/>
                                        </p:tgtEl>
                                        <p:attrNameLst>
                                          <p:attrName>style.visibility</p:attrName>
                                        </p:attrNameLst>
                                      </p:cBhvr>
                                      <p:to>
                                        <p:strVal val="visible"/>
                                      </p:to>
                                    </p:set>
                                    <p:animEffect transition="in" filter="fade">
                                      <p:cBhvr>
                                        <p:cTn id="183" dur="500"/>
                                        <p:tgtEl>
                                          <p:spTgt spid="202"/>
                                        </p:tgtEl>
                                      </p:cBhvr>
                                    </p:animEffect>
                                    <p:anim calcmode="lin" valueType="num">
                                      <p:cBhvr>
                                        <p:cTn id="184" dur="500" fill="hold"/>
                                        <p:tgtEl>
                                          <p:spTgt spid="202"/>
                                        </p:tgtEl>
                                        <p:attrNameLst>
                                          <p:attrName>ppt_x</p:attrName>
                                        </p:attrNameLst>
                                      </p:cBhvr>
                                      <p:tavLst>
                                        <p:tav tm="0">
                                          <p:val>
                                            <p:strVal val="#ppt_x"/>
                                          </p:val>
                                        </p:tav>
                                        <p:tav tm="100000">
                                          <p:val>
                                            <p:strVal val="#ppt_x"/>
                                          </p:val>
                                        </p:tav>
                                      </p:tavLst>
                                    </p:anim>
                                    <p:anim calcmode="lin" valueType="num">
                                      <p:cBhvr>
                                        <p:cTn id="185" dur="500" fill="hold"/>
                                        <p:tgtEl>
                                          <p:spTgt spid="202"/>
                                        </p:tgtEl>
                                        <p:attrNameLst>
                                          <p:attrName>ppt_y</p:attrName>
                                        </p:attrNameLst>
                                      </p:cBhvr>
                                      <p:tavLst>
                                        <p:tav tm="0">
                                          <p:val>
                                            <p:strVal val="#ppt_y-.1"/>
                                          </p:val>
                                        </p:tav>
                                        <p:tav tm="100000">
                                          <p:val>
                                            <p:strVal val="#ppt_y"/>
                                          </p:val>
                                        </p:tav>
                                      </p:tavLst>
                                    </p:anim>
                                  </p:childTnLst>
                                </p:cTn>
                              </p:par>
                              <p:par>
                                <p:cTn id="186" presetID="22" presetClass="entr" presetSubtype="8" fill="hold" nodeType="withEffect">
                                  <p:stCondLst>
                                    <p:cond delay="500"/>
                                  </p:stCondLst>
                                  <p:childTnLst>
                                    <p:set>
                                      <p:cBhvr>
                                        <p:cTn id="187" dur="1" fill="hold">
                                          <p:stCondLst>
                                            <p:cond delay="0"/>
                                          </p:stCondLst>
                                        </p:cTn>
                                        <p:tgtEl>
                                          <p:spTgt spid="181"/>
                                        </p:tgtEl>
                                        <p:attrNameLst>
                                          <p:attrName>style.visibility</p:attrName>
                                        </p:attrNameLst>
                                      </p:cBhvr>
                                      <p:to>
                                        <p:strVal val="visible"/>
                                      </p:to>
                                    </p:set>
                                    <p:animEffect transition="in" filter="wipe(left)">
                                      <p:cBhvr>
                                        <p:cTn id="188" dur="500"/>
                                        <p:tgtEl>
                                          <p:spTgt spid="181"/>
                                        </p:tgtEl>
                                      </p:cBhvr>
                                    </p:animEffect>
                                  </p:childTnLst>
                                </p:cTn>
                              </p:par>
                              <p:par>
                                <p:cTn id="189" presetID="22" presetClass="entr" presetSubtype="8" fill="hold" nodeType="withEffect">
                                  <p:stCondLst>
                                    <p:cond delay="500"/>
                                  </p:stCondLst>
                                  <p:childTnLst>
                                    <p:set>
                                      <p:cBhvr>
                                        <p:cTn id="190" dur="1" fill="hold">
                                          <p:stCondLst>
                                            <p:cond delay="0"/>
                                          </p:stCondLst>
                                        </p:cTn>
                                        <p:tgtEl>
                                          <p:spTgt spid="182"/>
                                        </p:tgtEl>
                                        <p:attrNameLst>
                                          <p:attrName>style.visibility</p:attrName>
                                        </p:attrNameLst>
                                      </p:cBhvr>
                                      <p:to>
                                        <p:strVal val="visible"/>
                                      </p:to>
                                    </p:set>
                                    <p:animEffect transition="in" filter="wipe(left)">
                                      <p:cBhvr>
                                        <p:cTn id="191" dur="500"/>
                                        <p:tgtEl>
                                          <p:spTgt spid="182"/>
                                        </p:tgtEl>
                                      </p:cBhvr>
                                    </p:animEffect>
                                  </p:childTnLst>
                                </p:cTn>
                              </p:par>
                            </p:childTnLst>
                          </p:cTn>
                        </p:par>
                        <p:par>
                          <p:cTn id="192" fill="hold">
                            <p:stCondLst>
                              <p:cond delay="1000"/>
                            </p:stCondLst>
                            <p:childTnLst>
                              <p:par>
                                <p:cTn id="193" presetID="1" presetClass="entr" presetSubtype="0" fill="hold" nodeType="afterEffect">
                                  <p:stCondLst>
                                    <p:cond delay="0"/>
                                  </p:stCondLst>
                                  <p:childTnLst>
                                    <p:set>
                                      <p:cBhvr>
                                        <p:cTn id="194" dur="1" fill="hold">
                                          <p:stCondLst>
                                            <p:cond delay="0"/>
                                          </p:stCondLst>
                                        </p:cTn>
                                        <p:tgtEl>
                                          <p:spTgt spid="1026"/>
                                        </p:tgtEl>
                                        <p:attrNameLst>
                                          <p:attrName>style.visibility</p:attrName>
                                        </p:attrNameLst>
                                      </p:cBhvr>
                                      <p:to>
                                        <p:strVal val="visible"/>
                                      </p:to>
                                    </p:set>
                                  </p:childTnLst>
                                </p:cTn>
                              </p:par>
                            </p:childTnLst>
                          </p:cTn>
                        </p:par>
                        <p:par>
                          <p:cTn id="195" fill="hold">
                            <p:stCondLst>
                              <p:cond delay="1000"/>
                            </p:stCondLst>
                            <p:childTnLst>
                              <p:par>
                                <p:cTn id="196" presetID="22" presetClass="entr" presetSubtype="8" fill="hold" grpId="0" nodeType="afterEffect">
                                  <p:stCondLst>
                                    <p:cond delay="0"/>
                                  </p:stCondLst>
                                  <p:childTnLst>
                                    <p:set>
                                      <p:cBhvr>
                                        <p:cTn id="197" dur="1" fill="hold">
                                          <p:stCondLst>
                                            <p:cond delay="0"/>
                                          </p:stCondLst>
                                        </p:cTn>
                                        <p:tgtEl>
                                          <p:spTgt spid="266"/>
                                        </p:tgtEl>
                                        <p:attrNameLst>
                                          <p:attrName>style.visibility</p:attrName>
                                        </p:attrNameLst>
                                      </p:cBhvr>
                                      <p:to>
                                        <p:strVal val="visible"/>
                                      </p:to>
                                    </p:set>
                                    <p:animEffect transition="in" filter="wipe(left)">
                                      <p:cBhvr>
                                        <p:cTn id="198" dur="500"/>
                                        <p:tgtEl>
                                          <p:spTgt spid="266"/>
                                        </p:tgtEl>
                                      </p:cBhvr>
                                    </p:animEffect>
                                  </p:childTnLst>
                                </p:cTn>
                              </p:par>
                            </p:childTnLst>
                          </p:cTn>
                        </p:par>
                        <p:par>
                          <p:cTn id="199" fill="hold">
                            <p:stCondLst>
                              <p:cond delay="1500"/>
                            </p:stCondLst>
                            <p:childTnLst>
                              <p:par>
                                <p:cTn id="200" presetID="31" presetClass="entr" presetSubtype="0" fill="hold" nodeType="afterEffect">
                                  <p:stCondLst>
                                    <p:cond delay="0"/>
                                  </p:stCondLst>
                                  <p:childTnLst>
                                    <p:set>
                                      <p:cBhvr>
                                        <p:cTn id="201" dur="1" fill="hold">
                                          <p:stCondLst>
                                            <p:cond delay="0"/>
                                          </p:stCondLst>
                                        </p:cTn>
                                        <p:tgtEl>
                                          <p:spTgt spid="3077"/>
                                        </p:tgtEl>
                                        <p:attrNameLst>
                                          <p:attrName>style.visibility</p:attrName>
                                        </p:attrNameLst>
                                      </p:cBhvr>
                                      <p:to>
                                        <p:strVal val="visible"/>
                                      </p:to>
                                    </p:set>
                                    <p:anim calcmode="lin" valueType="num">
                                      <p:cBhvr>
                                        <p:cTn id="202" dur="500" fill="hold"/>
                                        <p:tgtEl>
                                          <p:spTgt spid="3077"/>
                                        </p:tgtEl>
                                        <p:attrNameLst>
                                          <p:attrName>ppt_w</p:attrName>
                                        </p:attrNameLst>
                                      </p:cBhvr>
                                      <p:tavLst>
                                        <p:tav tm="0">
                                          <p:val>
                                            <p:fltVal val="0"/>
                                          </p:val>
                                        </p:tav>
                                        <p:tav tm="100000">
                                          <p:val>
                                            <p:strVal val="#ppt_w"/>
                                          </p:val>
                                        </p:tav>
                                      </p:tavLst>
                                    </p:anim>
                                    <p:anim calcmode="lin" valueType="num">
                                      <p:cBhvr>
                                        <p:cTn id="203" dur="500" fill="hold"/>
                                        <p:tgtEl>
                                          <p:spTgt spid="3077"/>
                                        </p:tgtEl>
                                        <p:attrNameLst>
                                          <p:attrName>ppt_h</p:attrName>
                                        </p:attrNameLst>
                                      </p:cBhvr>
                                      <p:tavLst>
                                        <p:tav tm="0">
                                          <p:val>
                                            <p:fltVal val="0"/>
                                          </p:val>
                                        </p:tav>
                                        <p:tav tm="100000">
                                          <p:val>
                                            <p:strVal val="#ppt_h"/>
                                          </p:val>
                                        </p:tav>
                                      </p:tavLst>
                                    </p:anim>
                                    <p:anim calcmode="lin" valueType="num">
                                      <p:cBhvr>
                                        <p:cTn id="204" dur="500" fill="hold"/>
                                        <p:tgtEl>
                                          <p:spTgt spid="3077"/>
                                        </p:tgtEl>
                                        <p:attrNameLst>
                                          <p:attrName>style.rotation</p:attrName>
                                        </p:attrNameLst>
                                      </p:cBhvr>
                                      <p:tavLst>
                                        <p:tav tm="0">
                                          <p:val>
                                            <p:fltVal val="90"/>
                                          </p:val>
                                        </p:tav>
                                        <p:tav tm="100000">
                                          <p:val>
                                            <p:fltVal val="0"/>
                                          </p:val>
                                        </p:tav>
                                      </p:tavLst>
                                    </p:anim>
                                    <p:animEffect transition="in" filter="fade">
                                      <p:cBhvr>
                                        <p:cTn id="205" dur="500"/>
                                        <p:tgtEl>
                                          <p:spTgt spid="3077"/>
                                        </p:tgtEl>
                                      </p:cBhvr>
                                    </p:animEffect>
                                  </p:childTnLst>
                                </p:cTn>
                              </p:par>
                            </p:childTnLst>
                          </p:cTn>
                        </p:par>
                        <p:par>
                          <p:cTn id="206" fill="hold">
                            <p:stCondLst>
                              <p:cond delay="2000"/>
                            </p:stCondLst>
                            <p:childTnLst>
                              <p:par>
                                <p:cTn id="207" presetID="1" presetClass="exit" presetSubtype="0" fill="hold" nodeType="afterEffect">
                                  <p:stCondLst>
                                    <p:cond delay="0"/>
                                  </p:stCondLst>
                                  <p:childTnLst>
                                    <p:set>
                                      <p:cBhvr>
                                        <p:cTn id="208" dur="1" fill="hold">
                                          <p:stCondLst>
                                            <p:cond delay="0"/>
                                          </p:stCondLst>
                                        </p:cTn>
                                        <p:tgtEl>
                                          <p:spTgt spid="1026"/>
                                        </p:tgtEl>
                                        <p:attrNameLst>
                                          <p:attrName>style.visibility</p:attrName>
                                        </p:attrNameLst>
                                      </p:cBhvr>
                                      <p:to>
                                        <p:strVal val="hidden"/>
                                      </p:to>
                                    </p:set>
                                  </p:childTnLst>
                                </p:cTn>
                              </p:par>
                            </p:childTnLst>
                          </p:cTn>
                        </p:par>
                        <p:par>
                          <p:cTn id="209" fill="hold">
                            <p:stCondLst>
                              <p:cond delay="2000"/>
                            </p:stCondLst>
                            <p:childTnLst>
                              <p:par>
                                <p:cTn id="210" presetID="22" presetClass="entr" presetSubtype="1" fill="hold" nodeType="afterEffect">
                                  <p:stCondLst>
                                    <p:cond delay="0"/>
                                  </p:stCondLst>
                                  <p:childTnLst>
                                    <p:set>
                                      <p:cBhvr>
                                        <p:cTn id="211" dur="1" fill="hold">
                                          <p:stCondLst>
                                            <p:cond delay="0"/>
                                          </p:stCondLst>
                                        </p:cTn>
                                        <p:tgtEl>
                                          <p:spTgt spid="330"/>
                                        </p:tgtEl>
                                        <p:attrNameLst>
                                          <p:attrName>style.visibility</p:attrName>
                                        </p:attrNameLst>
                                      </p:cBhvr>
                                      <p:to>
                                        <p:strVal val="visible"/>
                                      </p:to>
                                    </p:set>
                                    <p:animEffect transition="in" filter="wipe(up)">
                                      <p:cBhvr>
                                        <p:cTn id="212" dur="500"/>
                                        <p:tgtEl>
                                          <p:spTgt spid="330"/>
                                        </p:tgtEl>
                                      </p:cBhvr>
                                    </p:animEffect>
                                  </p:childTnLst>
                                </p:cTn>
                              </p:par>
                            </p:childTnLst>
                          </p:cTn>
                        </p:par>
                        <p:par>
                          <p:cTn id="213" fill="hold">
                            <p:stCondLst>
                              <p:cond delay="2500"/>
                            </p:stCondLst>
                            <p:childTnLst>
                              <p:par>
                                <p:cTn id="214" presetID="22" presetClass="entr" presetSubtype="8" fill="hold" nodeType="afterEffect">
                                  <p:stCondLst>
                                    <p:cond delay="0"/>
                                  </p:stCondLst>
                                  <p:childTnLst>
                                    <p:set>
                                      <p:cBhvr>
                                        <p:cTn id="215" dur="1" fill="hold">
                                          <p:stCondLst>
                                            <p:cond delay="0"/>
                                          </p:stCondLst>
                                        </p:cTn>
                                        <p:tgtEl>
                                          <p:spTgt spid="201"/>
                                        </p:tgtEl>
                                        <p:attrNameLst>
                                          <p:attrName>style.visibility</p:attrName>
                                        </p:attrNameLst>
                                      </p:cBhvr>
                                      <p:to>
                                        <p:strVal val="visible"/>
                                      </p:to>
                                    </p:set>
                                    <p:animEffect transition="in" filter="wipe(left)">
                                      <p:cBhvr>
                                        <p:cTn id="216" dur="500"/>
                                        <p:tgtEl>
                                          <p:spTgt spid="201"/>
                                        </p:tgtEl>
                                      </p:cBhvr>
                                    </p:animEffect>
                                  </p:childTnLst>
                                </p:cTn>
                              </p:par>
                              <p:par>
                                <p:cTn id="217" presetID="22" presetClass="exit" presetSubtype="8" fill="hold" grpId="0" nodeType="withEffect">
                                  <p:stCondLst>
                                    <p:cond delay="0"/>
                                  </p:stCondLst>
                                  <p:childTnLst>
                                    <p:animEffect transition="out" filter="wipe(left)">
                                      <p:cBhvr>
                                        <p:cTn id="218" dur="500"/>
                                        <p:tgtEl>
                                          <p:spTgt spid="223"/>
                                        </p:tgtEl>
                                      </p:cBhvr>
                                    </p:animEffect>
                                    <p:set>
                                      <p:cBhvr>
                                        <p:cTn id="219" dur="1" fill="hold">
                                          <p:stCondLst>
                                            <p:cond delay="499"/>
                                          </p:stCondLst>
                                        </p:cTn>
                                        <p:tgtEl>
                                          <p:spTgt spid="223"/>
                                        </p:tgtEl>
                                        <p:attrNameLst>
                                          <p:attrName>style.visibility</p:attrName>
                                        </p:attrNameLst>
                                      </p:cBhvr>
                                      <p:to>
                                        <p:strVal val="hidden"/>
                                      </p:to>
                                    </p:set>
                                  </p:childTnLst>
                                </p:cTn>
                              </p:par>
                              <p:par>
                                <p:cTn id="220" presetID="22" presetClass="exit" presetSubtype="8" fill="hold" grpId="0" nodeType="withEffect">
                                  <p:stCondLst>
                                    <p:cond delay="0"/>
                                  </p:stCondLst>
                                  <p:childTnLst>
                                    <p:animEffect transition="out" filter="wipe(left)">
                                      <p:cBhvr>
                                        <p:cTn id="221" dur="500"/>
                                        <p:tgtEl>
                                          <p:spTgt spid="222"/>
                                        </p:tgtEl>
                                      </p:cBhvr>
                                    </p:animEffect>
                                    <p:set>
                                      <p:cBhvr>
                                        <p:cTn id="222" dur="1" fill="hold">
                                          <p:stCondLst>
                                            <p:cond delay="499"/>
                                          </p:stCondLst>
                                        </p:cTn>
                                        <p:tgtEl>
                                          <p:spTgt spid="222"/>
                                        </p:tgtEl>
                                        <p:attrNameLst>
                                          <p:attrName>style.visibility</p:attrName>
                                        </p:attrNameLst>
                                      </p:cBhvr>
                                      <p:to>
                                        <p:strVal val="hidden"/>
                                      </p:to>
                                    </p:set>
                                  </p:childTnLst>
                                </p:cTn>
                              </p:par>
                              <p:par>
                                <p:cTn id="223" presetID="10" presetClass="entr" presetSubtype="0" fill="hold" grpId="0" nodeType="withEffect">
                                  <p:stCondLst>
                                    <p:cond delay="0"/>
                                  </p:stCondLst>
                                  <p:childTnLst>
                                    <p:set>
                                      <p:cBhvr>
                                        <p:cTn id="224" dur="1" fill="hold">
                                          <p:stCondLst>
                                            <p:cond delay="0"/>
                                          </p:stCondLst>
                                        </p:cTn>
                                        <p:tgtEl>
                                          <p:spTgt spid="340"/>
                                        </p:tgtEl>
                                        <p:attrNameLst>
                                          <p:attrName>style.visibility</p:attrName>
                                        </p:attrNameLst>
                                      </p:cBhvr>
                                      <p:to>
                                        <p:strVal val="visible"/>
                                      </p:to>
                                    </p:set>
                                    <p:animEffect transition="in" filter="fade">
                                      <p:cBhvr>
                                        <p:cTn id="225"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animBg="1"/>
      <p:bldP spid="167" grpId="0" animBg="1"/>
      <p:bldP spid="168" grpId="0" animBg="1"/>
      <p:bldP spid="169" grpId="0" animBg="1"/>
      <p:bldP spid="170" grpId="0" animBg="1"/>
      <p:bldP spid="171" grpId="0" animBg="1"/>
      <p:bldP spid="211" grpId="0" animBg="1"/>
      <p:bldP spid="216" grpId="0" animBg="1"/>
      <p:bldP spid="217" grpId="0" animBg="1"/>
      <p:bldP spid="218" grpId="0" animBg="1"/>
      <p:bldP spid="219" grpId="0" animBg="1"/>
      <p:bldP spid="220" grpId="0" animBg="1"/>
      <p:bldP spid="221" grpId="0" animBg="1"/>
      <p:bldP spid="222" grpId="0" animBg="1"/>
      <p:bldP spid="223" grpId="0" animBg="1"/>
      <p:bldP spid="227" grpId="0"/>
      <p:bldP spid="264" grpId="0"/>
      <p:bldP spid="265" grpId="0"/>
      <p:bldP spid="266" grpId="0"/>
      <p:bldP spid="34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_Corp and Event Titl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11.xml><?xml version="1.0" encoding="utf-8"?>
<a:theme xmlns:a="http://schemas.openxmlformats.org/drawingml/2006/main" name="7_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3.xml><?xml version="1.0" encoding="utf-8"?>
<a:theme xmlns:a="http://schemas.openxmlformats.org/drawingml/2006/main" name="1_Corp and Event Closing">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4.xml><?xml version="1.0" encoding="utf-8"?>
<a:theme xmlns:a="http://schemas.openxmlformats.org/drawingml/2006/main" name="1_Corp and Event Divider">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5.xml><?xml version="1.0" encoding="utf-8"?>
<a:theme xmlns:a="http://schemas.openxmlformats.org/drawingml/2006/main" name="1_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effectLst/>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effectLst/>
      </a:spPr>
      <a:bodyPr wrap="none" tIns="91440" bIns="91440" rtlCol="0" anchor="ctr" anchorCtr="0">
        <a:spAutoFit/>
      </a:bodyPr>
      <a:lstStyle>
        <a:defPPr algn="ctr">
          <a:defRPr sz="1200" dirty="0" smtClean="0"/>
        </a:defPPr>
      </a:lstStyle>
    </a:txDef>
  </a:objectDefaults>
  <a:extraClrSchemeLst/>
</a:theme>
</file>

<file path=ppt/theme/theme6.xml><?xml version="1.0" encoding="utf-8"?>
<a:theme xmlns:a="http://schemas.openxmlformats.org/drawingml/2006/main" name="2_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effectLst/>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effectLst/>
      </a:spPr>
      <a:bodyPr wrap="none" tIns="91440" bIns="91440" rtlCol="0" anchor="ctr" anchorCtr="0">
        <a:spAutoFit/>
      </a:bodyPr>
      <a:lstStyle>
        <a:defPPr algn="ctr">
          <a:defRPr sz="1200" dirty="0" smtClean="0"/>
        </a:defPPr>
      </a:lstStyle>
    </a:txDef>
  </a:objectDefaults>
  <a:extraClrSchemeLst/>
</a:theme>
</file>

<file path=ppt/theme/theme7.xml><?xml version="1.0" encoding="utf-8"?>
<a:theme xmlns:a="http://schemas.openxmlformats.org/drawingml/2006/main" name="3_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effectLst/>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effectLst/>
      </a:spPr>
      <a:bodyPr wrap="none" tIns="91440" bIns="91440" rtlCol="0" anchor="ctr" anchorCtr="0">
        <a:spAutoFit/>
      </a:bodyPr>
      <a:lstStyle>
        <a:defPPr algn="ctr">
          <a:defRPr sz="1200" dirty="0" smtClean="0"/>
        </a:defPPr>
      </a:lstStyle>
    </a:txDef>
  </a:objectDefaults>
  <a:extraClrSchemeLst/>
</a:theme>
</file>

<file path=ppt/theme/theme8.xml><?xml version="1.0" encoding="utf-8"?>
<a:theme xmlns:a="http://schemas.openxmlformats.org/drawingml/2006/main" name="4_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9.xml><?xml version="1.0" encoding="utf-8"?>
<a:theme xmlns:a="http://schemas.openxmlformats.org/drawingml/2006/main" name="5_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RecordType_CA xmlns="219347ca-889a-467c-9b2a-f514dbbaf9fc">Secondary</RecordType_CA>
    <Product_x002f_Solution xmlns="219347ca-889a-467c-9b2a-f514dbbaf9fc">DevOps</Product_x002f_Solution>
    <Recording_x0020_Link xmlns="219347ca-889a-467c-9b2a-f514dbbaf9fc">
      <Url>https://samlgwsm.ca.com/affwebservices/public/saml2sso?SPID=SumTotal&amp;RelayState=https%3a%2f%2frod.sumtotalsystems.com%2fca%2flearner%2fsearch%3fsearchText%3d11SSK14410</Url>
      <Description>Tribal Drums: Key Terms and Our Positioning Strategy in the DevOps Environment</Description>
    </Recording_x0020_Link>
    <PublishingExpirationDate xmlns="http://schemas.microsoft.com/sharepoint/v3" xsi:nil="true"/>
    <PublishingStartDate xmlns="http://schemas.microsoft.com/sharepoint/v3" xsi:nil="true"/>
    <Date_x0020_Recorded xmlns="219347ca-889a-467c-9b2a-f514dbbaf9fc">2015-04-30T04:00:00+00:00</Date_x0020_Recorde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05FA9EE46C824EBD5C0EC52DC68C03" ma:contentTypeVersion="4" ma:contentTypeDescription="Create a new document." ma:contentTypeScope="" ma:versionID="e38b9311dec133ed57b6d6fb0bf238d2">
  <xsd:schema xmlns:xsd="http://www.w3.org/2001/XMLSchema" xmlns:p="http://schemas.microsoft.com/office/2006/metadata/properties" xmlns:ns1="http://schemas.microsoft.com/sharepoint/v3" xmlns:ns2="219347ca-889a-467c-9b2a-f514dbbaf9fc" targetNamespace="http://schemas.microsoft.com/office/2006/metadata/properties" ma:root="true" ma:fieldsID="2bf25a00535f4246cd203f54fadb4458" ns1:_="" ns2:_="">
    <xsd:import namespace="http://schemas.microsoft.com/sharepoint/v3"/>
    <xsd:import namespace="219347ca-889a-467c-9b2a-f514dbbaf9fc"/>
    <xsd:element name="properties">
      <xsd:complexType>
        <xsd:sequence>
          <xsd:element name="documentManagement">
            <xsd:complexType>
              <xsd:all>
                <xsd:element ref="ns2:Recording_x0020_Link" minOccurs="0"/>
                <xsd:element ref="ns2:Date_x0020_Recorded" minOccurs="0"/>
                <xsd:element ref="ns2:RecordType_CA"/>
                <xsd:element ref="ns1:PublishingStartDate" minOccurs="0"/>
                <xsd:element ref="ns1:PublishingExpirationDate" minOccurs="0"/>
                <xsd:element ref="ns2:Product_x002f_Solution"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7" nillable="true" ma:displayName="Scheduling Start Date" ma:description="" ma:hidden="true" ma:internalName="PublishingStartDate">
      <xsd:simpleType>
        <xsd:restriction base="dms:Unknown"/>
      </xsd:simpleType>
    </xsd:element>
    <xsd:element name="PublishingExpirationDate" ma:index="8"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219347ca-889a-467c-9b2a-f514dbbaf9fc" elementFormDefault="qualified">
    <xsd:import namespace="http://schemas.microsoft.com/office/2006/documentManagement/types"/>
    <xsd:element name="Recording_x0020_Link" ma:index="2" nillable="true" ma:displayName="Recording Link" ma:format="Hyperlink" ma:internalName="Recording_x0020_Link">
      <xsd:complexType>
        <xsd:complexContent>
          <xsd:extension base="dms:URL">
            <xsd:sequence>
              <xsd:element name="Url" type="dms:ValidUrl" minOccurs="0" nillable="true"/>
              <xsd:element name="Description" type="xsd:string" nillable="true"/>
            </xsd:sequence>
          </xsd:extension>
        </xsd:complexContent>
      </xsd:complexType>
    </xsd:element>
    <xsd:element name="Date_x0020_Recorded" ma:index="3" nillable="true" ma:displayName="Date Recorded" ma:format="DateOnly" ma:internalName="Date_x0020_Recorded">
      <xsd:simpleType>
        <xsd:restriction base="dms:DateTime"/>
      </xsd:simpleType>
    </xsd:element>
    <xsd:element name="RecordType_CA" ma:index="4" ma:displayName="Record Type" ma:default="Secondary" ma:description="Please select the record type of the content. If you have any questions on the meanings, reference the following: http://qms.ca.com/document.asp?ID=5761" ma:format="Dropdown" ma:internalName="RecordType_CA" ma:readOnly="false">
      <xsd:simpleType>
        <xsd:restriction base="dms:Choice">
          <xsd:enumeration value="Secondary"/>
          <xsd:enumeration value="Primary"/>
        </xsd:restriction>
      </xsd:simpleType>
    </xsd:element>
    <xsd:element name="Product_x002f_Solution" ma:index="13" nillable="true" ma:displayName="Product/Solution" ma:internalName="Product_x002f_Solution">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ma:readOnly="true"/>
        <xsd:element ref="dc:title" minOccurs="0" maxOccurs="1" ma:index="1" ma:displayName="Item 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039D8E8-41F0-430D-9B37-D3846BB92D6F}">
  <ds:schemaRefs>
    <ds:schemaRef ds:uri="http://schemas.microsoft.com/office/2006/metadata/properties"/>
    <ds:schemaRef ds:uri="http://purl.org/dc/dcmitype/"/>
    <ds:schemaRef ds:uri="http://schemas.openxmlformats.org/package/2006/metadata/core-properties"/>
    <ds:schemaRef ds:uri="http://purl.org/dc/elements/1.1/"/>
    <ds:schemaRef ds:uri="http://schemas.microsoft.com/sharepoint/v3"/>
    <ds:schemaRef ds:uri="http://schemas.microsoft.com/office/2006/documentManagement/types"/>
    <ds:schemaRef ds:uri="219347ca-889a-467c-9b2a-f514dbbaf9fc"/>
    <ds:schemaRef ds:uri="http://www.w3.org/XML/1998/namespace"/>
    <ds:schemaRef ds:uri="http://purl.org/dc/terms/"/>
  </ds:schemaRefs>
</ds:datastoreItem>
</file>

<file path=customXml/itemProps2.xml><?xml version="1.0" encoding="utf-8"?>
<ds:datastoreItem xmlns:ds="http://schemas.openxmlformats.org/officeDocument/2006/customXml" ds:itemID="{E428BBD1-937F-4A7B-9ECE-00CBFB25D320}">
  <ds:schemaRefs>
    <ds:schemaRef ds:uri="http://schemas.microsoft.com/sharepoint/v3/contenttype/forms"/>
  </ds:schemaRefs>
</ds:datastoreItem>
</file>

<file path=customXml/itemProps3.xml><?xml version="1.0" encoding="utf-8"?>
<ds:datastoreItem xmlns:ds="http://schemas.openxmlformats.org/officeDocument/2006/customXml" ds:itemID="{6878F167-6D63-4DE7-BC86-50145DF710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9347ca-889a-467c-9b2a-f514dbbaf9fc"/>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CA_World2014_Employee_Template_Final with new Title slide</Template>
  <TotalTime>63044</TotalTime>
  <Words>6022</Words>
  <Application>Microsoft Office PowerPoint</Application>
  <PresentationFormat>On-screen Show (16:9)</PresentationFormat>
  <Paragraphs>641</Paragraphs>
  <Slides>20</Slides>
  <Notes>20</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20</vt:i4>
      </vt:variant>
    </vt:vector>
  </HeadingPairs>
  <TitlesOfParts>
    <vt:vector size="39" baseType="lpstr">
      <vt:lpstr>Arial Unicode MS</vt:lpstr>
      <vt:lpstr>ＭＳ Ｐゴシック</vt:lpstr>
      <vt:lpstr>Arial</vt:lpstr>
      <vt:lpstr>Avenir Heavy</vt:lpstr>
      <vt:lpstr>CA Sans</vt:lpstr>
      <vt:lpstr>Calibri</vt:lpstr>
      <vt:lpstr>Verdana</vt:lpstr>
      <vt:lpstr>Wingdings</vt:lpstr>
      <vt:lpstr>1_Corp and Event Title</vt:lpstr>
      <vt:lpstr>CA Event Template</vt:lpstr>
      <vt:lpstr>1_Corp and Event Closing</vt:lpstr>
      <vt:lpstr>1_Corp and Event Divider</vt:lpstr>
      <vt:lpstr>1_CA Event Template</vt:lpstr>
      <vt:lpstr>2_CA Event Template</vt:lpstr>
      <vt:lpstr>3_CA Event Template</vt:lpstr>
      <vt:lpstr>4_CA Event Template</vt:lpstr>
      <vt:lpstr>5_CA Event Template</vt:lpstr>
      <vt:lpstr>6_CA Event Template</vt:lpstr>
      <vt:lpstr>7_CA Event Template</vt:lpstr>
      <vt:lpstr>PowerPoint Presentation</vt:lpstr>
      <vt:lpstr>PowerPoint Presentation</vt:lpstr>
      <vt:lpstr>Applications Are Changing the World of Business</vt:lpstr>
      <vt:lpstr>Expectations Are Changing</vt:lpstr>
      <vt:lpstr>PowerPoint Presentation</vt:lpstr>
      <vt:lpstr>PowerPoint Presentation</vt:lpstr>
      <vt:lpstr>What are Challenges that Companies are Experiencing?</vt:lpstr>
      <vt:lpstr>DevOps Transforms People, Process AND Technology</vt:lpstr>
      <vt:lpstr>PowerPoint Presentation</vt:lpstr>
      <vt:lpstr>PowerPoint Presentation</vt:lpstr>
      <vt:lpstr>PowerPoint Presentation</vt:lpstr>
      <vt:lpstr>PowerPoint Presentation</vt:lpstr>
      <vt:lpstr>PowerPoint Presentation</vt:lpstr>
      <vt:lpstr>Continuous Feedback</vt:lpstr>
      <vt:lpstr>Real Companies.  Real Results.</vt:lpstr>
      <vt:lpstr>PowerPoint Presentation</vt:lpstr>
      <vt:lpstr>PowerPoint Presentation</vt:lpstr>
      <vt:lpstr>Q &amp; A</vt:lpstr>
      <vt:lpstr>PowerPoint Presentation</vt:lpstr>
      <vt:lpstr>PowerPoint Presentation</vt:lpstr>
    </vt:vector>
  </TitlesOfParts>
  <Company>CA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Terms and Our Positioning Strategy in the DevOps Environment</dc:title>
  <dc:creator>Alan Baptista</dc:creator>
  <cp:lastModifiedBy>Michael Pepe</cp:lastModifiedBy>
  <cp:revision>1116</cp:revision>
  <cp:lastPrinted>2015-05-03T18:50:02Z</cp:lastPrinted>
  <dcterms:created xsi:type="dcterms:W3CDTF">2014-10-17T14:13:33Z</dcterms:created>
  <dcterms:modified xsi:type="dcterms:W3CDTF">2016-09-19T17:39:31Z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0x010100BD05FA9EE46C824EBD5C0EC52DC68C03</vt:lpwstr>
  </property>
  <property fmtid="{D5CDD505-2E9C-101B-9397-08002B2CF9AE}" pid="3" name="ArticulateGUID">
    <vt:lpwstr>BBBDFC07-1D48-4580-AA3C-FA2CF8FA1064</vt:lpwstr>
  </property>
  <property fmtid="{D5CDD505-2E9C-101B-9397-08002B2CF9AE}" pid="4" name="ArticulatePath">
    <vt:lpwstr>TribalDrums_April_30_2015_rev (2)</vt:lpwstr>
  </property>
  <property fmtid="{D5CDD505-2E9C-101B-9397-08002B2CF9AE}" pid="5" name="Publication Date">
    <vt:lpwstr>2015-01-29T05:00:00+00:00</vt:lpwstr>
  </property>
  <property fmtid="{D5CDD505-2E9C-101B-9397-08002B2CF9AE}" pid="6" name="Business Unit">
    <vt:lpwstr>425</vt:lpwstr>
  </property>
  <property fmtid="{D5CDD505-2E9C-101B-9397-08002B2CF9AE}" pid="7" name="Primary Target Audience">
    <vt:lpwstr>Business Customer</vt:lpwstr>
  </property>
  <property fmtid="{D5CDD505-2E9C-101B-9397-08002B2CF9AE}" pid="8" name="Dist">
    <vt:lpwstr>External</vt:lpwstr>
  </property>
  <property fmtid="{D5CDD505-2E9C-101B-9397-08002B2CF9AE}" pid="9" name="Language">
    <vt:lpwstr>English</vt:lpwstr>
  </property>
  <property fmtid="{D5CDD505-2E9C-101B-9397-08002B2CF9AE}" pid="10" name="Portfolio">
    <vt:lpwstr>7</vt:lpwstr>
  </property>
  <property fmtid="{D5CDD505-2E9C-101B-9397-08002B2CF9AE}" pid="11" name="Content Owner">
    <vt:lpwstr>TANT-A01\amele0152</vt:lpwstr>
  </property>
  <property fmtid="{D5CDD505-2E9C-101B-9397-08002B2CF9AE}" pid="12" name="Asset Granularity">
    <vt:lpwstr>Business</vt:lpwstr>
  </property>
  <property fmtid="{D5CDD505-2E9C-101B-9397-08002B2CF9AE}" pid="13" name="Record Type">
    <vt:lpwstr>Secondary</vt:lpwstr>
  </property>
  <property fmtid="{D5CDD505-2E9C-101B-9397-08002B2CF9AE}" pid="14" name="Expertise">
    <vt:lpwstr>1</vt:lpwstr>
  </property>
  <property fmtid="{D5CDD505-2E9C-101B-9397-08002B2CF9AE}" pid="15" name="Launch">
    <vt:lpwstr>false</vt:lpwstr>
  </property>
</Properties>
</file>